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63" r:id="rId5"/>
  </p:sldMasterIdLst>
  <p:notesMasterIdLst>
    <p:notesMasterId r:id="rId30"/>
  </p:notesMasterIdLst>
  <p:sldIdLst>
    <p:sldId id="256" r:id="rId6"/>
    <p:sldId id="316" r:id="rId7"/>
    <p:sldId id="332" r:id="rId8"/>
    <p:sldId id="282" r:id="rId9"/>
    <p:sldId id="314" r:id="rId10"/>
    <p:sldId id="315" r:id="rId11"/>
    <p:sldId id="311" r:id="rId12"/>
    <p:sldId id="321" r:id="rId13"/>
    <p:sldId id="331" r:id="rId14"/>
    <p:sldId id="288" r:id="rId15"/>
    <p:sldId id="678" r:id="rId16"/>
    <p:sldId id="349" r:id="rId17"/>
    <p:sldId id="656" r:id="rId18"/>
    <p:sldId id="665" r:id="rId19"/>
    <p:sldId id="666" r:id="rId20"/>
    <p:sldId id="667" r:id="rId21"/>
    <p:sldId id="668" r:id="rId22"/>
    <p:sldId id="658" r:id="rId23"/>
    <p:sldId id="671" r:id="rId24"/>
    <p:sldId id="670" r:id="rId25"/>
    <p:sldId id="669" r:id="rId26"/>
    <p:sldId id="672" r:id="rId27"/>
    <p:sldId id="679" r:id="rId28"/>
    <p:sldId id="330" r:id="rId2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1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Roman"/>
        <a:ea typeface="Iowan Old Style Roman"/>
        <a:cs typeface="Iowan Old Style Roman"/>
        <a:sym typeface="Iowan Old Style Roman"/>
      </a:defRPr>
    </a:lvl1pPr>
    <a:lvl2pPr marL="0" marR="0" indent="3429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1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Roman"/>
        <a:ea typeface="Iowan Old Style Roman"/>
        <a:cs typeface="Iowan Old Style Roman"/>
        <a:sym typeface="Iowan Old Style Roman"/>
      </a:defRPr>
    </a:lvl2pPr>
    <a:lvl3pPr marL="0" marR="0" indent="6858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1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Roman"/>
        <a:ea typeface="Iowan Old Style Roman"/>
        <a:cs typeface="Iowan Old Style Roman"/>
        <a:sym typeface="Iowan Old Style Roman"/>
      </a:defRPr>
    </a:lvl3pPr>
    <a:lvl4pPr marL="0" marR="0" indent="10287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1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Roman"/>
        <a:ea typeface="Iowan Old Style Roman"/>
        <a:cs typeface="Iowan Old Style Roman"/>
        <a:sym typeface="Iowan Old Style Roman"/>
      </a:defRPr>
    </a:lvl4pPr>
    <a:lvl5pPr marL="0" marR="0" indent="13716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1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Roman"/>
        <a:ea typeface="Iowan Old Style Roman"/>
        <a:cs typeface="Iowan Old Style Roman"/>
        <a:sym typeface="Iowan Old Style Roman"/>
      </a:defRPr>
    </a:lvl5pPr>
    <a:lvl6pPr marL="0" marR="0" indent="17145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1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Roman"/>
        <a:ea typeface="Iowan Old Style Roman"/>
        <a:cs typeface="Iowan Old Style Roman"/>
        <a:sym typeface="Iowan Old Style Roman"/>
      </a:defRPr>
    </a:lvl6pPr>
    <a:lvl7pPr marL="0" marR="0" indent="20574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1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Roman"/>
        <a:ea typeface="Iowan Old Style Roman"/>
        <a:cs typeface="Iowan Old Style Roman"/>
        <a:sym typeface="Iowan Old Style Roman"/>
      </a:defRPr>
    </a:lvl7pPr>
    <a:lvl8pPr marL="0" marR="0" indent="24003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1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Roman"/>
        <a:ea typeface="Iowan Old Style Roman"/>
        <a:cs typeface="Iowan Old Style Roman"/>
        <a:sym typeface="Iowan Old Style Roman"/>
      </a:defRPr>
    </a:lvl8pPr>
    <a:lvl9pPr marL="0" marR="0" indent="27432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1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Roman"/>
        <a:ea typeface="Iowan Old Style Roman"/>
        <a:cs typeface="Iowan Old Style Roman"/>
        <a:sym typeface="Iowan Old Style Roman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56939A-260C-7CAE-2738-A7A423E71DC6}" v="4" dt="2026-02-20T10:34:45.544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Iowan Old Style Roman"/>
          <a:ea typeface="Iowan Old Style Roman"/>
          <a:cs typeface="Iowan Old Style Roman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C5C5C"/>
              </a:solidFill>
              <a:prstDash val="solid"/>
              <a:miter lim="400000"/>
            </a:ln>
          </a:top>
          <a:bottom>
            <a:ln w="12700" cap="flat">
              <a:solidFill>
                <a:srgbClr val="5C5C5C"/>
              </a:solidFill>
              <a:prstDash val="solid"/>
              <a:miter lim="400000"/>
            </a:ln>
          </a:bottom>
          <a:insideH>
            <a:ln w="12700" cap="flat">
              <a:solidFill>
                <a:srgbClr val="5C5C5C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BCBCB">
              <a:alpha val="25000"/>
            </a:srgbClr>
          </a:solidFill>
        </a:fill>
      </a:tcStyle>
    </a:band2H>
    <a:firstCol>
      <a:tcTxStyle b="off" i="off">
        <a:font>
          <a:latin typeface="DIN Alternate Bold"/>
          <a:ea typeface="DIN Alternate Bold"/>
          <a:cs typeface="DIN Alternate Bold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C5C5C"/>
              </a:solidFill>
              <a:prstDash val="solid"/>
              <a:miter lim="400000"/>
            </a:ln>
          </a:top>
          <a:bottom>
            <a:ln w="12700" cap="flat">
              <a:solidFill>
                <a:srgbClr val="5C5C5C"/>
              </a:solidFill>
              <a:prstDash val="solid"/>
              <a:miter lim="400000"/>
            </a:ln>
          </a:bottom>
          <a:insideH>
            <a:ln w="12700" cap="flat">
              <a:solidFill>
                <a:srgbClr val="5C5C5C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BCBCB">
              <a:alpha val="36000"/>
            </a:srgbClr>
          </a:solidFill>
        </a:fill>
      </a:tcStyle>
    </a:firstCol>
    <a:lastRow>
      <a:tcTxStyle b="off" i="off">
        <a:font>
          <a:latin typeface="DIN Alternate Bold"/>
          <a:ea typeface="DIN Alternate Bold"/>
          <a:cs typeface="DIN Alternate Bold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C5C5C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C5C5C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DIN Alternate Bold"/>
          <a:ea typeface="DIN Alternate Bold"/>
          <a:cs typeface="DIN Alternate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EBEBE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-522454"/>
              <a:satOff val="1153"/>
              <a:lumOff val="13444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Iowan Old Style Roman"/>
          <a:ea typeface="Iowan Old Style Roman"/>
          <a:cs typeface="Iowan Old Style Roman"/>
        </a:font>
        <a:schemeClr val="accent2">
          <a:satOff val="-3676"/>
          <a:lumOff val="-12171"/>
        </a:schemeClr>
      </a:tcTxStyle>
      <a:tcStyle>
        <a:tcBdr>
          <a:left>
            <a:ln w="12700" cap="flat">
              <a:solidFill>
                <a:srgbClr val="808251"/>
              </a:solidFill>
              <a:prstDash val="solid"/>
              <a:miter lim="400000"/>
            </a:ln>
          </a:left>
          <a:right>
            <a:ln w="12700" cap="flat">
              <a:solidFill>
                <a:srgbClr val="808251"/>
              </a:solidFill>
              <a:prstDash val="solid"/>
              <a:miter lim="400000"/>
            </a:ln>
          </a:right>
          <a:top>
            <a:ln w="12700" cap="flat">
              <a:solidFill>
                <a:srgbClr val="808251"/>
              </a:solidFill>
              <a:prstDash val="solid"/>
              <a:miter lim="400000"/>
            </a:ln>
          </a:top>
          <a:bottom>
            <a:ln w="12700" cap="flat">
              <a:solidFill>
                <a:srgbClr val="808251"/>
              </a:solidFill>
              <a:prstDash val="solid"/>
              <a:miter lim="400000"/>
            </a:ln>
          </a:bottom>
          <a:insideH>
            <a:ln w="12700" cap="flat">
              <a:solidFill>
                <a:srgbClr val="808251"/>
              </a:solidFill>
              <a:prstDash val="solid"/>
              <a:miter lim="400000"/>
            </a:ln>
          </a:insideH>
          <a:insideV>
            <a:ln w="12700" cap="flat">
              <a:solidFill>
                <a:srgbClr val="808251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8A861">
              <a:alpha val="27000"/>
            </a:srgbClr>
          </a:solidFill>
        </a:fill>
      </a:tcStyle>
    </a:band2H>
    <a:firstCol>
      <a:tcTxStyle b="off" i="off">
        <a:font>
          <a:latin typeface="DIN Alternate Bold"/>
          <a:ea typeface="DIN Alternate Bold"/>
          <a:cs typeface="DIN Alternate Bold"/>
        </a:font>
        <a:srgbClr val="FFFFFF"/>
      </a:tcTxStyle>
      <a:tcStyle>
        <a:tcBdr>
          <a:left>
            <a:ln w="12700" cap="flat">
              <a:solidFill>
                <a:srgbClr val="808251"/>
              </a:solidFill>
              <a:prstDash val="solid"/>
              <a:miter lim="400000"/>
            </a:ln>
          </a:left>
          <a:right>
            <a:ln w="12700" cap="flat">
              <a:solidFill>
                <a:srgbClr val="808251"/>
              </a:solidFill>
              <a:prstDash val="solid"/>
              <a:miter lim="400000"/>
            </a:ln>
          </a:right>
          <a:top>
            <a:ln w="12700" cap="flat">
              <a:solidFill>
                <a:srgbClr val="808251"/>
              </a:solidFill>
              <a:prstDash val="solid"/>
              <a:miter lim="400000"/>
            </a:ln>
          </a:top>
          <a:bottom>
            <a:ln w="12700" cap="flat">
              <a:solidFill>
                <a:srgbClr val="808251"/>
              </a:solidFill>
              <a:prstDash val="solid"/>
              <a:miter lim="400000"/>
            </a:ln>
          </a:bottom>
          <a:insideH>
            <a:ln w="12700" cap="flat">
              <a:solidFill>
                <a:srgbClr val="808251"/>
              </a:solidFill>
              <a:prstDash val="solid"/>
              <a:miter lim="400000"/>
            </a:ln>
          </a:insideH>
          <a:insideV>
            <a:ln w="12700" cap="flat">
              <a:solidFill>
                <a:srgbClr val="808251"/>
              </a:solidFill>
              <a:prstDash val="solid"/>
              <a:miter lim="400000"/>
            </a:ln>
          </a:insideV>
        </a:tcBdr>
        <a:fill>
          <a:solidFill>
            <a:srgbClr val="8F9541">
              <a:alpha val="75000"/>
            </a:srgbClr>
          </a:solidFill>
        </a:fill>
      </a:tcStyle>
    </a:firstCol>
    <a:lastRow>
      <a:tcTxStyle b="off" i="off">
        <a:font>
          <a:latin typeface="DIN Alternate Bold"/>
          <a:ea typeface="DIN Alternate Bold"/>
          <a:cs typeface="DIN Alternate Bold"/>
        </a:font>
        <a:schemeClr val="accent2">
          <a:satOff val="-3676"/>
          <a:lumOff val="-12171"/>
        </a:schemeClr>
      </a:tcTxStyle>
      <a:tcStyle>
        <a:tcBdr>
          <a:left>
            <a:ln w="12700" cap="flat">
              <a:solidFill>
                <a:srgbClr val="808251"/>
              </a:solidFill>
              <a:prstDash val="solid"/>
              <a:miter lim="400000"/>
            </a:ln>
          </a:left>
          <a:right>
            <a:ln w="12700" cap="flat">
              <a:solidFill>
                <a:srgbClr val="808251"/>
              </a:solidFill>
              <a:prstDash val="solid"/>
              <a:miter lim="400000"/>
            </a:ln>
          </a:right>
          <a:top>
            <a:ln w="50800" cap="flat">
              <a:solidFill>
                <a:srgbClr val="808251"/>
              </a:solidFill>
              <a:prstDash val="solid"/>
              <a:miter lim="400000"/>
            </a:ln>
          </a:top>
          <a:bottom>
            <a:ln w="12700" cap="flat">
              <a:solidFill>
                <a:srgbClr val="808251"/>
              </a:solidFill>
              <a:prstDash val="solid"/>
              <a:miter lim="400000"/>
            </a:ln>
          </a:bottom>
          <a:insideH>
            <a:ln w="12700" cap="flat">
              <a:solidFill>
                <a:srgbClr val="808251"/>
              </a:solidFill>
              <a:prstDash val="solid"/>
              <a:miter lim="400000"/>
            </a:ln>
          </a:insideH>
          <a:insideV>
            <a:ln w="12700" cap="flat">
              <a:solidFill>
                <a:srgbClr val="808251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DIN Alternate Bold"/>
          <a:ea typeface="DIN Alternate Bold"/>
          <a:cs typeface="DIN Alternate Bold"/>
        </a:font>
        <a:srgbClr val="FFFFFF"/>
      </a:tcTxStyle>
      <a:tcStyle>
        <a:tcBdr>
          <a:left>
            <a:ln w="12700" cap="flat">
              <a:solidFill>
                <a:srgbClr val="808251"/>
              </a:solidFill>
              <a:prstDash val="solid"/>
              <a:miter lim="400000"/>
            </a:ln>
          </a:left>
          <a:right>
            <a:ln w="12700" cap="flat">
              <a:solidFill>
                <a:srgbClr val="808251"/>
              </a:solidFill>
              <a:prstDash val="solid"/>
              <a:miter lim="400000"/>
            </a:ln>
          </a:right>
          <a:top>
            <a:ln w="12700" cap="flat">
              <a:solidFill>
                <a:srgbClr val="808251"/>
              </a:solidFill>
              <a:prstDash val="solid"/>
              <a:miter lim="400000"/>
            </a:ln>
          </a:top>
          <a:bottom>
            <a:ln w="12700" cap="flat">
              <a:solidFill>
                <a:srgbClr val="808251"/>
              </a:solidFill>
              <a:prstDash val="solid"/>
              <a:miter lim="400000"/>
            </a:ln>
          </a:bottom>
          <a:insideH>
            <a:ln w="12700" cap="flat">
              <a:solidFill>
                <a:srgbClr val="808251"/>
              </a:solidFill>
              <a:prstDash val="solid"/>
              <a:miter lim="400000"/>
            </a:ln>
          </a:insideH>
          <a:insideV>
            <a:ln w="12700" cap="flat">
              <a:solidFill>
                <a:srgbClr val="808251"/>
              </a:solidFill>
              <a:prstDash val="solid"/>
              <a:miter lim="400000"/>
            </a:ln>
          </a:insideV>
        </a:tcBdr>
        <a:fill>
          <a:solidFill>
            <a:srgbClr val="8F9541">
              <a:alpha val="75000"/>
            </a:srgb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Iowan Old Style Roman"/>
          <a:ea typeface="Iowan Old Style Roman"/>
          <a:cs typeface="Iowan Old Style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DEF"/>
              </a:solidFill>
              <a:prstDash val="solid"/>
              <a:miter lim="400000"/>
            </a:ln>
          </a:top>
          <a:bottom>
            <a:ln w="12700" cap="flat">
              <a:solidFill>
                <a:srgbClr val="FFFDEF"/>
              </a:solidFill>
              <a:prstDash val="solid"/>
              <a:miter lim="400000"/>
            </a:ln>
          </a:bottom>
          <a:insideH>
            <a:ln w="12700" cap="flat">
              <a:solidFill>
                <a:srgbClr val="FFFDE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8A861">
              <a:alpha val="27000"/>
            </a:srgbClr>
          </a:solidFill>
        </a:fill>
      </a:tcStyle>
    </a:band2H>
    <a:firstCol>
      <a:tcTxStyle b="off" i="off">
        <a:font>
          <a:latin typeface="DIN Alternate Bold"/>
          <a:ea typeface="DIN Alternate Bold"/>
          <a:cs typeface="DIN Alternate Bold"/>
        </a:font>
        <a:srgbClr val="FFFFFF"/>
      </a:tcTxStyle>
      <a:tcStyle>
        <a:tcBdr>
          <a:left>
            <a:ln w="12700" cap="flat">
              <a:solidFill>
                <a:srgbClr val="FFFDEF"/>
              </a:solidFill>
              <a:prstDash val="solid"/>
              <a:miter lim="400000"/>
            </a:ln>
          </a:left>
          <a:right>
            <a:ln w="12700" cap="flat">
              <a:solidFill>
                <a:srgbClr val="FFFDEF"/>
              </a:solidFill>
              <a:prstDash val="solid"/>
              <a:miter lim="400000"/>
            </a:ln>
          </a:right>
          <a:top>
            <a:ln w="12700" cap="flat">
              <a:solidFill>
                <a:srgbClr val="FFFDEF"/>
              </a:solidFill>
              <a:prstDash val="solid"/>
              <a:miter lim="400000"/>
            </a:ln>
          </a:top>
          <a:bottom>
            <a:ln w="12700" cap="flat">
              <a:solidFill>
                <a:srgbClr val="FFFDEF"/>
              </a:solidFill>
              <a:prstDash val="solid"/>
              <a:miter lim="400000"/>
            </a:ln>
          </a:bottom>
          <a:insideH>
            <a:ln w="12700" cap="flat">
              <a:solidFill>
                <a:srgbClr val="FFFDE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DIN Alternate Bold"/>
          <a:ea typeface="DIN Alternate Bold"/>
          <a:cs typeface="DIN Alternate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DEF"/>
              </a:solidFill>
              <a:prstDash val="solid"/>
              <a:miter lim="400000"/>
            </a:ln>
          </a:top>
          <a:bottom>
            <a:ln w="12700" cap="flat">
              <a:solidFill>
                <a:srgbClr val="FFFDEF"/>
              </a:solidFill>
              <a:prstDash val="solid"/>
              <a:miter lim="400000"/>
            </a:ln>
          </a:bottom>
          <a:insideH>
            <a:ln w="12700" cap="flat">
              <a:solidFill>
                <a:srgbClr val="FFFDE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DIN Alternate Bold"/>
          <a:ea typeface="DIN Alternate Bold"/>
          <a:cs typeface="DIN Alternate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DEF"/>
              </a:solidFill>
              <a:prstDash val="solid"/>
              <a:miter lim="400000"/>
            </a:ln>
          </a:top>
          <a:bottom>
            <a:ln w="12700" cap="flat">
              <a:solidFill>
                <a:srgbClr val="FFFDEF"/>
              </a:solidFill>
              <a:prstDash val="solid"/>
              <a:miter lim="400000"/>
            </a:ln>
          </a:bottom>
          <a:insideH>
            <a:ln w="12700" cap="flat">
              <a:solidFill>
                <a:srgbClr val="FFFDE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>
          <a:latin typeface="Iowan Old Style Roman"/>
          <a:ea typeface="Iowan Old Style Roman"/>
          <a:cs typeface="Iowan Old Style Roman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BCBCB">
              <a:alpha val="36000"/>
            </a:srgbClr>
          </a:solidFill>
        </a:fill>
      </a:tcStyle>
    </a:band2H>
    <a:firstCol>
      <a:tcTxStyle b="off" i="off">
        <a:font>
          <a:latin typeface="DIN Alternate Bold"/>
          <a:ea typeface="DIN Alternate Bold"/>
          <a:cs typeface="DIN Alternate Bold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right>
          <a:top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DIN Alternate Bold"/>
          <a:ea typeface="DIN Alternate Bold"/>
          <a:cs typeface="DIN Alternate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DIN Alternate Bold"/>
          <a:ea typeface="DIN Alternate Bold"/>
          <a:cs typeface="DIN Alternate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>
          <a:latin typeface="Iowan Old Style Roman"/>
          <a:ea typeface="Iowan Old Style Roman"/>
          <a:cs typeface="Iowan Old Style Roman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BCBCB">
              <a:alpha val="25000"/>
            </a:srgbClr>
          </a:solidFill>
        </a:fill>
      </a:tcStyle>
    </a:wholeTbl>
    <a:band2H>
      <a:tcTxStyle/>
      <a:tcStyle>
        <a:tcBdr/>
        <a:fill>
          <a:solidFill>
            <a:srgbClr val="AEAEAE">
              <a:alpha val="25000"/>
            </a:srgbClr>
          </a:solidFill>
        </a:fill>
      </a:tcStyle>
    </a:band2H>
    <a:firstCol>
      <a:tcTxStyle b="off" i="off">
        <a:font>
          <a:latin typeface="DIN Alternate Bold"/>
          <a:ea typeface="DIN Alternate Bold"/>
          <a:cs typeface="DIN Alternate Bold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797B80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BCBCB">
              <a:alpha val="25000"/>
            </a:srgbClr>
          </a:solidFill>
        </a:fill>
      </a:tcStyle>
    </a:firstCol>
    <a:lastRow>
      <a:tcTxStyle b="off" i="off">
        <a:font>
          <a:latin typeface="DIN Alternate Bold"/>
          <a:ea typeface="DIN Alternate Bold"/>
          <a:cs typeface="DIN Alternate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1504B">
              <a:alpha val="80000"/>
            </a:srgbClr>
          </a:solidFill>
        </a:fill>
      </a:tcStyle>
    </a:lastRow>
    <a:firstRow>
      <a:tcTxStyle b="off" i="off">
        <a:font>
          <a:latin typeface="DIN Alternate Bold"/>
          <a:ea typeface="DIN Alternate Bold"/>
          <a:cs typeface="DIN Alternate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1504B">
              <a:alpha val="8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Iowan Old Style Roman"/>
          <a:ea typeface="Iowan Old Style Roman"/>
          <a:cs typeface="Iowan Old Style Roman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DIN Alternate Bold"/>
          <a:ea typeface="DIN Alternate Bold"/>
          <a:cs typeface="DIN Alternate Bold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C5C5C"/>
              </a:solidFill>
              <a:prstDash val="solid"/>
              <a:miter lim="400000"/>
            </a:ln>
          </a:right>
          <a:top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DIN Alternate Bold"/>
          <a:ea typeface="DIN Alternate Bold"/>
          <a:cs typeface="DIN Alternate Bold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C5C5C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DIN Alternate Bold"/>
          <a:ea typeface="DIN Alternate Bold"/>
          <a:cs typeface="DIN Alternate Bold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C5C5C"/>
              </a:solidFill>
              <a:prstDash val="solid"/>
              <a:miter lim="400000"/>
            </a:ln>
          </a:bottom>
          <a:insideH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15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loe Bate" userId="S::chloe.bate@glasgow.ac.uk::507c5b10-bece-4de7-9c04-438de04475c6" providerId="AD" clId="Web-{F456939A-260C-7CAE-2738-A7A423E71DC6}"/>
    <pc:docChg chg="modSld">
      <pc:chgData name="Chloe Bate" userId="S::chloe.bate@glasgow.ac.uk::507c5b10-bece-4de7-9c04-438de04475c6" providerId="AD" clId="Web-{F456939A-260C-7CAE-2738-A7A423E71DC6}" dt="2026-02-20T10:34:45.544" v="3" actId="1076"/>
      <pc:docMkLst>
        <pc:docMk/>
      </pc:docMkLst>
      <pc:sldChg chg="modSp">
        <pc:chgData name="Chloe Bate" userId="S::chloe.bate@glasgow.ac.uk::507c5b10-bece-4de7-9c04-438de04475c6" providerId="AD" clId="Web-{F456939A-260C-7CAE-2738-A7A423E71DC6}" dt="2026-02-20T10:34:45.544" v="3" actId="1076"/>
        <pc:sldMkLst>
          <pc:docMk/>
          <pc:sldMk cId="2082646341" sldId="314"/>
        </pc:sldMkLst>
        <pc:picChg chg="mod">
          <ac:chgData name="Chloe Bate" userId="S::chloe.bate@glasgow.ac.uk::507c5b10-bece-4de7-9c04-438de04475c6" providerId="AD" clId="Web-{F456939A-260C-7CAE-2738-A7A423E71DC6}" dt="2026-02-20T10:34:39.607" v="1" actId="1076"/>
          <ac:picMkLst>
            <pc:docMk/>
            <pc:sldMk cId="2082646341" sldId="314"/>
            <ac:picMk id="12" creationId="{2E9434EC-5BE0-1F22-C983-90BD6404DA2D}"/>
          </ac:picMkLst>
        </pc:picChg>
        <pc:picChg chg="mod">
          <ac:chgData name="Chloe Bate" userId="S::chloe.bate@glasgow.ac.uk::507c5b10-bece-4de7-9c04-438de04475c6" providerId="AD" clId="Web-{F456939A-260C-7CAE-2738-A7A423E71DC6}" dt="2026-02-20T10:34:45.544" v="3" actId="1076"/>
          <ac:picMkLst>
            <pc:docMk/>
            <pc:sldMk cId="2082646341" sldId="314"/>
            <ac:picMk id="25" creationId="{DD7C65B7-55DE-3538-2AA8-7E2B44B257FA}"/>
          </ac:picMkLst>
        </pc:picChg>
        <pc:picChg chg="mod">
          <ac:chgData name="Chloe Bate" userId="S::chloe.bate@glasgow.ac.uk::507c5b10-bece-4de7-9c04-438de04475c6" providerId="AD" clId="Web-{F456939A-260C-7CAE-2738-A7A423E71DC6}" dt="2026-02-20T10:34:37.170" v="0" actId="1076"/>
          <ac:picMkLst>
            <pc:docMk/>
            <pc:sldMk cId="2082646341" sldId="314"/>
            <ac:picMk id="28" creationId="{083AA824-9E58-399F-B025-8E2C2DC844E8}"/>
          </ac:picMkLst>
        </pc:picChg>
        <pc:picChg chg="mod">
          <ac:chgData name="Chloe Bate" userId="S::chloe.bate@glasgow.ac.uk::507c5b10-bece-4de7-9c04-438de04475c6" providerId="AD" clId="Web-{F456939A-260C-7CAE-2738-A7A423E71DC6}" dt="2026-02-20T10:34:41.216" v="2" actId="1076"/>
          <ac:picMkLst>
            <pc:docMk/>
            <pc:sldMk cId="2082646341" sldId="314"/>
            <ac:picMk id="29" creationId="{E6EAF539-772E-CCA9-191B-728DE703D7F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3" name="Shape 14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3,2,1, Go shout colour</a:t>
            </a:r>
          </a:p>
        </p:txBody>
      </p:sp>
    </p:spTree>
    <p:extLst>
      <p:ext uri="{BB962C8B-B14F-4D97-AF65-F5344CB8AC3E}">
        <p14:creationId xmlns:p14="http://schemas.microsoft.com/office/powerpoint/2010/main" val="3172183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"/>
          <p:cNvSpPr/>
          <p:nvPr/>
        </p:nvSpPr>
        <p:spPr>
          <a:xfrm>
            <a:off x="571500" y="5588000"/>
            <a:ext cx="11875780" cy="3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i="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2" name="Title Text"/>
          <p:cNvSpPr txBox="1">
            <a:spLocks noGrp="1"/>
          </p:cNvSpPr>
          <p:nvPr>
            <p:ph type="title"/>
          </p:nvPr>
        </p:nvSpPr>
        <p:spPr>
          <a:xfrm>
            <a:off x="571500" y="571500"/>
            <a:ext cx="11861800" cy="5181600"/>
          </a:xfrm>
          <a:prstGeom prst="rect">
            <a:avLst/>
          </a:prstGeom>
        </p:spPr>
        <p:txBody>
          <a:bodyPr anchor="b"/>
          <a:lstStyle>
            <a:lvl1pPr algn="ctr">
              <a:lnSpc>
                <a:spcPct val="80000"/>
              </a:lnSpc>
              <a:spcBef>
                <a:spcPts val="0"/>
              </a:spcBef>
              <a:defRPr sz="12100">
                <a:solidFill>
                  <a:srgbClr val="5C5C5C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71500" y="5676900"/>
            <a:ext cx="11861800" cy="32639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sz="4800" i="1">
                <a:solidFill>
                  <a:srgbClr val="747676"/>
                </a:solidFill>
              </a:defRPr>
            </a:lvl1pPr>
            <a:lvl2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sz="4800" i="1">
                <a:solidFill>
                  <a:srgbClr val="747676"/>
                </a:solidFill>
              </a:defRPr>
            </a:lvl2pPr>
            <a:lvl3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sz="4800" i="1">
                <a:solidFill>
                  <a:srgbClr val="747676"/>
                </a:solidFill>
              </a:defRPr>
            </a:lvl3pPr>
            <a:lvl4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sz="4800" i="1">
                <a:solidFill>
                  <a:srgbClr val="747676"/>
                </a:solidFill>
              </a:defRPr>
            </a:lvl4pPr>
            <a:lvl5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sz="4800" i="1">
                <a:solidFill>
                  <a:srgbClr val="747676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88552" y="9189156"/>
            <a:ext cx="309365" cy="342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FBAA7-71CF-0A4B-888B-EAAB8B61F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BDEB6A-5768-B54E-8C8A-8842028C2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979E66-8393-6C4F-A6F5-ADD0F7C7D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44911A-F50F-9643-BF68-AC5E7E955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2CD92-1042-184F-893E-F87801FD1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85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7621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46C3C-DDC9-4A4B-A6BB-18D5C6BD47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5600" y="1596249"/>
            <a:ext cx="9753600" cy="3395698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745177-E4A6-6847-B9A4-54832D672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5600" y="5122898"/>
            <a:ext cx="9753600" cy="2354862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95" indent="0" algn="ctr">
              <a:buNone/>
              <a:defRPr sz="2133"/>
            </a:lvl2pPr>
            <a:lvl3pPr marL="975390" indent="0" algn="ctr">
              <a:buNone/>
              <a:defRPr sz="1920"/>
            </a:lvl3pPr>
            <a:lvl4pPr marL="1463086" indent="0" algn="ctr">
              <a:buNone/>
              <a:defRPr sz="1707"/>
            </a:lvl4pPr>
            <a:lvl5pPr marL="1950781" indent="0" algn="ctr">
              <a:buNone/>
              <a:defRPr sz="1707"/>
            </a:lvl5pPr>
            <a:lvl6pPr marL="2438476" indent="0" algn="ctr">
              <a:buNone/>
              <a:defRPr sz="1707"/>
            </a:lvl6pPr>
            <a:lvl7pPr marL="2926171" indent="0" algn="ctr">
              <a:buNone/>
              <a:defRPr sz="1707"/>
            </a:lvl7pPr>
            <a:lvl8pPr marL="3413867" indent="0" algn="ctr">
              <a:buNone/>
              <a:defRPr sz="1707"/>
            </a:lvl8pPr>
            <a:lvl9pPr marL="3901562" indent="0" algn="ctr">
              <a:buNone/>
              <a:defRPr sz="1707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2E712-E13F-6F4B-B3AC-3F073D437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9A777E-15FA-7249-8F7D-ACD48508C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3ABEE-43FB-4947-BA77-B6D089609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705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FBAA7-71CF-0A4B-888B-EAAB8B61F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BDEB6A-5768-B54E-8C8A-8842028C2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979E66-8393-6C4F-A6F5-ADD0F7C7D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44911A-F50F-9643-BF68-AC5E7E955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2CD92-1042-184F-893E-F87801FD1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1067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70C03-FD22-CC47-BCA2-C982075C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307" y="2431628"/>
            <a:ext cx="11216640" cy="4057226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58C265-62BB-2B41-BABC-2E245F4CE8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7307" y="6527237"/>
            <a:ext cx="11216640" cy="21335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1pPr>
            <a:lvl2pPr marL="487695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2pPr>
            <a:lvl3pPr marL="97539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8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4pPr>
            <a:lvl5pPr marL="195078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5pPr>
            <a:lvl6pPr marL="243847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6pPr>
            <a:lvl7pPr marL="292617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7pPr>
            <a:lvl8pPr marL="3413867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8pPr>
            <a:lvl9pPr marL="3901562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A5DABD-4A21-9649-A2AE-011637338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A2C7A-2542-A845-85A5-3B9DAC4EF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3CCF62-4AF2-7642-BD7E-C8D4C8DF7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8980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6E5C6-AEDB-B54A-A0AE-D017F7E7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EC126-1AD8-8947-9D15-E96D0A2A8D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4080" y="2596444"/>
            <a:ext cx="5527040" cy="618857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288C1C-0E34-644F-907B-860A7D67F0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83680" y="2596444"/>
            <a:ext cx="5527040" cy="618857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D615AC-484C-434E-91DE-EB2DFC2CD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04A790-B4B0-F342-A4F0-3CA4130BB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460EB-C18A-7747-8ACE-56CD62D3C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0713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DC39C-9799-ED49-9336-C33A3DE22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774" y="519290"/>
            <a:ext cx="11216640" cy="188524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27545-9981-1B4C-AFBE-99523E6D4E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5775" y="2390987"/>
            <a:ext cx="5501639" cy="1171786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5CCF20-1F9A-BB41-8285-F6DFB72E71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95775" y="3562773"/>
            <a:ext cx="5501639" cy="524030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A90C94-85BE-6042-A8B2-ADBA61B3CF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83680" y="2390987"/>
            <a:ext cx="5528734" cy="1171786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4B3636-3829-9D47-819D-684A89575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83680" y="3562773"/>
            <a:ext cx="5528734" cy="524030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A3D827-C621-DE40-AF6A-5B6D8D22E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8D8CC2-BD94-564B-BC44-1A258FAC3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A54A5-CF5D-564B-9EA9-3B02D5E5C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417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5C60E-D9EC-3B40-B2D2-987CF9E6A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2E07F8-B56C-3645-8BDF-67B94309A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30A028-8E37-214C-A0A0-1C365F5F2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62C252-6B6D-3349-B87C-3B6F34691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7296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BE6966-90D6-6A43-ABFA-6424E4287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68E345-9948-D342-8ED6-1C82F8900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7CF44B-DE2A-B449-9687-26F17BCB9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839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bstract background with layers of red and white rectangles"/>
          <p:cNvSpPr>
            <a:spLocks noGrp="1"/>
          </p:cNvSpPr>
          <p:nvPr>
            <p:ph type="pic" idx="21"/>
          </p:nvPr>
        </p:nvSpPr>
        <p:spPr>
          <a:xfrm>
            <a:off x="-25400" y="-1130300"/>
            <a:ext cx="13045441" cy="1417332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Rectangle"/>
          <p:cNvSpPr>
            <a:spLocks noGrp="1"/>
          </p:cNvSpPr>
          <p:nvPr>
            <p:ph type="body" sz="half" idx="22"/>
          </p:nvPr>
        </p:nvSpPr>
        <p:spPr>
          <a:xfrm>
            <a:off x="0" y="5422900"/>
            <a:ext cx="13004800" cy="3606800"/>
          </a:xfrm>
          <a:prstGeom prst="rect">
            <a:avLst/>
          </a:prstGeom>
          <a:solidFill>
            <a:srgbClr val="FFFFFF"/>
          </a:solidFill>
        </p:spPr>
        <p:txBody>
          <a:bodyPr anchor="ctr">
            <a:noAutofit/>
          </a:bodyPr>
          <a:lstStyle/>
          <a:p>
            <a:pPr marL="0" indent="0" algn="ctr">
              <a:spcBef>
                <a:spcPts val="0"/>
              </a:spcBef>
              <a:buSzTx/>
              <a:buFontTx/>
              <a:buNone/>
              <a:defRPr sz="2400"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endParaRPr/>
          </a:p>
        </p:txBody>
      </p:sp>
      <p:sp>
        <p:nvSpPr>
          <p:cNvPr id="23" name="Line"/>
          <p:cNvSpPr/>
          <p:nvPr/>
        </p:nvSpPr>
        <p:spPr>
          <a:xfrm flipV="1">
            <a:off x="571500" y="7619996"/>
            <a:ext cx="11874500" cy="4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i="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xfrm>
            <a:off x="571500" y="5562600"/>
            <a:ext cx="11861800" cy="2209800"/>
          </a:xfrm>
          <a:prstGeom prst="rect">
            <a:avLst/>
          </a:prstGeom>
        </p:spPr>
        <p:txBody>
          <a:bodyPr anchor="b"/>
          <a:lstStyle>
            <a:lvl1pPr algn="r">
              <a:lnSpc>
                <a:spcPct val="80000"/>
              </a:lnSpc>
              <a:spcBef>
                <a:spcPts val="0"/>
              </a:spcBef>
              <a:defRPr sz="12100">
                <a:solidFill>
                  <a:srgbClr val="5C5C5C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71500" y="7670800"/>
            <a:ext cx="11861800" cy="12319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 i="1">
                <a:solidFill>
                  <a:srgbClr val="747676"/>
                </a:solidFill>
              </a:defRPr>
            </a:lvl1pPr>
            <a:lvl2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 i="1">
                <a:solidFill>
                  <a:srgbClr val="747676"/>
                </a:solidFill>
              </a:defRPr>
            </a:lvl2pPr>
            <a:lvl3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 i="1">
                <a:solidFill>
                  <a:srgbClr val="747676"/>
                </a:solidFill>
              </a:defRPr>
            </a:lvl3pPr>
            <a:lvl4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 i="1">
                <a:solidFill>
                  <a:srgbClr val="747676"/>
                </a:solidFill>
              </a:defRPr>
            </a:lvl4pPr>
            <a:lvl5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 i="1">
                <a:solidFill>
                  <a:srgbClr val="747676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92513" y="9194800"/>
            <a:ext cx="309365" cy="342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6668F-DFC2-1A42-9DEF-4904ED2FB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774" y="650240"/>
            <a:ext cx="4194386" cy="227584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421E7-F6F8-D147-839C-3CD6CEEE82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8734" y="1404338"/>
            <a:ext cx="6583680" cy="6931378"/>
          </a:xfrm>
        </p:spPr>
        <p:txBody>
          <a:bodyPr/>
          <a:lstStyle>
            <a:lvl1pPr>
              <a:defRPr sz="3413"/>
            </a:lvl1pPr>
            <a:lvl2pPr>
              <a:defRPr sz="2987"/>
            </a:lvl2pPr>
            <a:lvl3pPr>
              <a:defRPr sz="256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3CD195-D8BB-4B4F-A309-91989CB290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95774" y="2926080"/>
            <a:ext cx="4194386" cy="5420925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D22563-01E7-A14D-832B-6747D22DB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DB5BBC-CB9B-114B-A8FD-BBE6E96BA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0E0E48-FAB1-0E4D-9C00-18E68A6B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3990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2E6F0-3C18-7B40-B729-99AD39363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774" y="650240"/>
            <a:ext cx="4194386" cy="227584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09D51F-EB34-CF46-88FB-5954092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28734" y="1404338"/>
            <a:ext cx="6583680" cy="6931378"/>
          </a:xfrm>
        </p:spPr>
        <p:txBody>
          <a:bodyPr/>
          <a:lstStyle>
            <a:lvl1pPr marL="0" indent="0">
              <a:buNone/>
              <a:defRPr sz="3413"/>
            </a:lvl1pPr>
            <a:lvl2pPr marL="487695" indent="0">
              <a:buNone/>
              <a:defRPr sz="2987"/>
            </a:lvl2pPr>
            <a:lvl3pPr marL="975390" indent="0">
              <a:buNone/>
              <a:defRPr sz="2560"/>
            </a:lvl3pPr>
            <a:lvl4pPr marL="1463086" indent="0">
              <a:buNone/>
              <a:defRPr sz="2133"/>
            </a:lvl4pPr>
            <a:lvl5pPr marL="1950781" indent="0">
              <a:buNone/>
              <a:defRPr sz="2133"/>
            </a:lvl5pPr>
            <a:lvl6pPr marL="2438476" indent="0">
              <a:buNone/>
              <a:defRPr sz="2133"/>
            </a:lvl6pPr>
            <a:lvl7pPr marL="2926171" indent="0">
              <a:buNone/>
              <a:defRPr sz="2133"/>
            </a:lvl7pPr>
            <a:lvl8pPr marL="3413867" indent="0">
              <a:buNone/>
              <a:defRPr sz="2133"/>
            </a:lvl8pPr>
            <a:lvl9pPr marL="3901562" indent="0">
              <a:buNone/>
              <a:defRPr sz="2133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5849B8-4D56-5B40-9FC3-713CDF945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95774" y="2926080"/>
            <a:ext cx="4194386" cy="5420925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6B854D-C3C4-494B-9B9A-068384644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01E7D9-230B-F34D-924D-5923FD99A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C96AD-7989-6044-8953-C11DE023F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4977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CC2EE-F821-4C43-AA2F-042957757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C890E6-3242-504F-B5BF-8EFADD79BF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36C2F-02E3-004E-A61B-C112B4DD1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945FA-5E02-C348-8B73-79D8FF1BE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1CF8E-806F-684A-BA15-000958565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691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67FF98-93B9-614A-956D-616315C929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306560" y="519289"/>
            <a:ext cx="2804160" cy="82657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A47278-13CF-044A-B803-ABF47169AE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94080" y="519289"/>
            <a:ext cx="8249920" cy="82657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4B06C-A89B-6145-99D0-AF10A69C1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C64436-FE79-A64C-B05F-B9D9DCB00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632B0-22AA-5E47-B0B8-4420B812D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911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90960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11907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Line"/>
          <p:cNvSpPr/>
          <p:nvPr/>
        </p:nvSpPr>
        <p:spPr>
          <a:xfrm>
            <a:off x="571500" y="1574800"/>
            <a:ext cx="11861800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i="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6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2179392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Abstract background with overlapping blue, green and white circles of different sizes"/>
          <p:cNvSpPr>
            <a:spLocks noGrp="1"/>
          </p:cNvSpPr>
          <p:nvPr>
            <p:ph type="pic" idx="21"/>
          </p:nvPr>
        </p:nvSpPr>
        <p:spPr>
          <a:xfrm>
            <a:off x="4191000" y="-12700"/>
            <a:ext cx="9779000" cy="9779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42" name="Line"/>
          <p:cNvSpPr/>
          <p:nvPr/>
        </p:nvSpPr>
        <p:spPr>
          <a:xfrm flipV="1">
            <a:off x="571500" y="7619998"/>
            <a:ext cx="6451600" cy="3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i="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43" name="Title Text"/>
          <p:cNvSpPr txBox="1">
            <a:spLocks noGrp="1"/>
          </p:cNvSpPr>
          <p:nvPr>
            <p:ph type="title"/>
          </p:nvPr>
        </p:nvSpPr>
        <p:spPr>
          <a:xfrm>
            <a:off x="571500" y="571500"/>
            <a:ext cx="6451600" cy="7213600"/>
          </a:xfrm>
          <a:prstGeom prst="rect">
            <a:avLst/>
          </a:prstGeom>
        </p:spPr>
        <p:txBody>
          <a:bodyPr anchor="b"/>
          <a:lstStyle>
            <a:lvl1pPr algn="r">
              <a:lnSpc>
                <a:spcPct val="80000"/>
              </a:lnSpc>
              <a:spcBef>
                <a:spcPts val="0"/>
              </a:spcBef>
              <a:defRPr sz="12100">
                <a:solidFill>
                  <a:srgbClr val="5C5C5C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71500" y="7670800"/>
            <a:ext cx="6451600" cy="13589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 i="1">
                <a:solidFill>
                  <a:srgbClr val="747676"/>
                </a:solidFill>
              </a:defRPr>
            </a:lvl1pPr>
            <a:lvl2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 i="1">
                <a:solidFill>
                  <a:srgbClr val="747676"/>
                </a:solidFill>
              </a:defRPr>
            </a:lvl2pPr>
            <a:lvl3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 i="1">
                <a:solidFill>
                  <a:srgbClr val="747676"/>
                </a:solidFill>
              </a:defRPr>
            </a:lvl3pPr>
            <a:lvl4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 i="1">
                <a:solidFill>
                  <a:srgbClr val="747676"/>
                </a:solidFill>
              </a:defRPr>
            </a:lvl4pPr>
            <a:lvl5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 i="1">
                <a:solidFill>
                  <a:srgbClr val="747676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92513" y="9194800"/>
            <a:ext cx="309365" cy="342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Line"/>
          <p:cNvSpPr/>
          <p:nvPr/>
        </p:nvSpPr>
        <p:spPr>
          <a:xfrm>
            <a:off x="571500" y="1574800"/>
            <a:ext cx="11861800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i="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6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Abstract background with layers of red and white rectangles"/>
          <p:cNvSpPr>
            <a:spLocks noGrp="1"/>
          </p:cNvSpPr>
          <p:nvPr>
            <p:ph type="pic" idx="21"/>
          </p:nvPr>
        </p:nvSpPr>
        <p:spPr>
          <a:xfrm>
            <a:off x="-203200" y="-12700"/>
            <a:ext cx="9000805" cy="9779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72" name="Line"/>
          <p:cNvSpPr/>
          <p:nvPr/>
        </p:nvSpPr>
        <p:spPr>
          <a:xfrm>
            <a:off x="7023100" y="1574800"/>
            <a:ext cx="5397500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i="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3" name="Title Text"/>
          <p:cNvSpPr txBox="1">
            <a:spLocks noGrp="1"/>
          </p:cNvSpPr>
          <p:nvPr>
            <p:ph type="title"/>
          </p:nvPr>
        </p:nvSpPr>
        <p:spPr>
          <a:xfrm>
            <a:off x="7023100" y="723900"/>
            <a:ext cx="5397500" cy="7239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023100" y="1803400"/>
            <a:ext cx="5397500" cy="7226300"/>
          </a:xfrm>
          <a:prstGeom prst="rect">
            <a:avLst/>
          </a:prstGeom>
        </p:spPr>
        <p:txBody>
          <a:bodyPr/>
          <a:lstStyle>
            <a:lvl1pPr marL="406400" indent="-406400">
              <a:defRPr sz="2800"/>
            </a:lvl1pPr>
            <a:lvl2pPr marL="812800" indent="-406400">
              <a:defRPr sz="2800"/>
            </a:lvl2pPr>
            <a:lvl3pPr marL="1219200" indent="-406400">
              <a:defRPr sz="2800"/>
            </a:lvl3pPr>
            <a:lvl4pPr marL="1625600" indent="-406400">
              <a:defRPr sz="2800"/>
            </a:lvl4pPr>
            <a:lvl5pPr marL="2032000" indent="-406400"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Abstract background with layers of red and white rectangles"/>
          <p:cNvSpPr>
            <a:spLocks noGrp="1"/>
          </p:cNvSpPr>
          <p:nvPr>
            <p:ph type="pic" idx="21"/>
          </p:nvPr>
        </p:nvSpPr>
        <p:spPr>
          <a:xfrm>
            <a:off x="571500" y="508000"/>
            <a:ext cx="7454900" cy="809943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91" name="Abstract background with overlapping green and yellow shapes"/>
          <p:cNvSpPr>
            <a:spLocks noGrp="1"/>
          </p:cNvSpPr>
          <p:nvPr>
            <p:ph type="pic" sz="quarter" idx="22"/>
          </p:nvPr>
        </p:nvSpPr>
        <p:spPr>
          <a:xfrm>
            <a:off x="7944067" y="424462"/>
            <a:ext cx="5275146" cy="45593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92" name="Abstract background with overlapping blue, green and white circles of different sizes"/>
          <p:cNvSpPr>
            <a:spLocks noGrp="1"/>
          </p:cNvSpPr>
          <p:nvPr>
            <p:ph type="pic" sz="quarter" idx="23"/>
          </p:nvPr>
        </p:nvSpPr>
        <p:spPr>
          <a:xfrm>
            <a:off x="8102600" y="4267200"/>
            <a:ext cx="4470400" cy="44704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9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71500" y="8051800"/>
            <a:ext cx="11861800" cy="13335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400"/>
              </a:spcBef>
              <a:buSzTx/>
              <a:buFontTx/>
              <a:buNone/>
              <a:defRPr sz="2800" i="1" spc="28"/>
            </a:lvl1pPr>
            <a:lvl2pPr marL="0" indent="0">
              <a:spcBef>
                <a:spcPts val="1400"/>
              </a:spcBef>
              <a:buSzTx/>
              <a:buFontTx/>
              <a:buNone/>
              <a:defRPr sz="2800" i="1" spc="28"/>
            </a:lvl2pPr>
            <a:lvl3pPr marL="0" indent="0">
              <a:spcBef>
                <a:spcPts val="1400"/>
              </a:spcBef>
              <a:buSzTx/>
              <a:buFontTx/>
              <a:buNone/>
              <a:defRPr sz="2800" i="1" spc="28"/>
            </a:lvl3pPr>
            <a:lvl4pPr marL="0" indent="0">
              <a:spcBef>
                <a:spcPts val="1400"/>
              </a:spcBef>
              <a:buSzTx/>
              <a:buFontTx/>
              <a:buNone/>
              <a:defRPr sz="2800" i="1" spc="28"/>
            </a:lvl4pPr>
            <a:lvl5pPr marL="0" indent="0">
              <a:spcBef>
                <a:spcPts val="1400"/>
              </a:spcBef>
              <a:buSzTx/>
              <a:buFontTx/>
              <a:buNone/>
              <a:defRPr sz="2800" i="1" spc="28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“"/>
          <p:cNvSpPr txBox="1"/>
          <p:nvPr/>
        </p:nvSpPr>
        <p:spPr>
          <a:xfrm>
            <a:off x="508000" y="1771650"/>
            <a:ext cx="1697832" cy="317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1000" b="1" i="0" spc="0">
                <a:solidFill>
                  <a:srgbClr val="E4E4E4"/>
                </a:solidFill>
                <a:latin typeface="Baskerville"/>
                <a:ea typeface="Baskerville"/>
                <a:cs typeface="Baskerville"/>
                <a:sym typeface="Baskerville"/>
              </a:defRPr>
            </a:lvl1pPr>
          </a:lstStyle>
          <a:p>
            <a:r>
              <a:t>“</a:t>
            </a:r>
          </a:p>
        </p:txBody>
      </p:sp>
      <p:sp>
        <p:nvSpPr>
          <p:cNvPr id="102" name="Type a quote here."/>
          <p:cNvSpPr txBox="1">
            <a:spLocks noGrp="1"/>
          </p:cNvSpPr>
          <p:nvPr>
            <p:ph type="body" sz="quarter" idx="21"/>
          </p:nvPr>
        </p:nvSpPr>
        <p:spPr>
          <a:xfrm>
            <a:off x="1943100" y="3870536"/>
            <a:ext cx="10490200" cy="9398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1600"/>
              </a:spcBef>
              <a:buSzTx/>
              <a:buFontTx/>
              <a:buNone/>
              <a:defRPr sz="4800">
                <a:solidFill>
                  <a:srgbClr val="747676"/>
                </a:solidFill>
              </a:defRPr>
            </a:lvl1pPr>
          </a:lstStyle>
          <a:p>
            <a:r>
              <a:t>Type a quote here.</a:t>
            </a:r>
          </a:p>
        </p:txBody>
      </p:sp>
      <p:sp>
        <p:nvSpPr>
          <p:cNvPr id="103" name="-Johnny Appleseed"/>
          <p:cNvSpPr txBox="1">
            <a:spLocks noGrp="1"/>
          </p:cNvSpPr>
          <p:nvPr>
            <p:ph type="body" sz="quarter" idx="22"/>
          </p:nvPr>
        </p:nvSpPr>
        <p:spPr>
          <a:xfrm>
            <a:off x="1943100" y="7772400"/>
            <a:ext cx="10490200" cy="939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r">
              <a:lnSpc>
                <a:spcPct val="70000"/>
              </a:lnSpc>
              <a:spcBef>
                <a:spcPts val="1600"/>
              </a:spcBef>
              <a:buSzTx/>
              <a:buFontTx/>
              <a:buNone/>
              <a:defRPr sz="4800" i="1">
                <a:solidFill>
                  <a:srgbClr val="6B6D6D"/>
                </a:solidFill>
              </a:defRPr>
            </a:lvl1pPr>
          </a:lstStyle>
          <a:p>
            <a:r>
              <a:t>-Johnny Appleseed</a:t>
            </a:r>
          </a:p>
        </p:txBody>
      </p:sp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Abstract background with layers of red and white rectangles"/>
          <p:cNvSpPr>
            <a:spLocks noGrp="1"/>
          </p:cNvSpPr>
          <p:nvPr>
            <p:ph type="pic" idx="21"/>
          </p:nvPr>
        </p:nvSpPr>
        <p:spPr>
          <a:xfrm>
            <a:off x="-63500" y="-139700"/>
            <a:ext cx="13144500" cy="1428095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571500" y="723900"/>
            <a:ext cx="11861800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71500" y="1803400"/>
            <a:ext cx="11861800" cy="722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81047" y="9194800"/>
            <a:ext cx="309365" cy="342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r">
              <a:spcBef>
                <a:spcPts val="0"/>
              </a:spcBef>
              <a:defRPr sz="1600" i="0" spc="0">
                <a:solidFill>
                  <a:srgbClr val="747676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78" r:id="rId11"/>
    <p:sldLayoutId id="2147483679" r:id="rId12"/>
  </p:sldLayoutIdLst>
  <p:transition spd="med"/>
  <p:txStyles>
    <p:titleStyle>
      <a:lvl1pPr marL="0" marR="0" indent="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1pPr>
      <a:lvl2pPr marL="0" marR="0" indent="3429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2pPr>
      <a:lvl3pPr marL="0" marR="0" indent="6858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3pPr>
      <a:lvl4pPr marL="0" marR="0" indent="10287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4pPr>
      <a:lvl5pPr marL="0" marR="0" indent="13716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5pPr>
      <a:lvl6pPr marL="0" marR="0" indent="17145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6pPr>
      <a:lvl7pPr marL="0" marR="0" indent="20574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7pPr>
      <a:lvl8pPr marL="0" marR="0" indent="24003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8pPr>
      <a:lvl9pPr marL="0" marR="0" indent="27432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9pPr>
    </p:titleStyle>
    <p:bodyStyle>
      <a:lvl1pPr marL="4699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1pPr>
      <a:lvl2pPr marL="9398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2pPr>
      <a:lvl3pPr marL="14097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3pPr>
      <a:lvl4pPr marL="18796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4pPr>
      <a:lvl5pPr marL="23495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5pPr>
      <a:lvl6pPr marL="28194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6pPr>
      <a:lvl7pPr marL="32893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7pPr>
      <a:lvl8pPr marL="37592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8pPr>
      <a:lvl9pPr marL="42291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9pPr>
    </p:bodyStyle>
    <p:otherStyle>
      <a:lvl1pPr marL="0" marR="0" indent="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1pPr>
      <a:lvl2pPr marL="0" marR="0" indent="2286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2pPr>
      <a:lvl3pPr marL="0" marR="0" indent="4572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3pPr>
      <a:lvl4pPr marL="0" marR="0" indent="6858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4pPr>
      <a:lvl5pPr marL="0" marR="0" indent="9144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5pPr>
      <a:lvl6pPr marL="0" marR="0" indent="11430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6pPr>
      <a:lvl7pPr marL="0" marR="0" indent="13716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7pPr>
      <a:lvl8pPr marL="0" marR="0" indent="16002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8pPr>
      <a:lvl9pPr marL="0" marR="0" indent="18288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A54BBA7-E3FC-E141-8E2B-FAFF60E3842E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240" y="8340480"/>
            <a:ext cx="4234314" cy="9728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A4FFC9-16DA-5E42-9B85-705D6D513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080" y="519290"/>
            <a:ext cx="11216640" cy="1885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99F4B1-CF42-9B4B-837B-C2676B4B4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4080" y="2596445"/>
            <a:ext cx="11216640" cy="5401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2243E0-BA09-764B-8600-3C90107C17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94080" y="9040143"/>
            <a:ext cx="29260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9B04E-34F7-234A-A2F3-02AC3C60A4C6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0A2BF0-F387-BB44-9E05-DF9EA52032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07840" y="9040143"/>
            <a:ext cx="438912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E5DEC-72DD-4449-AB88-D903B1A365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84640" y="9040143"/>
            <a:ext cx="29260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61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l" defTabSz="975390" rtl="0" eaLnBrk="1" latinLnBrk="0" hangingPunct="1">
        <a:lnSpc>
          <a:spcPct val="90000"/>
        </a:lnSpc>
        <a:spcBef>
          <a:spcPct val="0"/>
        </a:spcBef>
        <a:buNone/>
        <a:defRPr sz="4693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43848" indent="-243848" algn="l" defTabSz="975390" rtl="0" eaLnBrk="1" latinLnBrk="0" hangingPunct="1">
        <a:lnSpc>
          <a:spcPct val="90000"/>
        </a:lnSpc>
        <a:spcBef>
          <a:spcPts val="1067"/>
        </a:spcBef>
        <a:buClr>
          <a:schemeClr val="tx1"/>
        </a:buClr>
        <a:buFont typeface="Wingdings" pitchFamily="2" charset="2"/>
        <a:buChar char="§"/>
        <a:defRPr sz="2987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31543" indent="-243848" algn="l" defTabSz="975390" rtl="0" eaLnBrk="1" latinLnBrk="0" hangingPunct="1">
        <a:lnSpc>
          <a:spcPct val="90000"/>
        </a:lnSpc>
        <a:spcBef>
          <a:spcPts val="533"/>
        </a:spcBef>
        <a:buClr>
          <a:schemeClr val="tx1"/>
        </a:buClr>
        <a:buFont typeface="Wingdings" pitchFamily="2" charset="2"/>
        <a:buChar char="§"/>
        <a:defRPr sz="256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19238" indent="-243848" algn="l" defTabSz="975390" rtl="0" eaLnBrk="1" latinLnBrk="0" hangingPunct="1">
        <a:lnSpc>
          <a:spcPct val="90000"/>
        </a:lnSpc>
        <a:spcBef>
          <a:spcPts val="533"/>
        </a:spcBef>
        <a:buClr>
          <a:schemeClr val="tx1"/>
        </a:buClr>
        <a:buFont typeface="Wingdings" pitchFamily="2" charset="2"/>
        <a:buChar char="§"/>
        <a:defRPr sz="2133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706933" indent="-243848" algn="l" defTabSz="975390" rtl="0" eaLnBrk="1" latinLnBrk="0" hangingPunct="1">
        <a:lnSpc>
          <a:spcPct val="90000"/>
        </a:lnSpc>
        <a:spcBef>
          <a:spcPts val="533"/>
        </a:spcBef>
        <a:buClr>
          <a:schemeClr val="tx1"/>
        </a:buClr>
        <a:buFont typeface="Wingdings" pitchFamily="2" charset="2"/>
        <a:buChar char="§"/>
        <a:defRPr sz="192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94629" indent="-243848" algn="l" defTabSz="975390" rtl="0" eaLnBrk="1" latinLnBrk="0" hangingPunct="1">
        <a:lnSpc>
          <a:spcPct val="90000"/>
        </a:lnSpc>
        <a:spcBef>
          <a:spcPts val="533"/>
        </a:spcBef>
        <a:buClr>
          <a:schemeClr val="tx1"/>
        </a:buClr>
        <a:buFont typeface="Wingdings" pitchFamily="2" charset="2"/>
        <a:buChar char="§"/>
        <a:defRPr sz="192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68232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317001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65771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4145410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487695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7539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46308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5078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43847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92617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413867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901562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jimallenglasgow.github.io/socits_abm_demo/" TargetMode="Externa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sv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sv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sv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sv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21.sv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21.sv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21.sv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21.sv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sv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sv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svg"/><Relationship Id="rId5" Type="http://schemas.openxmlformats.org/officeDocument/2006/relationships/image" Target="../media/image9.svg"/><Relationship Id="rId4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7.sv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svg"/><Relationship Id="rId4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sv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sv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67" y="-2214033"/>
            <a:ext cx="12937068" cy="6468534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Line"/>
          <p:cNvSpPr/>
          <p:nvPr/>
        </p:nvSpPr>
        <p:spPr>
          <a:xfrm flipV="1">
            <a:off x="571500" y="7619996"/>
            <a:ext cx="11874500" cy="4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i="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8" name="Agent Based Modelling for Socits"/>
          <p:cNvSpPr txBox="1">
            <a:spLocks noGrp="1"/>
          </p:cNvSpPr>
          <p:nvPr>
            <p:ph type="title"/>
          </p:nvPr>
        </p:nvSpPr>
        <p:spPr>
          <a:xfrm>
            <a:off x="681568" y="3989919"/>
            <a:ext cx="12276667" cy="22098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397256">
              <a:defRPr sz="8228"/>
            </a:lvl1pPr>
          </a:lstStyle>
          <a:p>
            <a:pPr algn="ctr"/>
            <a:r>
              <a:rPr lang="en-GB" sz="5400" u="sng"/>
              <a:t>Soc</a:t>
            </a:r>
            <a:r>
              <a:rPr lang="en-GB" sz="5400"/>
              <a:t>ial S</a:t>
            </a:r>
            <a:r>
              <a:rPr lang="en-GB" sz="5400" u="sng"/>
              <a:t>it</a:t>
            </a:r>
            <a:r>
              <a:rPr lang="en-GB" sz="5400"/>
              <a:t>uational </a:t>
            </a:r>
            <a:r>
              <a:rPr lang="en-GB" sz="5400" u="sng"/>
              <a:t>S</a:t>
            </a:r>
            <a:r>
              <a:rPr lang="en-GB" sz="5400"/>
              <a:t>ystems approach to measuring and modelling influences on adolescent mental health</a:t>
            </a:r>
            <a:endParaRPr/>
          </a:p>
        </p:txBody>
      </p:sp>
      <p:pic>
        <p:nvPicPr>
          <p:cNvPr id="150" name="Socits logo options.pdf" descr="Socits logo options.pdf"/>
          <p:cNvPicPr>
            <a:picLocks noChangeAspect="1"/>
          </p:cNvPicPr>
          <p:nvPr/>
        </p:nvPicPr>
        <p:blipFill>
          <a:blip r:embed="rId4"/>
          <a:srcRect l="33816" t="9934" r="40706" b="9934"/>
          <a:stretch>
            <a:fillRect/>
          </a:stretch>
        </p:blipFill>
        <p:spPr>
          <a:xfrm>
            <a:off x="91282" y="6542076"/>
            <a:ext cx="2723495" cy="31555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unknown.png" descr="unknow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0264" y="8733363"/>
            <a:ext cx="4749122" cy="8184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1654DE-D4B9-F1D3-EB00-4C600DD4B1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630" y="94582"/>
            <a:ext cx="9783540" cy="9564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323813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2FD5E-887F-BECF-BEE5-19BAC50EA5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Line">
            <a:extLst>
              <a:ext uri="{FF2B5EF4-FFF2-40B4-BE49-F238E27FC236}">
                <a16:creationId xmlns:a16="http://schemas.microsoft.com/office/drawing/2014/main" id="{29C53E56-580F-4F87-D32B-42BC4F8CCDDB}"/>
              </a:ext>
            </a:extLst>
          </p:cNvPr>
          <p:cNvSpPr/>
          <p:nvPr/>
        </p:nvSpPr>
        <p:spPr>
          <a:xfrm>
            <a:off x="571500" y="1574800"/>
            <a:ext cx="11861800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i="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193" name="Future Work">
            <a:extLst>
              <a:ext uri="{FF2B5EF4-FFF2-40B4-BE49-F238E27FC236}">
                <a16:creationId xmlns:a16="http://schemas.microsoft.com/office/drawing/2014/main" id="{256AC237-D933-BD06-FDD4-3AAEE254015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50800" tIns="50800" rIns="50800" bIns="50800" anchor="t">
            <a:normAutofit/>
          </a:bodyPr>
          <a:lstStyle>
            <a:lvl1pPr defTabSz="543305">
              <a:spcBef>
                <a:spcPts val="2100"/>
              </a:spcBef>
              <a:defRPr sz="4836"/>
            </a:lvl1pPr>
          </a:lstStyle>
          <a:p>
            <a:r>
              <a:rPr lang="en-GB" sz="4800"/>
              <a:t>Interactions sheet</a:t>
            </a:r>
          </a:p>
        </p:txBody>
      </p:sp>
      <p:sp>
        <p:nvSpPr>
          <p:cNvPr id="194" name="Collect information about situated influences on anxiety/stigma/loneliness…">
            <a:extLst>
              <a:ext uri="{FF2B5EF4-FFF2-40B4-BE49-F238E27FC236}">
                <a16:creationId xmlns:a16="http://schemas.microsoft.com/office/drawing/2014/main" id="{49C25FB3-9399-E012-132E-D8923C0F9FE8}"/>
              </a:ext>
            </a:extLst>
          </p:cNvPr>
          <p:cNvSpPr txBox="1">
            <a:spLocks noGrp="1"/>
          </p:cNvSpPr>
          <p:nvPr>
            <p:ph type="body" sz="half" idx="1"/>
          </p:nvPr>
        </p:nvSpPr>
        <p:spPr>
          <a:xfrm>
            <a:off x="571500" y="1743620"/>
            <a:ext cx="5538355" cy="7226300"/>
          </a:xfrm>
          <a:prstGeom prst="rect">
            <a:avLst/>
          </a:prstGeom>
        </p:spPr>
        <p:txBody>
          <a:bodyPr lIns="50800" tIns="50800" rIns="50800" bIns="50800" anchor="t">
            <a:normAutofit/>
          </a:bodyPr>
          <a:lstStyle/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 dirty="0"/>
              <a:t>Pick a situation</a:t>
            </a:r>
          </a:p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 dirty="0"/>
              <a:t>Answer each of the questions for the situation</a:t>
            </a:r>
          </a:p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 dirty="0"/>
              <a:t>Use notes from earlier to help</a:t>
            </a:r>
          </a:p>
          <a:p>
            <a:pPr>
              <a:lnSpc>
                <a:spcPct val="90000"/>
              </a:lnSpc>
              <a:spcBef>
                <a:spcPts val="1067"/>
              </a:spcBef>
            </a:pPr>
            <a:endParaRPr lang="en-GB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1DC1623-1A16-F023-347B-D971B20539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353059"/>
              </p:ext>
            </p:extLst>
          </p:nvPr>
        </p:nvGraphicFramePr>
        <p:xfrm>
          <a:off x="6432435" y="1939894"/>
          <a:ext cx="6238906" cy="6238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1051086" imgH="31051148" progId="AcroExch.Document.DC">
                  <p:embed/>
                </p:oleObj>
              </mc:Choice>
              <mc:Fallback>
                <p:oleObj name="Acrobat Document" r:id="rId2" imgW="31051086" imgH="31051148" progId="AcroExch.Document.DC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1DC1623-1A16-F023-347B-D971B20539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32435" y="1939894"/>
                        <a:ext cx="6238906" cy="62389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B810A1FC-630D-8E76-3565-672306783EFD}"/>
              </a:ext>
            </a:extLst>
          </p:cNvPr>
          <p:cNvSpPr/>
          <p:nvPr/>
        </p:nvSpPr>
        <p:spPr>
          <a:xfrm>
            <a:off x="10404071" y="2040800"/>
            <a:ext cx="2267270" cy="749068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1246924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E67786B-8CF6-7140-A9BE-F2F0A0F1F7F0}"/>
              </a:ext>
            </a:extLst>
          </p:cNvPr>
          <p:cNvSpPr txBox="1"/>
          <p:nvPr/>
        </p:nvSpPr>
        <p:spPr>
          <a:xfrm>
            <a:off x="894080" y="519290"/>
            <a:ext cx="11216640" cy="1885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7539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693" b="1" i="0" kern="1200" spc="-16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Our “Micro-School”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4B122A-3392-2B12-207F-EC03BCD83324}"/>
              </a:ext>
            </a:extLst>
          </p:cNvPr>
          <p:cNvSpPr txBox="1"/>
          <p:nvPr/>
        </p:nvSpPr>
        <p:spPr>
          <a:xfrm>
            <a:off x="4779819" y="8972700"/>
            <a:ext cx="10629899" cy="11336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GB">
                <a:hlinkClick r:id="rId2"/>
              </a:rPr>
              <a:t>https://jimallenglasgow.github.io/socits_abm_demo/</a:t>
            </a:r>
            <a:endParaRPr lang="en-GB"/>
          </a:p>
          <a:p>
            <a:endParaRPr lang="en-GB"/>
          </a:p>
        </p:txBody>
      </p:sp>
      <p:pic>
        <p:nvPicPr>
          <p:cNvPr id="5" name="Picture 4" descr="A white rectangular object with blue and purple dots&#10;&#10;Description automatically generated">
            <a:extLst>
              <a:ext uri="{FF2B5EF4-FFF2-40B4-BE49-F238E27FC236}">
                <a16:creationId xmlns:a16="http://schemas.microsoft.com/office/drawing/2014/main" id="{EF34BCCB-9881-AD1C-3FA1-D9B7E7F996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001" y="2404535"/>
            <a:ext cx="11000719" cy="574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696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Box 21"/>
          <p:cNvSpPr/>
          <p:nvPr/>
        </p:nvSpPr>
        <p:spPr>
          <a:xfrm>
            <a:off x="499193" y="889624"/>
            <a:ext cx="12204583" cy="8191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6000" tIns="48000" rIns="96000" bIns="48000" anchor="t">
            <a:spAutoFit/>
          </a:bodyPr>
          <a:lstStyle/>
          <a:p>
            <a:r>
              <a:rPr lang="en-US" sz="4693" b="1" spc="-161">
                <a:solidFill>
                  <a:srgbClr val="2E2D62"/>
                </a:solidFill>
                <a:latin typeface="Arial"/>
              </a:rPr>
              <a:t>Deep breath effect</a:t>
            </a:r>
            <a:endParaRPr lang="en-US" sz="2987"/>
          </a:p>
        </p:txBody>
      </p:sp>
      <p:pic>
        <p:nvPicPr>
          <p:cNvPr id="7" name="Graphic 6" descr="Girl wearing backpack">
            <a:extLst>
              <a:ext uri="{FF2B5EF4-FFF2-40B4-BE49-F238E27FC236}">
                <a16:creationId xmlns:a16="http://schemas.microsoft.com/office/drawing/2014/main" id="{DD11E214-44EE-2694-5040-43FD3192888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638385" y="3138457"/>
            <a:ext cx="1159981" cy="28807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D83395-A074-86AC-3366-49C2229A6FE9}"/>
              </a:ext>
            </a:extLst>
          </p:cNvPr>
          <p:cNvSpPr txBox="1"/>
          <p:nvPr/>
        </p:nvSpPr>
        <p:spPr>
          <a:xfrm>
            <a:off x="1298295" y="2526328"/>
            <a:ext cx="1679691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High stress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E44E79-D6EA-B6DA-A932-7C9D450F096A}"/>
              </a:ext>
            </a:extLst>
          </p:cNvPr>
          <p:cNvSpPr txBox="1"/>
          <p:nvPr/>
        </p:nvSpPr>
        <p:spPr>
          <a:xfrm>
            <a:off x="1298295" y="6138891"/>
            <a:ext cx="1351139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Morning</a:t>
            </a:r>
          </a:p>
        </p:txBody>
      </p:sp>
      <p:pic>
        <p:nvPicPr>
          <p:cNvPr id="6" name="Graphic 5" descr="Girl wearing backpack">
            <a:extLst>
              <a:ext uri="{FF2B5EF4-FFF2-40B4-BE49-F238E27FC236}">
                <a16:creationId xmlns:a16="http://schemas.microsoft.com/office/drawing/2014/main" id="{D226AAB9-8B50-A2ED-819B-024012667D5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342419" y="3138457"/>
            <a:ext cx="1159981" cy="28807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61DE6F-17DD-C8B5-340F-D4C66B6DA889}"/>
              </a:ext>
            </a:extLst>
          </p:cNvPr>
          <p:cNvSpPr txBox="1"/>
          <p:nvPr/>
        </p:nvSpPr>
        <p:spPr>
          <a:xfrm>
            <a:off x="5002329" y="2526328"/>
            <a:ext cx="1599156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Low stress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9FEA47-4D17-EDB5-8B20-DF4ECFBCA965}"/>
              </a:ext>
            </a:extLst>
          </p:cNvPr>
          <p:cNvSpPr txBox="1"/>
          <p:nvPr/>
        </p:nvSpPr>
        <p:spPr>
          <a:xfrm>
            <a:off x="5002329" y="6138891"/>
            <a:ext cx="1676100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Lunch time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DC04602-8BB2-53EF-4592-EB2ED9CE10B6}"/>
              </a:ext>
            </a:extLst>
          </p:cNvPr>
          <p:cNvSpPr/>
          <p:nvPr/>
        </p:nvSpPr>
        <p:spPr>
          <a:xfrm>
            <a:off x="3138457" y="4216737"/>
            <a:ext cx="2017428" cy="49244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74DBEB-1328-4DC0-3FCC-490FB0EADC21}"/>
              </a:ext>
            </a:extLst>
          </p:cNvPr>
          <p:cNvSpPr txBox="1"/>
          <p:nvPr/>
        </p:nvSpPr>
        <p:spPr>
          <a:xfrm>
            <a:off x="8500767" y="3692433"/>
            <a:ext cx="4118941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 b="1"/>
              <a:t>If nothing else happens, stress decreases</a:t>
            </a:r>
          </a:p>
        </p:txBody>
      </p:sp>
    </p:spTree>
    <p:extLst>
      <p:ext uri="{BB962C8B-B14F-4D97-AF65-F5344CB8AC3E}">
        <p14:creationId xmlns:p14="http://schemas.microsoft.com/office/powerpoint/2010/main" val="24497597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Box 21"/>
          <p:cNvSpPr/>
          <p:nvPr/>
        </p:nvSpPr>
        <p:spPr>
          <a:xfrm>
            <a:off x="415125" y="900611"/>
            <a:ext cx="12204583" cy="8191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6000" tIns="48000" rIns="96000" bIns="48000" anchor="t">
            <a:spAutoFit/>
          </a:bodyPr>
          <a:lstStyle/>
          <a:p>
            <a:r>
              <a:rPr lang="en-US" sz="4693" b="1" spc="-161">
                <a:solidFill>
                  <a:srgbClr val="2E2D62"/>
                </a:solidFill>
                <a:latin typeface="Arial"/>
              </a:rPr>
              <a:t>How rooms look</a:t>
            </a:r>
            <a:endParaRPr lang="en-US" sz="2987"/>
          </a:p>
        </p:txBody>
      </p:sp>
      <p:pic>
        <p:nvPicPr>
          <p:cNvPr id="7" name="Graphic 6" descr="Girl wearing backpack">
            <a:extLst>
              <a:ext uri="{FF2B5EF4-FFF2-40B4-BE49-F238E27FC236}">
                <a16:creationId xmlns:a16="http://schemas.microsoft.com/office/drawing/2014/main" id="{DD11E214-44EE-2694-5040-43FD3192888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638385" y="3138457"/>
            <a:ext cx="1159981" cy="28807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D83395-A074-86AC-3366-49C2229A6FE9}"/>
              </a:ext>
            </a:extLst>
          </p:cNvPr>
          <p:cNvSpPr txBox="1"/>
          <p:nvPr/>
        </p:nvSpPr>
        <p:spPr>
          <a:xfrm>
            <a:off x="1298295" y="2526328"/>
            <a:ext cx="1679691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High stress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E44E79-D6EA-B6DA-A932-7C9D450F096A}"/>
              </a:ext>
            </a:extLst>
          </p:cNvPr>
          <p:cNvSpPr txBox="1"/>
          <p:nvPr/>
        </p:nvSpPr>
        <p:spPr>
          <a:xfrm>
            <a:off x="1298295" y="6138891"/>
            <a:ext cx="1790298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Maths class</a:t>
            </a:r>
          </a:p>
        </p:txBody>
      </p:sp>
      <p:pic>
        <p:nvPicPr>
          <p:cNvPr id="6" name="Graphic 5" descr="Girl wearing backpack">
            <a:extLst>
              <a:ext uri="{FF2B5EF4-FFF2-40B4-BE49-F238E27FC236}">
                <a16:creationId xmlns:a16="http://schemas.microsoft.com/office/drawing/2014/main" id="{D226AAB9-8B50-A2ED-819B-024012667D5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342419" y="3138457"/>
            <a:ext cx="1159981" cy="28807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61DE6F-17DD-C8B5-340F-D4C66B6DA889}"/>
              </a:ext>
            </a:extLst>
          </p:cNvPr>
          <p:cNvSpPr txBox="1"/>
          <p:nvPr/>
        </p:nvSpPr>
        <p:spPr>
          <a:xfrm>
            <a:off x="5002329" y="2526328"/>
            <a:ext cx="1599156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Low stress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9FEA47-4D17-EDB5-8B20-DF4ECFBCA965}"/>
              </a:ext>
            </a:extLst>
          </p:cNvPr>
          <p:cNvSpPr txBox="1"/>
          <p:nvPr/>
        </p:nvSpPr>
        <p:spPr>
          <a:xfrm>
            <a:off x="5002329" y="6138891"/>
            <a:ext cx="1340688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Art class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74DBEB-1328-4DC0-3FCC-490FB0EADC21}"/>
              </a:ext>
            </a:extLst>
          </p:cNvPr>
          <p:cNvSpPr txBox="1"/>
          <p:nvPr/>
        </p:nvSpPr>
        <p:spPr>
          <a:xfrm>
            <a:off x="8500767" y="3692433"/>
            <a:ext cx="4118941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 b="1"/>
              <a:t>Different rooms have different stress</a:t>
            </a:r>
          </a:p>
        </p:txBody>
      </p:sp>
    </p:spTree>
    <p:extLst>
      <p:ext uri="{BB962C8B-B14F-4D97-AF65-F5344CB8AC3E}">
        <p14:creationId xmlns:p14="http://schemas.microsoft.com/office/powerpoint/2010/main" val="2546638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Box 21"/>
          <p:cNvSpPr/>
          <p:nvPr/>
        </p:nvSpPr>
        <p:spPr>
          <a:xfrm>
            <a:off x="400108" y="756196"/>
            <a:ext cx="12204583" cy="8191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6000" tIns="48000" rIns="96000" bIns="48000" anchor="t">
            <a:spAutoFit/>
          </a:bodyPr>
          <a:lstStyle/>
          <a:p>
            <a:r>
              <a:rPr lang="en-US" sz="4693" b="1" spc="-161">
                <a:solidFill>
                  <a:srgbClr val="2E2D62"/>
                </a:solidFill>
                <a:latin typeface="Arial"/>
              </a:rPr>
              <a:t>Time of year</a:t>
            </a:r>
            <a:endParaRPr lang="en-US" sz="2987"/>
          </a:p>
        </p:txBody>
      </p:sp>
      <p:pic>
        <p:nvPicPr>
          <p:cNvPr id="7" name="Graphic 6" descr="Girl wearing backpack">
            <a:extLst>
              <a:ext uri="{FF2B5EF4-FFF2-40B4-BE49-F238E27FC236}">
                <a16:creationId xmlns:a16="http://schemas.microsoft.com/office/drawing/2014/main" id="{DD11E214-44EE-2694-5040-43FD3192888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638385" y="3138457"/>
            <a:ext cx="1159981" cy="28807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D83395-A074-86AC-3366-49C2229A6FE9}"/>
              </a:ext>
            </a:extLst>
          </p:cNvPr>
          <p:cNvSpPr txBox="1"/>
          <p:nvPr/>
        </p:nvSpPr>
        <p:spPr>
          <a:xfrm>
            <a:off x="1298295" y="2526328"/>
            <a:ext cx="1679691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High stress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E44E79-D6EA-B6DA-A932-7C9D450F096A}"/>
              </a:ext>
            </a:extLst>
          </p:cNvPr>
          <p:cNvSpPr txBox="1"/>
          <p:nvPr/>
        </p:nvSpPr>
        <p:spPr>
          <a:xfrm>
            <a:off x="1298294" y="6138891"/>
            <a:ext cx="1539460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Christmas</a:t>
            </a:r>
          </a:p>
        </p:txBody>
      </p:sp>
      <p:pic>
        <p:nvPicPr>
          <p:cNvPr id="6" name="Graphic 5" descr="Girl wearing backpack">
            <a:extLst>
              <a:ext uri="{FF2B5EF4-FFF2-40B4-BE49-F238E27FC236}">
                <a16:creationId xmlns:a16="http://schemas.microsoft.com/office/drawing/2014/main" id="{D226AAB9-8B50-A2ED-819B-024012667D5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342419" y="3138457"/>
            <a:ext cx="1159981" cy="28807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61DE6F-17DD-C8B5-340F-D4C66B6DA889}"/>
              </a:ext>
            </a:extLst>
          </p:cNvPr>
          <p:cNvSpPr txBox="1"/>
          <p:nvPr/>
        </p:nvSpPr>
        <p:spPr>
          <a:xfrm>
            <a:off x="5002329" y="2526328"/>
            <a:ext cx="1599156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Low stress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9FEA47-4D17-EDB5-8B20-DF4ECFBCA965}"/>
              </a:ext>
            </a:extLst>
          </p:cNvPr>
          <p:cNvSpPr txBox="1"/>
          <p:nvPr/>
        </p:nvSpPr>
        <p:spPr>
          <a:xfrm>
            <a:off x="5002329" y="6138891"/>
            <a:ext cx="1626023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Halloween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74DBEB-1328-4DC0-3FCC-490FB0EADC21}"/>
              </a:ext>
            </a:extLst>
          </p:cNvPr>
          <p:cNvSpPr txBox="1"/>
          <p:nvPr/>
        </p:nvSpPr>
        <p:spPr>
          <a:xfrm>
            <a:off x="8500767" y="3692434"/>
            <a:ext cx="4118941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 b="1"/>
              <a:t>Different times of year have a different baseline stress</a:t>
            </a:r>
          </a:p>
        </p:txBody>
      </p:sp>
    </p:spTree>
    <p:extLst>
      <p:ext uri="{BB962C8B-B14F-4D97-AF65-F5344CB8AC3E}">
        <p14:creationId xmlns:p14="http://schemas.microsoft.com/office/powerpoint/2010/main" val="27346532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Box 21"/>
          <p:cNvSpPr/>
          <p:nvPr/>
        </p:nvSpPr>
        <p:spPr>
          <a:xfrm>
            <a:off x="430080" y="693838"/>
            <a:ext cx="12204583" cy="8191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6000" tIns="48000" rIns="96000" bIns="48000" anchor="t">
            <a:spAutoFit/>
          </a:bodyPr>
          <a:lstStyle/>
          <a:p>
            <a:r>
              <a:rPr lang="en-US" sz="4693" b="1" spc="-161">
                <a:solidFill>
                  <a:srgbClr val="2E2D62"/>
                </a:solidFill>
                <a:latin typeface="Arial"/>
              </a:rPr>
              <a:t>Crowdedness</a:t>
            </a:r>
            <a:endParaRPr lang="en-US" sz="2987"/>
          </a:p>
        </p:txBody>
      </p:sp>
      <p:pic>
        <p:nvPicPr>
          <p:cNvPr id="7" name="Graphic 6" descr="Girl wearing backpack">
            <a:extLst>
              <a:ext uri="{FF2B5EF4-FFF2-40B4-BE49-F238E27FC236}">
                <a16:creationId xmlns:a16="http://schemas.microsoft.com/office/drawing/2014/main" id="{DD11E214-44EE-2694-5040-43FD3192888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0080" y="3189955"/>
            <a:ext cx="1159981" cy="28807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D83395-A074-86AC-3366-49C2229A6FE9}"/>
              </a:ext>
            </a:extLst>
          </p:cNvPr>
          <p:cNvSpPr txBox="1"/>
          <p:nvPr/>
        </p:nvSpPr>
        <p:spPr>
          <a:xfrm>
            <a:off x="1298295" y="2526328"/>
            <a:ext cx="1679691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High stress</a:t>
            </a:r>
          </a:p>
        </p:txBody>
      </p:sp>
      <p:pic>
        <p:nvPicPr>
          <p:cNvPr id="6" name="Graphic 5" descr="Girl wearing backpack">
            <a:extLst>
              <a:ext uri="{FF2B5EF4-FFF2-40B4-BE49-F238E27FC236}">
                <a16:creationId xmlns:a16="http://schemas.microsoft.com/office/drawing/2014/main" id="{D226AAB9-8B50-A2ED-819B-024012667D5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558466" y="3189953"/>
            <a:ext cx="1159981" cy="28807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61DE6F-17DD-C8B5-340F-D4C66B6DA889}"/>
              </a:ext>
            </a:extLst>
          </p:cNvPr>
          <p:cNvSpPr txBox="1"/>
          <p:nvPr/>
        </p:nvSpPr>
        <p:spPr>
          <a:xfrm>
            <a:off x="5395619" y="2526328"/>
            <a:ext cx="1435265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No stress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74DBEB-1328-4DC0-3FCC-490FB0EADC21}"/>
              </a:ext>
            </a:extLst>
          </p:cNvPr>
          <p:cNvSpPr txBox="1"/>
          <p:nvPr/>
        </p:nvSpPr>
        <p:spPr>
          <a:xfrm>
            <a:off x="8500767" y="3692434"/>
            <a:ext cx="4118941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 b="1"/>
              <a:t>If there are more than 3 people in a location, everyone becomes stressed</a:t>
            </a:r>
          </a:p>
        </p:txBody>
      </p:sp>
      <p:pic>
        <p:nvPicPr>
          <p:cNvPr id="4" name="Graphic 3" descr="Boy wearing backpack">
            <a:extLst>
              <a:ext uri="{FF2B5EF4-FFF2-40B4-BE49-F238E27FC236}">
                <a16:creationId xmlns:a16="http://schemas.microsoft.com/office/drawing/2014/main" id="{A3BCDB17-7BC2-7D37-1FBB-FA81A56F2A2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28267" y="3437282"/>
            <a:ext cx="1375803" cy="3416730"/>
          </a:xfrm>
          <a:prstGeom prst="rect">
            <a:avLst/>
          </a:prstGeom>
        </p:spPr>
      </p:pic>
      <p:pic>
        <p:nvPicPr>
          <p:cNvPr id="5" name="Graphic 4" descr="Boy wearing backpack">
            <a:extLst>
              <a:ext uri="{FF2B5EF4-FFF2-40B4-BE49-F238E27FC236}">
                <a16:creationId xmlns:a16="http://schemas.microsoft.com/office/drawing/2014/main" id="{C7E7055F-61A3-0ACE-2271-3A9E4C32517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26454" y="3855794"/>
            <a:ext cx="1375803" cy="3416730"/>
          </a:xfrm>
          <a:prstGeom prst="rect">
            <a:avLst/>
          </a:prstGeom>
        </p:spPr>
      </p:pic>
      <p:pic>
        <p:nvPicPr>
          <p:cNvPr id="10" name="Graphic 9" descr="Girl wearing backpack">
            <a:extLst>
              <a:ext uri="{FF2B5EF4-FFF2-40B4-BE49-F238E27FC236}">
                <a16:creationId xmlns:a16="http://schemas.microsoft.com/office/drawing/2014/main" id="{5ADE2878-1FE7-9735-EE24-C689D512795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776007" y="3144703"/>
            <a:ext cx="1159981" cy="2880748"/>
          </a:xfrm>
          <a:prstGeom prst="rect">
            <a:avLst/>
          </a:prstGeom>
        </p:spPr>
      </p:pic>
      <p:pic>
        <p:nvPicPr>
          <p:cNvPr id="13" name="Graphic 12" descr="Boy wearing backpack">
            <a:extLst>
              <a:ext uri="{FF2B5EF4-FFF2-40B4-BE49-F238E27FC236}">
                <a16:creationId xmlns:a16="http://schemas.microsoft.com/office/drawing/2014/main" id="{2A9BB46E-98A2-780B-36C8-F65940A70DB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72381" y="3810543"/>
            <a:ext cx="1375803" cy="341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669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holding a clipboard and pointing at something&#10;&#10;Description automatically generated">
            <a:extLst>
              <a:ext uri="{FF2B5EF4-FFF2-40B4-BE49-F238E27FC236}">
                <a16:creationId xmlns:a16="http://schemas.microsoft.com/office/drawing/2014/main" id="{C71CF1E6-E039-6B8E-AC31-90A9440BFF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278" y="3062552"/>
            <a:ext cx="4219027" cy="2530037"/>
          </a:xfrm>
          <a:prstGeom prst="rect">
            <a:avLst/>
          </a:prstGeom>
        </p:spPr>
      </p:pic>
      <p:sp>
        <p:nvSpPr>
          <p:cNvPr id="177" name="TextBox 21"/>
          <p:cNvSpPr/>
          <p:nvPr/>
        </p:nvSpPr>
        <p:spPr>
          <a:xfrm>
            <a:off x="370138" y="911150"/>
            <a:ext cx="12204583" cy="8191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6000" tIns="48000" rIns="96000" bIns="48000" anchor="t">
            <a:spAutoFit/>
          </a:bodyPr>
          <a:lstStyle/>
          <a:p>
            <a:r>
              <a:rPr lang="en-US" sz="4693" b="1" spc="-161">
                <a:solidFill>
                  <a:srgbClr val="2E2D62"/>
                </a:solidFill>
                <a:latin typeface="Arial"/>
              </a:rPr>
              <a:t>Guardianship</a:t>
            </a:r>
            <a:endParaRPr lang="en-US" sz="2987"/>
          </a:p>
        </p:txBody>
      </p:sp>
      <p:pic>
        <p:nvPicPr>
          <p:cNvPr id="7" name="Graphic 6" descr="Girl wearing backpack">
            <a:extLst>
              <a:ext uri="{FF2B5EF4-FFF2-40B4-BE49-F238E27FC236}">
                <a16:creationId xmlns:a16="http://schemas.microsoft.com/office/drawing/2014/main" id="{DD11E214-44EE-2694-5040-43FD3192888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0080" y="3189955"/>
            <a:ext cx="1159981" cy="28807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D83395-A074-86AC-3366-49C2229A6FE9}"/>
              </a:ext>
            </a:extLst>
          </p:cNvPr>
          <p:cNvSpPr txBox="1"/>
          <p:nvPr/>
        </p:nvSpPr>
        <p:spPr>
          <a:xfrm>
            <a:off x="1298295" y="2526328"/>
            <a:ext cx="1679691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High stress</a:t>
            </a:r>
          </a:p>
        </p:txBody>
      </p:sp>
      <p:pic>
        <p:nvPicPr>
          <p:cNvPr id="6" name="Graphic 5" descr="Girl wearing backpack">
            <a:extLst>
              <a:ext uri="{FF2B5EF4-FFF2-40B4-BE49-F238E27FC236}">
                <a16:creationId xmlns:a16="http://schemas.microsoft.com/office/drawing/2014/main" id="{D226AAB9-8B50-A2ED-819B-024012667D5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58466" y="3189953"/>
            <a:ext cx="1159981" cy="28807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61DE6F-17DD-C8B5-340F-D4C66B6DA889}"/>
              </a:ext>
            </a:extLst>
          </p:cNvPr>
          <p:cNvSpPr txBox="1"/>
          <p:nvPr/>
        </p:nvSpPr>
        <p:spPr>
          <a:xfrm>
            <a:off x="6181206" y="2526328"/>
            <a:ext cx="1875642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Lower stress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74DBEB-1328-4DC0-3FCC-490FB0EADC21}"/>
              </a:ext>
            </a:extLst>
          </p:cNvPr>
          <p:cNvSpPr txBox="1"/>
          <p:nvPr/>
        </p:nvSpPr>
        <p:spPr>
          <a:xfrm>
            <a:off x="9286357" y="3692433"/>
            <a:ext cx="3288364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 b="1"/>
              <a:t>If a teacher is around, stress is decreased</a:t>
            </a:r>
          </a:p>
        </p:txBody>
      </p:sp>
      <p:pic>
        <p:nvPicPr>
          <p:cNvPr id="4" name="Graphic 3" descr="Boy wearing backpack">
            <a:extLst>
              <a:ext uri="{FF2B5EF4-FFF2-40B4-BE49-F238E27FC236}">
                <a16:creationId xmlns:a16="http://schemas.microsoft.com/office/drawing/2014/main" id="{A3BCDB17-7BC2-7D37-1FBB-FA81A56F2A2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28267" y="3437282"/>
            <a:ext cx="1375803" cy="3416730"/>
          </a:xfrm>
          <a:prstGeom prst="rect">
            <a:avLst/>
          </a:prstGeom>
        </p:spPr>
      </p:pic>
      <p:pic>
        <p:nvPicPr>
          <p:cNvPr id="5" name="Graphic 4" descr="Boy wearing backpack">
            <a:extLst>
              <a:ext uri="{FF2B5EF4-FFF2-40B4-BE49-F238E27FC236}">
                <a16:creationId xmlns:a16="http://schemas.microsoft.com/office/drawing/2014/main" id="{C7E7055F-61A3-0ACE-2271-3A9E4C32517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26454" y="3855794"/>
            <a:ext cx="1375803" cy="3416730"/>
          </a:xfrm>
          <a:prstGeom prst="rect">
            <a:avLst/>
          </a:prstGeom>
        </p:spPr>
      </p:pic>
      <p:pic>
        <p:nvPicPr>
          <p:cNvPr id="11" name="Graphic 10" descr="Girl wearing backpack">
            <a:extLst>
              <a:ext uri="{FF2B5EF4-FFF2-40B4-BE49-F238E27FC236}">
                <a16:creationId xmlns:a16="http://schemas.microsoft.com/office/drawing/2014/main" id="{12A34D45-7517-4F17-F186-B476CEEDE98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23619" y="4210960"/>
            <a:ext cx="1159981" cy="2880748"/>
          </a:xfrm>
          <a:prstGeom prst="rect">
            <a:avLst/>
          </a:prstGeom>
        </p:spPr>
      </p:pic>
      <p:pic>
        <p:nvPicPr>
          <p:cNvPr id="12" name="Graphic 11" descr="Girl wearing backpack">
            <a:extLst>
              <a:ext uri="{FF2B5EF4-FFF2-40B4-BE49-F238E27FC236}">
                <a16:creationId xmlns:a16="http://schemas.microsoft.com/office/drawing/2014/main" id="{56D82771-F33B-CBB0-AEEB-46212C9CCAC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005" y="4210959"/>
            <a:ext cx="1159981" cy="2880748"/>
          </a:xfrm>
          <a:prstGeom prst="rect">
            <a:avLst/>
          </a:prstGeom>
        </p:spPr>
      </p:pic>
      <p:pic>
        <p:nvPicPr>
          <p:cNvPr id="14" name="Graphic 13" descr="Boy wearing backpack">
            <a:extLst>
              <a:ext uri="{FF2B5EF4-FFF2-40B4-BE49-F238E27FC236}">
                <a16:creationId xmlns:a16="http://schemas.microsoft.com/office/drawing/2014/main" id="{F8935A5E-35DD-02AD-B329-6B027C2613A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21806" y="4458288"/>
            <a:ext cx="1375803" cy="3416730"/>
          </a:xfrm>
          <a:prstGeom prst="rect">
            <a:avLst/>
          </a:prstGeom>
        </p:spPr>
      </p:pic>
      <p:pic>
        <p:nvPicPr>
          <p:cNvPr id="15" name="Graphic 14" descr="Boy wearing backpack">
            <a:extLst>
              <a:ext uri="{FF2B5EF4-FFF2-40B4-BE49-F238E27FC236}">
                <a16:creationId xmlns:a16="http://schemas.microsoft.com/office/drawing/2014/main" id="{DFD88296-1D9C-929B-9FEA-C88C5E72638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19993" y="4876800"/>
            <a:ext cx="1375803" cy="341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102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Box 21"/>
          <p:cNvSpPr/>
          <p:nvPr/>
        </p:nvSpPr>
        <p:spPr>
          <a:xfrm>
            <a:off x="400108" y="816287"/>
            <a:ext cx="12204583" cy="8191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6000" tIns="48000" rIns="96000" bIns="48000" anchor="t">
            <a:spAutoFit/>
          </a:bodyPr>
          <a:lstStyle/>
          <a:p>
            <a:r>
              <a:rPr lang="en-US" sz="4693" b="1" spc="-161">
                <a:solidFill>
                  <a:srgbClr val="2E2D62"/>
                </a:solidFill>
                <a:latin typeface="Arial"/>
              </a:rPr>
              <a:t>Results of negative interactions</a:t>
            </a:r>
            <a:endParaRPr lang="en-US" sz="2987"/>
          </a:p>
        </p:txBody>
      </p:sp>
      <p:pic>
        <p:nvPicPr>
          <p:cNvPr id="4" name="Graphic 3" descr="Boy wearing backpack">
            <a:extLst>
              <a:ext uri="{FF2B5EF4-FFF2-40B4-BE49-F238E27FC236}">
                <a16:creationId xmlns:a16="http://schemas.microsoft.com/office/drawing/2014/main" id="{00B09FED-8860-AAF0-0E52-17E9BEA89A8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18639" y="2741241"/>
            <a:ext cx="1534160" cy="3810000"/>
          </a:xfrm>
          <a:prstGeom prst="rect">
            <a:avLst/>
          </a:prstGeom>
        </p:spPr>
      </p:pic>
      <p:pic>
        <p:nvPicPr>
          <p:cNvPr id="7" name="Graphic 6" descr="Girl wearing backpack">
            <a:extLst>
              <a:ext uri="{FF2B5EF4-FFF2-40B4-BE49-F238E27FC236}">
                <a16:creationId xmlns:a16="http://schemas.microsoft.com/office/drawing/2014/main" id="{DD11E214-44EE-2694-5040-43FD3192888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28693" y="2720082"/>
            <a:ext cx="1534160" cy="3810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D7E4CCD-03D9-289E-0BC2-64FE7CBC7FDA}"/>
              </a:ext>
            </a:extLst>
          </p:cNvPr>
          <p:cNvSpPr txBox="1"/>
          <p:nvPr/>
        </p:nvSpPr>
        <p:spPr>
          <a:xfrm>
            <a:off x="5745925" y="4460685"/>
            <a:ext cx="1674882" cy="1059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Negative</a:t>
            </a:r>
          </a:p>
          <a:p>
            <a:r>
              <a:rPr lang="en-GB" sz="2560"/>
              <a:t>interaction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359895A2-05C0-A86A-B920-D241A58068CA}"/>
              </a:ext>
            </a:extLst>
          </p:cNvPr>
          <p:cNvSpPr/>
          <p:nvPr/>
        </p:nvSpPr>
        <p:spPr>
          <a:xfrm>
            <a:off x="5269841" y="5482087"/>
            <a:ext cx="2665802" cy="51914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8E1C713-C2A1-4E80-B15D-3AB285919767}"/>
              </a:ext>
            </a:extLst>
          </p:cNvPr>
          <p:cNvSpPr/>
          <p:nvPr/>
        </p:nvSpPr>
        <p:spPr>
          <a:xfrm rot="10800000">
            <a:off x="5269841" y="3617745"/>
            <a:ext cx="2665802" cy="51914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FD1DAE-4CE0-DF3F-82D4-66A7E8F4D3FD}"/>
              </a:ext>
            </a:extLst>
          </p:cNvPr>
          <p:cNvSpPr txBox="1"/>
          <p:nvPr/>
        </p:nvSpPr>
        <p:spPr>
          <a:xfrm>
            <a:off x="5833930" y="2567685"/>
            <a:ext cx="1674882" cy="1059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Negative</a:t>
            </a:r>
          </a:p>
          <a:p>
            <a:r>
              <a:rPr lang="en-GB" sz="2560"/>
              <a:t>interaction</a:t>
            </a:r>
          </a:p>
        </p:txBody>
      </p:sp>
      <p:sp>
        <p:nvSpPr>
          <p:cNvPr id="6" name="Arrow: Curved Right 5">
            <a:extLst>
              <a:ext uri="{FF2B5EF4-FFF2-40B4-BE49-F238E27FC236}">
                <a16:creationId xmlns:a16="http://schemas.microsoft.com/office/drawing/2014/main" id="{7B15A10F-7B04-0800-03B7-5D670300400D}"/>
              </a:ext>
            </a:extLst>
          </p:cNvPr>
          <p:cNvSpPr/>
          <p:nvPr/>
        </p:nvSpPr>
        <p:spPr>
          <a:xfrm>
            <a:off x="2391203" y="3327224"/>
            <a:ext cx="928165" cy="2454131"/>
          </a:xfrm>
          <a:prstGeom prst="curv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F2645D-9673-EF79-BA6D-ABF3514A3E94}"/>
              </a:ext>
            </a:extLst>
          </p:cNvPr>
          <p:cNvSpPr txBox="1"/>
          <p:nvPr/>
        </p:nvSpPr>
        <p:spPr>
          <a:xfrm>
            <a:off x="364045" y="3781605"/>
            <a:ext cx="1496179" cy="1059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Increased</a:t>
            </a:r>
          </a:p>
          <a:p>
            <a:r>
              <a:rPr lang="en-GB" sz="2560"/>
              <a:t>stress</a:t>
            </a:r>
          </a:p>
        </p:txBody>
      </p:sp>
      <p:sp>
        <p:nvSpPr>
          <p:cNvPr id="9" name="Arrow: Curved Right 8">
            <a:extLst>
              <a:ext uri="{FF2B5EF4-FFF2-40B4-BE49-F238E27FC236}">
                <a16:creationId xmlns:a16="http://schemas.microsoft.com/office/drawing/2014/main" id="{3431601E-0DE3-B6BD-9108-B369275F4521}"/>
              </a:ext>
            </a:extLst>
          </p:cNvPr>
          <p:cNvSpPr/>
          <p:nvPr/>
        </p:nvSpPr>
        <p:spPr>
          <a:xfrm rot="10800000">
            <a:off x="10056094" y="3233619"/>
            <a:ext cx="928165" cy="2454131"/>
          </a:xfrm>
          <a:prstGeom prst="curv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CEFE9B-C153-2F1C-D963-7C49AE13E6EA}"/>
              </a:ext>
            </a:extLst>
          </p:cNvPr>
          <p:cNvSpPr txBox="1"/>
          <p:nvPr/>
        </p:nvSpPr>
        <p:spPr>
          <a:xfrm>
            <a:off x="11353771" y="3667893"/>
            <a:ext cx="1496179" cy="1059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Increased</a:t>
            </a:r>
          </a:p>
          <a:p>
            <a:r>
              <a:rPr lang="en-GB" sz="2560"/>
              <a:t>stress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A1321B-1199-200A-8849-C6EC17D32191}"/>
              </a:ext>
            </a:extLst>
          </p:cNvPr>
          <p:cNvSpPr txBox="1"/>
          <p:nvPr/>
        </p:nvSpPr>
        <p:spPr>
          <a:xfrm>
            <a:off x="1112134" y="7473169"/>
            <a:ext cx="5708510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 b="1"/>
              <a:t>Negative interactions cause stress, and stress causes negative interactions</a:t>
            </a:r>
          </a:p>
        </p:txBody>
      </p:sp>
    </p:spTree>
    <p:extLst>
      <p:ext uri="{BB962C8B-B14F-4D97-AF65-F5344CB8AC3E}">
        <p14:creationId xmlns:p14="http://schemas.microsoft.com/office/powerpoint/2010/main" val="21959156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Box 21"/>
          <p:cNvSpPr/>
          <p:nvPr/>
        </p:nvSpPr>
        <p:spPr>
          <a:xfrm>
            <a:off x="265011" y="800788"/>
            <a:ext cx="12204583" cy="8191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6000" tIns="48000" rIns="96000" bIns="48000" anchor="t">
            <a:spAutoFit/>
          </a:bodyPr>
          <a:lstStyle/>
          <a:p>
            <a:r>
              <a:rPr lang="en-US" sz="4693" b="1" spc="-161">
                <a:solidFill>
                  <a:srgbClr val="2E2D62"/>
                </a:solidFill>
                <a:latin typeface="Arial"/>
              </a:rPr>
              <a:t>Status and negative interactions</a:t>
            </a:r>
            <a:endParaRPr lang="en-US" sz="2987"/>
          </a:p>
        </p:txBody>
      </p:sp>
      <p:pic>
        <p:nvPicPr>
          <p:cNvPr id="4" name="Graphic 3" descr="Boy wearing backpack">
            <a:extLst>
              <a:ext uri="{FF2B5EF4-FFF2-40B4-BE49-F238E27FC236}">
                <a16:creationId xmlns:a16="http://schemas.microsoft.com/office/drawing/2014/main" id="{00B09FED-8860-AAF0-0E52-17E9BEA89A8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18639" y="2741241"/>
            <a:ext cx="1534160" cy="3810000"/>
          </a:xfrm>
          <a:prstGeom prst="rect">
            <a:avLst/>
          </a:prstGeom>
        </p:spPr>
      </p:pic>
      <p:pic>
        <p:nvPicPr>
          <p:cNvPr id="7" name="Graphic 6" descr="Girl wearing backpack">
            <a:extLst>
              <a:ext uri="{FF2B5EF4-FFF2-40B4-BE49-F238E27FC236}">
                <a16:creationId xmlns:a16="http://schemas.microsoft.com/office/drawing/2014/main" id="{DD11E214-44EE-2694-5040-43FD3192888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28693" y="2720082"/>
            <a:ext cx="1534160" cy="3810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D7E4CCD-03D9-289E-0BC2-64FE7CBC7FDA}"/>
              </a:ext>
            </a:extLst>
          </p:cNvPr>
          <p:cNvSpPr txBox="1"/>
          <p:nvPr/>
        </p:nvSpPr>
        <p:spPr>
          <a:xfrm>
            <a:off x="5833928" y="3512554"/>
            <a:ext cx="1674882" cy="1059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Negative</a:t>
            </a:r>
          </a:p>
          <a:p>
            <a:r>
              <a:rPr lang="en-GB" sz="2560"/>
              <a:t>interaction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359895A2-05C0-A86A-B920-D241A58068CA}"/>
              </a:ext>
            </a:extLst>
          </p:cNvPr>
          <p:cNvSpPr/>
          <p:nvPr/>
        </p:nvSpPr>
        <p:spPr>
          <a:xfrm>
            <a:off x="5357845" y="4533955"/>
            <a:ext cx="2665802" cy="51914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F2645D-9673-EF79-BA6D-ABF3514A3E94}"/>
              </a:ext>
            </a:extLst>
          </p:cNvPr>
          <p:cNvSpPr txBox="1"/>
          <p:nvPr/>
        </p:nvSpPr>
        <p:spPr>
          <a:xfrm>
            <a:off x="3593629" y="2241740"/>
            <a:ext cx="1928167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/>
              <a:t>High status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A1321B-1199-200A-8849-C6EC17D32191}"/>
              </a:ext>
            </a:extLst>
          </p:cNvPr>
          <p:cNvSpPr txBox="1"/>
          <p:nvPr/>
        </p:nvSpPr>
        <p:spPr>
          <a:xfrm>
            <a:off x="391486" y="7551483"/>
            <a:ext cx="711732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 b="1"/>
              <a:t>High status individuals negatively interact with low status individuals, which changes status and stress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DE7B17-DD55-2D74-61CD-E3AF2FD5DDD0}"/>
              </a:ext>
            </a:extLst>
          </p:cNvPr>
          <p:cNvSpPr txBox="1"/>
          <p:nvPr/>
        </p:nvSpPr>
        <p:spPr>
          <a:xfrm>
            <a:off x="8318640" y="2218065"/>
            <a:ext cx="1928167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/>
              <a:t>Low status</a:t>
            </a:r>
          </a:p>
        </p:txBody>
      </p:sp>
      <p:sp>
        <p:nvSpPr>
          <p:cNvPr id="12" name="Arrow: Curved Right 11">
            <a:extLst>
              <a:ext uri="{FF2B5EF4-FFF2-40B4-BE49-F238E27FC236}">
                <a16:creationId xmlns:a16="http://schemas.microsoft.com/office/drawing/2014/main" id="{B68CC5C6-FE93-D4CA-83EF-BB9B80A95D6A}"/>
              </a:ext>
            </a:extLst>
          </p:cNvPr>
          <p:cNvSpPr/>
          <p:nvPr/>
        </p:nvSpPr>
        <p:spPr>
          <a:xfrm rot="10800000">
            <a:off x="9979371" y="3566461"/>
            <a:ext cx="928165" cy="2454131"/>
          </a:xfrm>
          <a:prstGeom prst="curved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>
              <a:solidFill>
                <a:srgbClr val="FFC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92B085-F3FA-BAD4-FEFF-7348E794A115}"/>
              </a:ext>
            </a:extLst>
          </p:cNvPr>
          <p:cNvSpPr txBox="1"/>
          <p:nvPr/>
        </p:nvSpPr>
        <p:spPr>
          <a:xfrm>
            <a:off x="11011997" y="4170123"/>
            <a:ext cx="2027157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/>
              <a:t>Decreased status</a:t>
            </a:r>
          </a:p>
        </p:txBody>
      </p:sp>
      <p:sp>
        <p:nvSpPr>
          <p:cNvPr id="14" name="Arrow: Curved Right 13">
            <a:extLst>
              <a:ext uri="{FF2B5EF4-FFF2-40B4-BE49-F238E27FC236}">
                <a16:creationId xmlns:a16="http://schemas.microsoft.com/office/drawing/2014/main" id="{3F7E1717-B479-2271-A8B1-72EC43B5A8AD}"/>
              </a:ext>
            </a:extLst>
          </p:cNvPr>
          <p:cNvSpPr/>
          <p:nvPr/>
        </p:nvSpPr>
        <p:spPr>
          <a:xfrm>
            <a:off x="2214988" y="3566461"/>
            <a:ext cx="928165" cy="2454131"/>
          </a:xfrm>
          <a:prstGeom prst="curv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1FB837-88D3-6680-4CCE-2EA547482605}"/>
              </a:ext>
            </a:extLst>
          </p:cNvPr>
          <p:cNvSpPr txBox="1"/>
          <p:nvPr/>
        </p:nvSpPr>
        <p:spPr>
          <a:xfrm>
            <a:off x="371540" y="4093904"/>
            <a:ext cx="1695952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/>
              <a:t>Increased status</a:t>
            </a:r>
          </a:p>
        </p:txBody>
      </p:sp>
    </p:spTree>
    <p:extLst>
      <p:ext uri="{BB962C8B-B14F-4D97-AF65-F5344CB8AC3E}">
        <p14:creationId xmlns:p14="http://schemas.microsoft.com/office/powerpoint/2010/main" val="3435016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08DC7F5-099C-FD4D-905A-DC79A38901EC}"/>
              </a:ext>
            </a:extLst>
          </p:cNvPr>
          <p:cNvSpPr/>
          <p:nvPr/>
        </p:nvSpPr>
        <p:spPr>
          <a:xfrm>
            <a:off x="448850" y="2032982"/>
            <a:ext cx="1136215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75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-apple-system"/>
                <a:ea typeface="+mn-ea"/>
                <a:cs typeface="+mn-cs"/>
                <a:sym typeface="Iowan Old Style Roman"/>
              </a:rPr>
              <a:t>Show respect</a:t>
            </a: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-apple-system"/>
                <a:ea typeface="+mn-ea"/>
                <a:cs typeface="+mn-cs"/>
                <a:sym typeface="Iowan Old Style Roman"/>
              </a:rPr>
              <a:t>: </a:t>
            </a:r>
          </a:p>
          <a:p>
            <a:pPr marL="0" marR="0" lvl="0" indent="0" algn="l" defTabSz="975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-apple-system"/>
                <a:ea typeface="+mn-ea"/>
                <a:cs typeface="+mn-cs"/>
                <a:sym typeface="Iowan Old Style Roman"/>
              </a:rPr>
              <a:t>Don’t interrupt, take turns speaking, check if others want to speak.</a:t>
            </a:r>
          </a:p>
          <a:p>
            <a:pPr marL="0" marR="0" lvl="0" indent="0" algn="l" defTabSz="975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-apple-system"/>
                <a:ea typeface="+mn-ea"/>
                <a:cs typeface="+mn-cs"/>
                <a:sym typeface="Iowan Old Style Roman"/>
              </a:rPr>
              <a:t>Everyone’s thoughts and ideas are important</a:t>
            </a:r>
            <a:r>
              <a:rPr lang="en-GB" i="0" kern="1200" spc="0">
                <a:solidFill>
                  <a:srgbClr val="172B4D"/>
                </a:solidFill>
                <a:latin typeface="-apple-system"/>
                <a:ea typeface="+mn-ea"/>
                <a:cs typeface="+mn-cs"/>
              </a:rPr>
              <a:t>.</a:t>
            </a: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-apple-system"/>
              <a:ea typeface="+mn-ea"/>
              <a:cs typeface="+mn-cs"/>
              <a:sym typeface="Iowan Old Style Roman"/>
            </a:endParaRPr>
          </a:p>
          <a:p>
            <a:pPr marL="0" marR="0" lvl="0" indent="0" algn="l" defTabSz="975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1200" cap="none" spc="0" normalizeH="0" baseline="0" noProof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-apple-system"/>
              <a:ea typeface="+mn-ea"/>
              <a:cs typeface="Arial" panose="020B0604020202020204" pitchFamily="34" charset="0"/>
              <a:sym typeface="Iowan Old Style Roman"/>
            </a:endParaRPr>
          </a:p>
          <a:p>
            <a:pPr marL="0" marR="0" lvl="0" indent="0" algn="l" defTabSz="975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  <a:sym typeface="Iowan Old Style Roman"/>
              </a:rPr>
              <a:t>A workshop, not a class</a:t>
            </a: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  <a:sym typeface="Iowan Old Style Roman"/>
              </a:rPr>
              <a:t>:</a:t>
            </a:r>
          </a:p>
          <a:p>
            <a:pPr marL="0" marR="0" lvl="0" indent="0" algn="l" defTabSz="975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  <a:sym typeface="Iowan Old Style Roman"/>
              </a:rPr>
              <a:t>We’re not here to teach or to study.</a:t>
            </a:r>
          </a:p>
          <a:p>
            <a:pPr marL="0" marR="0" lvl="0" indent="0" algn="l" defTabSz="975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0" kern="1200" spc="0">
                <a:solidFill>
                  <a:srgbClr val="172B4D"/>
                </a:solidFill>
                <a:latin typeface="-apple-system"/>
                <a:ea typeface="+mn-ea"/>
                <a:cs typeface="Arial" panose="020B0604020202020204" pitchFamily="34" charset="0"/>
              </a:rPr>
              <a:t>We’re here to listen and share ideas around wellbeing.</a:t>
            </a: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-apple-system"/>
              <a:ea typeface="+mn-ea"/>
              <a:cs typeface="Arial" panose="020B0604020202020204" pitchFamily="34" charset="0"/>
              <a:sym typeface="Iowan Old Style Roman"/>
            </a:endParaRPr>
          </a:p>
          <a:p>
            <a:pPr marL="0" marR="0" lvl="0" indent="0" algn="l" defTabSz="975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-apple-system"/>
              <a:ea typeface="+mn-ea"/>
              <a:cs typeface="Arial" panose="020B0604020202020204" pitchFamily="34" charset="0"/>
              <a:sym typeface="Iowan Old Style Roman"/>
            </a:endParaRPr>
          </a:p>
          <a:p>
            <a:pPr marL="0" marR="0" lvl="0" indent="0" algn="l" defTabSz="975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  <a:sym typeface="Iowan Old Style Roman"/>
              </a:rPr>
              <a:t>Everything is confidential</a:t>
            </a: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  <a:sym typeface="Iowan Old Style Roman"/>
              </a:rPr>
              <a:t>:</a:t>
            </a:r>
          </a:p>
          <a:p>
            <a:pPr marL="0" marR="0" lvl="0" indent="0" algn="l" defTabSz="975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0" kern="1200" spc="0">
                <a:solidFill>
                  <a:srgbClr val="172B4D"/>
                </a:solidFill>
                <a:latin typeface="-apple-system"/>
                <a:ea typeface="+mn-ea"/>
                <a:cs typeface="Arial" panose="020B0604020202020204" pitchFamily="34" charset="0"/>
              </a:rPr>
              <a:t>The conversation is a group secret.</a:t>
            </a:r>
          </a:p>
          <a:p>
            <a:pPr marL="0" marR="0" lvl="0" indent="0" algn="l" defTabSz="975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0" kern="1200" spc="0">
                <a:solidFill>
                  <a:srgbClr val="172B4D"/>
                </a:solidFill>
                <a:latin typeface="-apple-system"/>
                <a:ea typeface="+mn-ea"/>
                <a:cs typeface="Arial" panose="020B0604020202020204" pitchFamily="34" charset="0"/>
              </a:rPr>
              <a:t>Respect people’s privacy, even if they’re not here.</a:t>
            </a: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-apple-system"/>
              <a:ea typeface="+mn-ea"/>
              <a:cs typeface="Arial" panose="020B0604020202020204" pitchFamily="34" charset="0"/>
              <a:sym typeface="Iowan Old Style Roman"/>
            </a:endParaRPr>
          </a:p>
          <a:p>
            <a:pPr marL="0" marR="0" lvl="0" indent="0" algn="l" defTabSz="975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0" kern="1200" spc="0">
                <a:solidFill>
                  <a:srgbClr val="172B4D"/>
                </a:solidFill>
                <a:latin typeface="-apple-system"/>
                <a:ea typeface="+mn-ea"/>
                <a:cs typeface="Arial" panose="020B0604020202020204" pitchFamily="34" charset="0"/>
              </a:rPr>
              <a:t>Tell people about topics, not conversations.</a:t>
            </a:r>
          </a:p>
          <a:p>
            <a:pPr marL="0" marR="0" lvl="0" indent="0" algn="l" defTabSz="975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  <a:sym typeface="Iowan Old Style Roman"/>
              </a:rPr>
              <a:t>You can say “We talked about stress” not “Kris said…..”</a:t>
            </a:r>
          </a:p>
          <a:p>
            <a:pPr marL="0" marR="0" lvl="0" indent="0" algn="l" defTabSz="975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-apple-system"/>
              <a:ea typeface="+mn-ea"/>
              <a:cs typeface="Arial" panose="020B0604020202020204" pitchFamily="34" charset="0"/>
              <a:sym typeface="Iowan Old Style Roman"/>
            </a:endParaRPr>
          </a:p>
          <a:p>
            <a:pPr marL="0" marR="0" lvl="0" indent="0" algn="l" defTabSz="975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-apple-system"/>
              <a:ea typeface="+mn-ea"/>
              <a:cs typeface="+mn-cs"/>
              <a:sym typeface="Iowan Old Style Roman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67786B-8CF6-7140-A9BE-F2F0A0F1F7F0}"/>
              </a:ext>
            </a:extLst>
          </p:cNvPr>
          <p:cNvSpPr txBox="1"/>
          <p:nvPr/>
        </p:nvSpPr>
        <p:spPr>
          <a:xfrm>
            <a:off x="448850" y="495195"/>
            <a:ext cx="11209750" cy="8145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75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93" b="1" i="0" u="none" strike="noStrike" kern="1200" cap="none" spc="-160" normalizeH="0" baseline="0" noProof="0">
                <a:ln>
                  <a:noFill/>
                </a:ln>
                <a:solidFill>
                  <a:srgbClr val="2E2D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Iowan Old Style Roman"/>
              </a:rPr>
              <a:t>Ground rules for today</a:t>
            </a:r>
          </a:p>
        </p:txBody>
      </p:sp>
    </p:spTree>
    <p:extLst>
      <p:ext uri="{BB962C8B-B14F-4D97-AF65-F5344CB8AC3E}">
        <p14:creationId xmlns:p14="http://schemas.microsoft.com/office/powerpoint/2010/main" val="42721729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Box 21"/>
          <p:cNvSpPr/>
          <p:nvPr/>
        </p:nvSpPr>
        <p:spPr>
          <a:xfrm>
            <a:off x="400108" y="799680"/>
            <a:ext cx="12204583" cy="8191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6000" tIns="48000" rIns="96000" bIns="48000" anchor="t">
            <a:spAutoFit/>
          </a:bodyPr>
          <a:lstStyle/>
          <a:p>
            <a:r>
              <a:rPr lang="en-US" sz="4693" b="1" spc="-161">
                <a:solidFill>
                  <a:srgbClr val="2E2D62"/>
                </a:solidFill>
                <a:latin typeface="Arial"/>
              </a:rPr>
              <a:t>Social support</a:t>
            </a:r>
            <a:endParaRPr lang="en-US" sz="2987"/>
          </a:p>
        </p:txBody>
      </p:sp>
      <p:pic>
        <p:nvPicPr>
          <p:cNvPr id="4" name="Graphic 3" descr="Boy wearing backpack">
            <a:extLst>
              <a:ext uri="{FF2B5EF4-FFF2-40B4-BE49-F238E27FC236}">
                <a16:creationId xmlns:a16="http://schemas.microsoft.com/office/drawing/2014/main" id="{00B09FED-8860-AAF0-0E52-17E9BEA89A8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43509" y="2796684"/>
            <a:ext cx="1534160" cy="3810000"/>
          </a:xfrm>
          <a:prstGeom prst="rect">
            <a:avLst/>
          </a:prstGeom>
        </p:spPr>
      </p:pic>
      <p:pic>
        <p:nvPicPr>
          <p:cNvPr id="7" name="Graphic 6" descr="Girl wearing backpack">
            <a:extLst>
              <a:ext uri="{FF2B5EF4-FFF2-40B4-BE49-F238E27FC236}">
                <a16:creationId xmlns:a16="http://schemas.microsoft.com/office/drawing/2014/main" id="{DD11E214-44EE-2694-5040-43FD3192888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53562" y="2775525"/>
            <a:ext cx="1534160" cy="3810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955A255-28CB-2E11-07F9-75B0AF4167E6}"/>
              </a:ext>
            </a:extLst>
          </p:cNvPr>
          <p:cNvSpPr txBox="1"/>
          <p:nvPr/>
        </p:nvSpPr>
        <p:spPr>
          <a:xfrm>
            <a:off x="6986640" y="2775525"/>
            <a:ext cx="2843342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Negative friendship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7E4CCD-03D9-289E-0BC2-64FE7CBC7FDA}"/>
              </a:ext>
            </a:extLst>
          </p:cNvPr>
          <p:cNvSpPr txBox="1"/>
          <p:nvPr/>
        </p:nvSpPr>
        <p:spPr>
          <a:xfrm>
            <a:off x="7381563" y="4111493"/>
            <a:ext cx="1674882" cy="1059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Negative</a:t>
            </a:r>
          </a:p>
          <a:p>
            <a:r>
              <a:rPr lang="en-GB" sz="2560"/>
              <a:t>interaction</a:t>
            </a:r>
          </a:p>
        </p:txBody>
      </p:sp>
      <p:pic>
        <p:nvPicPr>
          <p:cNvPr id="5" name="Graphic 4" descr="Boy wearing backpack">
            <a:extLst>
              <a:ext uri="{FF2B5EF4-FFF2-40B4-BE49-F238E27FC236}">
                <a16:creationId xmlns:a16="http://schemas.microsoft.com/office/drawing/2014/main" id="{C690D735-E335-C7DB-4E48-FB803F8F938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5638" y="2796683"/>
            <a:ext cx="1534160" cy="381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CB034EA-FAAC-199A-3BAD-C95ABCB34B20}"/>
              </a:ext>
            </a:extLst>
          </p:cNvPr>
          <p:cNvSpPr txBox="1"/>
          <p:nvPr/>
        </p:nvSpPr>
        <p:spPr>
          <a:xfrm>
            <a:off x="2499350" y="2796683"/>
            <a:ext cx="2679836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Positive friendship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E60EDE9-DD95-5017-881A-DCB7FF2EC583}"/>
              </a:ext>
            </a:extLst>
          </p:cNvPr>
          <p:cNvSpPr/>
          <p:nvPr/>
        </p:nvSpPr>
        <p:spPr>
          <a:xfrm>
            <a:off x="2340228" y="5558688"/>
            <a:ext cx="2932994" cy="51914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645D13-68E7-2CCB-FB0C-915D866BB1B5}"/>
              </a:ext>
            </a:extLst>
          </p:cNvPr>
          <p:cNvSpPr txBox="1"/>
          <p:nvPr/>
        </p:nvSpPr>
        <p:spPr>
          <a:xfrm>
            <a:off x="2894273" y="4132651"/>
            <a:ext cx="1234120" cy="1059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Social</a:t>
            </a:r>
          </a:p>
          <a:p>
            <a:r>
              <a:rPr lang="en-GB" sz="2560"/>
              <a:t>support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0327731-44EB-D993-75B7-0480EBEBFA4E}"/>
              </a:ext>
            </a:extLst>
          </p:cNvPr>
          <p:cNvCxnSpPr>
            <a:cxnSpLocks/>
          </p:cNvCxnSpPr>
          <p:nvPr/>
        </p:nvCxnSpPr>
        <p:spPr>
          <a:xfrm>
            <a:off x="2340231" y="3773148"/>
            <a:ext cx="293299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359895A2-05C0-A86A-B920-D241A58068CA}"/>
              </a:ext>
            </a:extLst>
          </p:cNvPr>
          <p:cNvSpPr/>
          <p:nvPr/>
        </p:nvSpPr>
        <p:spPr>
          <a:xfrm rot="10800000">
            <a:off x="7094711" y="5537530"/>
            <a:ext cx="2665802" cy="51914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C7EBF5-5C03-A5C1-849B-61F65CB85AB4}"/>
              </a:ext>
            </a:extLst>
          </p:cNvPr>
          <p:cNvCxnSpPr>
            <a:cxnSpLocks/>
          </p:cNvCxnSpPr>
          <p:nvPr/>
        </p:nvCxnSpPr>
        <p:spPr>
          <a:xfrm flipV="1">
            <a:off x="7189347" y="3751990"/>
            <a:ext cx="2571166" cy="21158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7DB68565-3A8C-6A33-F75B-933A8362D46A}"/>
              </a:ext>
            </a:extLst>
          </p:cNvPr>
          <p:cNvSpPr txBox="1"/>
          <p:nvPr/>
        </p:nvSpPr>
        <p:spPr>
          <a:xfrm>
            <a:off x="6202190" y="906342"/>
            <a:ext cx="5708510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 b="1"/>
              <a:t>If a friend suffers a negative interaction, they are socially supported</a:t>
            </a:r>
          </a:p>
        </p:txBody>
      </p:sp>
    </p:spTree>
    <p:extLst>
      <p:ext uri="{BB962C8B-B14F-4D97-AF65-F5344CB8AC3E}">
        <p14:creationId xmlns:p14="http://schemas.microsoft.com/office/powerpoint/2010/main" val="3294307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Box 21"/>
          <p:cNvSpPr/>
          <p:nvPr/>
        </p:nvSpPr>
        <p:spPr>
          <a:xfrm>
            <a:off x="319960" y="524309"/>
            <a:ext cx="12204583" cy="8191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6000" tIns="48000" rIns="96000" bIns="48000" anchor="t">
            <a:spAutoFit/>
          </a:bodyPr>
          <a:lstStyle/>
          <a:p>
            <a:r>
              <a:rPr lang="en-US" sz="4693" b="1" spc="-161">
                <a:solidFill>
                  <a:srgbClr val="2E2D62"/>
                </a:solidFill>
                <a:latin typeface="Arial"/>
              </a:rPr>
              <a:t>Changes in friendship</a:t>
            </a:r>
            <a:endParaRPr lang="en-US" sz="2987"/>
          </a:p>
        </p:txBody>
      </p:sp>
      <p:pic>
        <p:nvPicPr>
          <p:cNvPr id="4" name="Graphic 3" descr="Boy wearing backpack">
            <a:extLst>
              <a:ext uri="{FF2B5EF4-FFF2-40B4-BE49-F238E27FC236}">
                <a16:creationId xmlns:a16="http://schemas.microsoft.com/office/drawing/2014/main" id="{00B09FED-8860-AAF0-0E52-17E9BEA89A8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159972" y="3800143"/>
            <a:ext cx="1534160" cy="3810000"/>
          </a:xfrm>
          <a:prstGeom prst="rect">
            <a:avLst/>
          </a:prstGeom>
        </p:spPr>
      </p:pic>
      <p:pic>
        <p:nvPicPr>
          <p:cNvPr id="7" name="Graphic 6" descr="Girl wearing backpack">
            <a:extLst>
              <a:ext uri="{FF2B5EF4-FFF2-40B4-BE49-F238E27FC236}">
                <a16:creationId xmlns:a16="http://schemas.microsoft.com/office/drawing/2014/main" id="{DD11E214-44EE-2694-5040-43FD3192888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70025" y="3778984"/>
            <a:ext cx="1534160" cy="3810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D7E4CCD-03D9-289E-0BC2-64FE7CBC7FDA}"/>
              </a:ext>
            </a:extLst>
          </p:cNvPr>
          <p:cNvSpPr txBox="1"/>
          <p:nvPr/>
        </p:nvSpPr>
        <p:spPr>
          <a:xfrm>
            <a:off x="5391253" y="5751015"/>
            <a:ext cx="2105641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Social support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359895A2-05C0-A86A-B920-D241A58068CA}"/>
              </a:ext>
            </a:extLst>
          </p:cNvPr>
          <p:cNvSpPr/>
          <p:nvPr/>
        </p:nvSpPr>
        <p:spPr>
          <a:xfrm>
            <a:off x="5111174" y="6540989"/>
            <a:ext cx="2665802" cy="51914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8E1C713-C2A1-4E80-B15D-3AB285919767}"/>
              </a:ext>
            </a:extLst>
          </p:cNvPr>
          <p:cNvSpPr/>
          <p:nvPr/>
        </p:nvSpPr>
        <p:spPr>
          <a:xfrm rot="10800000">
            <a:off x="5111174" y="4188968"/>
            <a:ext cx="2665802" cy="51914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FD1DAE-4CE0-DF3F-82D4-66A7E8F4D3FD}"/>
              </a:ext>
            </a:extLst>
          </p:cNvPr>
          <p:cNvSpPr txBox="1"/>
          <p:nvPr/>
        </p:nvSpPr>
        <p:spPr>
          <a:xfrm>
            <a:off x="5675262" y="3138907"/>
            <a:ext cx="1674882" cy="1059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Negative</a:t>
            </a:r>
          </a:p>
          <a:p>
            <a:r>
              <a:rPr lang="en-GB" sz="2560"/>
              <a:t>interaction</a:t>
            </a:r>
          </a:p>
        </p:txBody>
      </p:sp>
      <p:sp>
        <p:nvSpPr>
          <p:cNvPr id="6" name="Arrow: Curved Right 5">
            <a:extLst>
              <a:ext uri="{FF2B5EF4-FFF2-40B4-BE49-F238E27FC236}">
                <a16:creationId xmlns:a16="http://schemas.microsoft.com/office/drawing/2014/main" id="{7B15A10F-7B04-0800-03B7-5D670300400D}"/>
              </a:ext>
            </a:extLst>
          </p:cNvPr>
          <p:cNvSpPr/>
          <p:nvPr/>
        </p:nvSpPr>
        <p:spPr>
          <a:xfrm>
            <a:off x="2232535" y="4386126"/>
            <a:ext cx="928165" cy="2454131"/>
          </a:xfrm>
          <a:prstGeom prst="curved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>
              <a:solidFill>
                <a:srgbClr val="FFC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F2645D-9673-EF79-BA6D-ABF3514A3E94}"/>
              </a:ext>
            </a:extLst>
          </p:cNvPr>
          <p:cNvSpPr txBox="1"/>
          <p:nvPr/>
        </p:nvSpPr>
        <p:spPr>
          <a:xfrm>
            <a:off x="309288" y="4840506"/>
            <a:ext cx="1603581" cy="1059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Decreased</a:t>
            </a:r>
          </a:p>
          <a:p>
            <a:r>
              <a:rPr lang="en-GB" sz="2560"/>
              <a:t>friendship</a:t>
            </a:r>
          </a:p>
        </p:txBody>
      </p:sp>
      <p:sp>
        <p:nvSpPr>
          <p:cNvPr id="9" name="Arrow: Curved Right 8">
            <a:extLst>
              <a:ext uri="{FF2B5EF4-FFF2-40B4-BE49-F238E27FC236}">
                <a16:creationId xmlns:a16="http://schemas.microsoft.com/office/drawing/2014/main" id="{3431601E-0DE3-B6BD-9108-B369275F4521}"/>
              </a:ext>
            </a:extLst>
          </p:cNvPr>
          <p:cNvSpPr/>
          <p:nvPr/>
        </p:nvSpPr>
        <p:spPr>
          <a:xfrm rot="10800000">
            <a:off x="9897426" y="4292522"/>
            <a:ext cx="928165" cy="2454131"/>
          </a:xfrm>
          <a:prstGeom prst="curv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CEFE9B-C153-2F1C-D963-7C49AE13E6EA}"/>
              </a:ext>
            </a:extLst>
          </p:cNvPr>
          <p:cNvSpPr txBox="1"/>
          <p:nvPr/>
        </p:nvSpPr>
        <p:spPr>
          <a:xfrm>
            <a:off x="11049630" y="4726794"/>
            <a:ext cx="1543051" cy="1059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Increased</a:t>
            </a:r>
          </a:p>
          <a:p>
            <a:r>
              <a:rPr lang="en-GB" sz="2560"/>
              <a:t>friendship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47DC02-4B43-82CA-144A-8B219E44EA16}"/>
              </a:ext>
            </a:extLst>
          </p:cNvPr>
          <p:cNvSpPr txBox="1"/>
          <p:nvPr/>
        </p:nvSpPr>
        <p:spPr>
          <a:xfrm>
            <a:off x="6029279" y="1652356"/>
            <a:ext cx="6717397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 b="1"/>
              <a:t>Negative interactions reduce friendship, whilst social support increases friendship</a:t>
            </a:r>
          </a:p>
        </p:txBody>
      </p:sp>
    </p:spTree>
    <p:extLst>
      <p:ext uri="{BB962C8B-B14F-4D97-AF65-F5344CB8AC3E}">
        <p14:creationId xmlns:p14="http://schemas.microsoft.com/office/powerpoint/2010/main" val="5128781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holding a clipboard and pointing at something&#10;&#10;Description automatically generated">
            <a:extLst>
              <a:ext uri="{FF2B5EF4-FFF2-40B4-BE49-F238E27FC236}">
                <a16:creationId xmlns:a16="http://schemas.microsoft.com/office/drawing/2014/main" id="{9A9E0F3D-ADF9-4942-8808-1F8C98DD4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475" y="2812391"/>
            <a:ext cx="5291414" cy="3173119"/>
          </a:xfrm>
          <a:prstGeom prst="rect">
            <a:avLst/>
          </a:prstGeom>
        </p:spPr>
      </p:pic>
      <p:sp>
        <p:nvSpPr>
          <p:cNvPr id="177" name="TextBox 21"/>
          <p:cNvSpPr/>
          <p:nvPr/>
        </p:nvSpPr>
        <p:spPr>
          <a:xfrm>
            <a:off x="400108" y="665992"/>
            <a:ext cx="12204583" cy="8191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6000" tIns="48000" rIns="96000" bIns="48000" anchor="t">
            <a:spAutoFit/>
          </a:bodyPr>
          <a:lstStyle/>
          <a:p>
            <a:r>
              <a:rPr lang="en-US" sz="4693" b="1" spc="-161">
                <a:solidFill>
                  <a:srgbClr val="2E2D62"/>
                </a:solidFill>
                <a:latin typeface="Arial"/>
              </a:rPr>
              <a:t>Interactions around uniform</a:t>
            </a:r>
            <a:endParaRPr lang="en-US" sz="2987"/>
          </a:p>
        </p:txBody>
      </p:sp>
      <p:pic>
        <p:nvPicPr>
          <p:cNvPr id="4" name="Graphic 3" descr="Boy wearing backpack">
            <a:extLst>
              <a:ext uri="{FF2B5EF4-FFF2-40B4-BE49-F238E27FC236}">
                <a16:creationId xmlns:a16="http://schemas.microsoft.com/office/drawing/2014/main" id="{00B09FED-8860-AAF0-0E52-17E9BEA89A8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18639" y="2741241"/>
            <a:ext cx="1534160" cy="3810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D7E4CCD-03D9-289E-0BC2-64FE7CBC7FDA}"/>
              </a:ext>
            </a:extLst>
          </p:cNvPr>
          <p:cNvSpPr txBox="1"/>
          <p:nvPr/>
        </p:nvSpPr>
        <p:spPr>
          <a:xfrm>
            <a:off x="5833928" y="3512554"/>
            <a:ext cx="1674882" cy="1059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560"/>
              <a:t>Negative</a:t>
            </a:r>
          </a:p>
          <a:p>
            <a:r>
              <a:rPr lang="en-GB" sz="2560"/>
              <a:t>interaction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359895A2-05C0-A86A-B920-D241A58068CA}"/>
              </a:ext>
            </a:extLst>
          </p:cNvPr>
          <p:cNvSpPr/>
          <p:nvPr/>
        </p:nvSpPr>
        <p:spPr>
          <a:xfrm>
            <a:off x="5357845" y="4533955"/>
            <a:ext cx="2665802" cy="51914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F2645D-9673-EF79-BA6D-ABF3514A3E94}"/>
              </a:ext>
            </a:extLst>
          </p:cNvPr>
          <p:cNvSpPr txBox="1"/>
          <p:nvPr/>
        </p:nvSpPr>
        <p:spPr>
          <a:xfrm>
            <a:off x="3593628" y="1786478"/>
            <a:ext cx="2665802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/>
              <a:t>Strict uniform standards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A1321B-1199-200A-8849-C6EC17D32191}"/>
              </a:ext>
            </a:extLst>
          </p:cNvPr>
          <p:cNvSpPr txBox="1"/>
          <p:nvPr/>
        </p:nvSpPr>
        <p:spPr>
          <a:xfrm>
            <a:off x="5676613" y="6885794"/>
            <a:ext cx="711732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 b="1"/>
              <a:t>Teachers and students have uniform standards.  If the teacher’s is higher than the student’s, there’s a negative interaction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DE7B17-DD55-2D74-61CD-E3AF2FD5DDD0}"/>
              </a:ext>
            </a:extLst>
          </p:cNvPr>
          <p:cNvSpPr txBox="1"/>
          <p:nvPr/>
        </p:nvSpPr>
        <p:spPr>
          <a:xfrm>
            <a:off x="8318640" y="1762803"/>
            <a:ext cx="2850806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/>
              <a:t>Not strict uniform standards</a:t>
            </a:r>
          </a:p>
        </p:txBody>
      </p:sp>
      <p:sp>
        <p:nvSpPr>
          <p:cNvPr id="12" name="Arrow: Curved Right 11">
            <a:extLst>
              <a:ext uri="{FF2B5EF4-FFF2-40B4-BE49-F238E27FC236}">
                <a16:creationId xmlns:a16="http://schemas.microsoft.com/office/drawing/2014/main" id="{B68CC5C6-FE93-D4CA-83EF-BB9B80A95D6A}"/>
              </a:ext>
            </a:extLst>
          </p:cNvPr>
          <p:cNvSpPr/>
          <p:nvPr/>
        </p:nvSpPr>
        <p:spPr>
          <a:xfrm rot="10800000">
            <a:off x="9979371" y="3566461"/>
            <a:ext cx="928165" cy="2454131"/>
          </a:xfrm>
          <a:prstGeom prst="curved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>
              <a:solidFill>
                <a:srgbClr val="FFC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92B085-F3FA-BAD4-FEFF-7348E794A115}"/>
              </a:ext>
            </a:extLst>
          </p:cNvPr>
          <p:cNvSpPr txBox="1"/>
          <p:nvPr/>
        </p:nvSpPr>
        <p:spPr>
          <a:xfrm>
            <a:off x="11011997" y="4170123"/>
            <a:ext cx="2027157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/>
              <a:t>Increased stress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1FB837-88D3-6680-4CCE-2EA547482605}"/>
              </a:ext>
            </a:extLst>
          </p:cNvPr>
          <p:cNvSpPr txBox="1"/>
          <p:nvPr/>
        </p:nvSpPr>
        <p:spPr>
          <a:xfrm>
            <a:off x="371540" y="4093904"/>
            <a:ext cx="1695952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60"/>
              <a:t>Increased stress</a:t>
            </a:r>
          </a:p>
        </p:txBody>
      </p:sp>
      <p:sp>
        <p:nvSpPr>
          <p:cNvPr id="3" name="Arrow: Curved Right 2">
            <a:extLst>
              <a:ext uri="{FF2B5EF4-FFF2-40B4-BE49-F238E27FC236}">
                <a16:creationId xmlns:a16="http://schemas.microsoft.com/office/drawing/2014/main" id="{E320E73A-877A-09B3-B134-94BFE0E26DCC}"/>
              </a:ext>
            </a:extLst>
          </p:cNvPr>
          <p:cNvSpPr/>
          <p:nvPr/>
        </p:nvSpPr>
        <p:spPr>
          <a:xfrm rot="10800000" flipH="1">
            <a:off x="2152915" y="3531378"/>
            <a:ext cx="826660" cy="2454131"/>
          </a:xfrm>
          <a:prstGeom prst="curved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987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1523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679B35-E0C8-C6BD-5597-2F602F392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Line">
            <a:extLst>
              <a:ext uri="{FF2B5EF4-FFF2-40B4-BE49-F238E27FC236}">
                <a16:creationId xmlns:a16="http://schemas.microsoft.com/office/drawing/2014/main" id="{D15D1E3A-7360-2F5D-9DCB-126E0C5B69C1}"/>
              </a:ext>
            </a:extLst>
          </p:cNvPr>
          <p:cNvSpPr/>
          <p:nvPr/>
        </p:nvSpPr>
        <p:spPr>
          <a:xfrm>
            <a:off x="571500" y="1574800"/>
            <a:ext cx="11861800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i="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193" name="Future Work">
            <a:extLst>
              <a:ext uri="{FF2B5EF4-FFF2-40B4-BE49-F238E27FC236}">
                <a16:creationId xmlns:a16="http://schemas.microsoft.com/office/drawing/2014/main" id="{6CA28425-DA53-2507-E03C-82C4AE8833C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50800" tIns="50800" rIns="50800" bIns="50800" anchor="t">
            <a:normAutofit/>
          </a:bodyPr>
          <a:lstStyle>
            <a:lvl1pPr defTabSz="543305">
              <a:spcBef>
                <a:spcPts val="2100"/>
              </a:spcBef>
              <a:defRPr sz="4836"/>
            </a:lvl1pPr>
          </a:lstStyle>
          <a:p>
            <a:r>
              <a:rPr lang="en-GB" sz="4800"/>
              <a:t>Final mission</a:t>
            </a:r>
            <a:r>
              <a:rPr lang="en-GB" sz="4800" dirty="0"/>
              <a:t>!</a:t>
            </a:r>
            <a:endParaRPr lang="en-GB" sz="4800"/>
          </a:p>
        </p:txBody>
      </p:sp>
      <p:sp>
        <p:nvSpPr>
          <p:cNvPr id="194" name="Collect information about situated influences on anxiety/stigma/loneliness…">
            <a:extLst>
              <a:ext uri="{FF2B5EF4-FFF2-40B4-BE49-F238E27FC236}">
                <a16:creationId xmlns:a16="http://schemas.microsoft.com/office/drawing/2014/main" id="{F4DFDDA8-007D-DDA5-4D2D-17FAD48CFCD0}"/>
              </a:ext>
            </a:extLst>
          </p:cNvPr>
          <p:cNvSpPr txBox="1">
            <a:spLocks noGrp="1"/>
          </p:cNvSpPr>
          <p:nvPr>
            <p:ph type="body" sz="half" idx="1"/>
          </p:nvPr>
        </p:nvSpPr>
        <p:spPr>
          <a:xfrm>
            <a:off x="571500" y="1743620"/>
            <a:ext cx="10567957" cy="7226300"/>
          </a:xfrm>
          <a:prstGeom prst="rect">
            <a:avLst/>
          </a:prstGeom>
        </p:spPr>
        <p:txBody>
          <a:bodyPr lIns="50800" tIns="50800" rIns="50800" bIns="50800" anchor="t">
            <a:normAutofit/>
          </a:bodyPr>
          <a:lstStyle/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/>
              <a:t>Unfold the sheet</a:t>
            </a:r>
          </a:p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/>
              <a:t>Tell us in what ways might things be different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42BEB72-7F0D-8B75-A996-70B6FC99D6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5273315"/>
              </p:ext>
            </p:extLst>
          </p:nvPr>
        </p:nvGraphicFramePr>
        <p:xfrm>
          <a:off x="5871814" y="2995404"/>
          <a:ext cx="6238906" cy="6238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1051086" imgH="31051148" progId="AcroExch.Document.DC">
                  <p:embed/>
                </p:oleObj>
              </mc:Choice>
              <mc:Fallback>
                <p:oleObj name="Acrobat Document" r:id="rId2" imgW="31051086" imgH="31051148" progId="AcroExch.Document.DC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42BEB72-7F0D-8B75-A996-70B6FC99D6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871814" y="2995404"/>
                        <a:ext cx="6238906" cy="62389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0984077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Line"/>
          <p:cNvSpPr/>
          <p:nvPr/>
        </p:nvSpPr>
        <p:spPr>
          <a:xfrm>
            <a:off x="571500" y="1574800"/>
            <a:ext cx="11861800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marL="0" marR="0" lvl="0" indent="0" algn="l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i="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  <p:sp>
        <p:nvSpPr>
          <p:cNvPr id="193" name="Future Wor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543305">
              <a:spcBef>
                <a:spcPts val="2100"/>
              </a:spcBef>
              <a:defRPr sz="4836"/>
            </a:lvl1pPr>
          </a:lstStyle>
          <a:p>
            <a:r>
              <a:rPr lang="en-GB"/>
              <a:t>Thank you for Sharing your ideas</a:t>
            </a:r>
            <a:endParaRPr/>
          </a:p>
        </p:txBody>
      </p:sp>
      <p:pic>
        <p:nvPicPr>
          <p:cNvPr id="195" name="Socits logo options.pdf" descr="Socits logo options.pdf"/>
          <p:cNvPicPr>
            <a:picLocks noChangeAspect="1"/>
          </p:cNvPicPr>
          <p:nvPr/>
        </p:nvPicPr>
        <p:blipFill>
          <a:blip r:embed="rId2"/>
          <a:srcRect l="33816" t="9934" r="40706" b="9934"/>
          <a:stretch>
            <a:fillRect/>
          </a:stretch>
        </p:blipFill>
        <p:spPr>
          <a:xfrm>
            <a:off x="7571886" y="2546088"/>
            <a:ext cx="4861414" cy="5632712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CF8A7E-587F-BB0F-C74D-CA2C4422A953}"/>
              </a:ext>
            </a:extLst>
          </p:cNvPr>
          <p:cNvSpPr txBox="1"/>
          <p:nvPr/>
        </p:nvSpPr>
        <p:spPr>
          <a:xfrm>
            <a:off x="469900" y="2151823"/>
            <a:ext cx="7378700" cy="34114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43848" marR="0" lvl="0" indent="-243848" algn="l" defTabSz="975390" rtl="0" eaLnBrk="1" fontAlgn="auto" latinLnBrk="0" hangingPunct="1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rgbClr val="2E2C61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n-GB" sz="2987" i="0" kern="1200" spc="0" dirty="0">
                <a:solidFill>
                  <a:srgbClr val="61616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Your work today will help us build a new survey</a:t>
            </a:r>
          </a:p>
          <a:p>
            <a:pPr marL="243848" marR="0" lvl="0" indent="-243848" algn="l" defTabSz="975390" rtl="0" eaLnBrk="1" fontAlgn="auto" latinLnBrk="0" hangingPunct="1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rgbClr val="2E2C61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n-GB" sz="2987" i="0" kern="1200" spc="0" dirty="0">
                <a:solidFill>
                  <a:srgbClr val="61616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Your ideas and suggestions will help everyone take next steps to improve </a:t>
            </a:r>
            <a:r>
              <a:rPr lang="en-GB" sz="2987" i="0" kern="1200" spc="0">
                <a:solidFill>
                  <a:srgbClr val="61616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pupil wellbeing</a:t>
            </a:r>
            <a:endParaRPr lang="en-GB" sz="2987" i="0" kern="1200" spc="0" dirty="0">
              <a:solidFill>
                <a:srgbClr val="61616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43848" marR="0" lvl="0" indent="-243848" algn="l" defTabSz="975390" rtl="0" eaLnBrk="1" fontAlgn="auto" latinLnBrk="0" hangingPunct="1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rgbClr val="2E2C61"/>
              </a:buClr>
              <a:buSzTx/>
              <a:buFont typeface="Wingdings" pitchFamily="2" charset="2"/>
              <a:buChar char="§"/>
              <a:tabLst/>
              <a:defRPr/>
            </a:pPr>
            <a:endParaRPr lang="en-GB" sz="2987" i="0" kern="1200" spc="0" dirty="0">
              <a:solidFill>
                <a:srgbClr val="61616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43848" marR="0" lvl="0" indent="-243848" algn="l" defTabSz="975390" rtl="0" eaLnBrk="1" fontAlgn="auto" latinLnBrk="0" hangingPunct="1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rgbClr val="2E2C61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GB" sz="2987" b="0" i="0" u="none" strike="noStrike" kern="1200" cap="none" spc="0" normalizeH="0" baseline="0" noProof="0" dirty="0">
              <a:ln>
                <a:noFill/>
              </a:ln>
              <a:solidFill>
                <a:srgbClr val="61616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31885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2C4DD-64E0-5FBC-CE06-C292F7537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774" y="650240"/>
            <a:ext cx="4194386" cy="754098"/>
          </a:xfrm>
        </p:spPr>
        <p:txBody>
          <a:bodyPr/>
          <a:lstStyle/>
          <a:p>
            <a:r>
              <a:rPr lang="en-GB"/>
              <a:t>Draw two pictures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3A0422-9EC9-F54D-51D5-DD5E7B6FE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95774" y="1600200"/>
            <a:ext cx="4194386" cy="6746805"/>
          </a:xfrm>
        </p:spPr>
        <p:txBody>
          <a:bodyPr/>
          <a:lstStyle/>
          <a:p>
            <a:endParaRPr lang="en-GB"/>
          </a:p>
          <a:p>
            <a:r>
              <a:rPr lang="en-GB" sz="2400"/>
              <a:t>What food makes you happiest? </a:t>
            </a:r>
          </a:p>
          <a:p>
            <a:endParaRPr lang="en-GB" sz="2400"/>
          </a:p>
          <a:p>
            <a:r>
              <a:rPr lang="en-GB" sz="2400"/>
              <a:t>What food makes you most unhappy? </a:t>
            </a:r>
          </a:p>
          <a:p>
            <a:endParaRPr lang="en-GB" sz="2400"/>
          </a:p>
          <a:p>
            <a:r>
              <a:rPr lang="en-GB" sz="2400"/>
              <a:t>Talk at your tables: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/>
              <a:t>Say your name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/>
              <a:t>What year you’re in, or where you work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/>
              <a:t>Talk about your foods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F8CB5C-B1AD-34B3-D813-4A09855C0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8124" y="2452364"/>
            <a:ext cx="5582429" cy="363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439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E67786B-8CF6-7140-A9BE-F2F0A0F1F7F0}"/>
              </a:ext>
            </a:extLst>
          </p:cNvPr>
          <p:cNvSpPr txBox="1"/>
          <p:nvPr/>
        </p:nvSpPr>
        <p:spPr>
          <a:xfrm>
            <a:off x="894080" y="519290"/>
            <a:ext cx="11216640" cy="1885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7539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693" b="1" i="0" kern="1200" spc="-16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Thinking about Health and wellbeing</a:t>
            </a:r>
          </a:p>
        </p:txBody>
      </p:sp>
      <p:pic>
        <p:nvPicPr>
          <p:cNvPr id="8" name="Graphic 7" descr="Funny face outline with solid fill">
            <a:extLst>
              <a:ext uri="{FF2B5EF4-FFF2-40B4-BE49-F238E27FC236}">
                <a16:creationId xmlns:a16="http://schemas.microsoft.com/office/drawing/2014/main" id="{BBA8481F-B4E2-C57C-5056-475AAF04997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34253" y="2453367"/>
            <a:ext cx="1562099" cy="1562099"/>
          </a:xfrm>
          <a:prstGeom prst="rect">
            <a:avLst/>
          </a:prstGeom>
        </p:spPr>
      </p:pic>
      <p:pic>
        <p:nvPicPr>
          <p:cNvPr id="11" name="Graphic 10" descr="Confused face outline with solid fill">
            <a:extLst>
              <a:ext uri="{FF2B5EF4-FFF2-40B4-BE49-F238E27FC236}">
                <a16:creationId xmlns:a16="http://schemas.microsoft.com/office/drawing/2014/main" id="{12D10800-D783-7654-32B8-0E7F2CBA9F2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10099" y="2476499"/>
            <a:ext cx="1308965" cy="1308965"/>
          </a:xfrm>
          <a:prstGeom prst="rect">
            <a:avLst/>
          </a:prstGeom>
        </p:spPr>
      </p:pic>
      <p:pic>
        <p:nvPicPr>
          <p:cNvPr id="13" name="Graphic 12" descr="Angry face outline with solid fill">
            <a:extLst>
              <a:ext uri="{FF2B5EF4-FFF2-40B4-BE49-F238E27FC236}">
                <a16:creationId xmlns:a16="http://schemas.microsoft.com/office/drawing/2014/main" id="{6E1EDD70-C934-0D7D-37CC-5A808B2C3D2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79746" y="2286001"/>
            <a:ext cx="1421806" cy="1421806"/>
          </a:xfrm>
          <a:prstGeom prst="rect">
            <a:avLst/>
          </a:prstGeom>
        </p:spPr>
      </p:pic>
      <p:pic>
        <p:nvPicPr>
          <p:cNvPr id="14" name="Graphic 13" descr="Funny face outline with solid fill">
            <a:extLst>
              <a:ext uri="{FF2B5EF4-FFF2-40B4-BE49-F238E27FC236}">
                <a16:creationId xmlns:a16="http://schemas.microsoft.com/office/drawing/2014/main" id="{4B62A7F1-AD86-8CD1-6B3B-31ADF13BFC9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879746" y="4406901"/>
            <a:ext cx="1562099" cy="1562099"/>
          </a:xfrm>
          <a:prstGeom prst="rect">
            <a:avLst/>
          </a:prstGeom>
        </p:spPr>
      </p:pic>
      <p:pic>
        <p:nvPicPr>
          <p:cNvPr id="15" name="Graphic 14" descr="Confused face outline with solid fill">
            <a:extLst>
              <a:ext uri="{FF2B5EF4-FFF2-40B4-BE49-F238E27FC236}">
                <a16:creationId xmlns:a16="http://schemas.microsoft.com/office/drawing/2014/main" id="{221D190B-F34E-2661-01EB-D97ABB430E2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0237" y="4406900"/>
            <a:ext cx="1308965" cy="1308965"/>
          </a:xfrm>
          <a:prstGeom prst="rect">
            <a:avLst/>
          </a:prstGeom>
        </p:spPr>
      </p:pic>
      <p:pic>
        <p:nvPicPr>
          <p:cNvPr id="16" name="Graphic 15" descr="Angry face outline with solid fill">
            <a:extLst>
              <a:ext uri="{FF2B5EF4-FFF2-40B4-BE49-F238E27FC236}">
                <a16:creationId xmlns:a16="http://schemas.microsoft.com/office/drawing/2014/main" id="{67DDB931-471B-4716-A654-9E2018FB604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64176" y="4406901"/>
            <a:ext cx="1421806" cy="1421806"/>
          </a:xfrm>
          <a:prstGeom prst="rect">
            <a:avLst/>
          </a:prstGeom>
        </p:spPr>
      </p:pic>
      <p:pic>
        <p:nvPicPr>
          <p:cNvPr id="17" name="Graphic 16" descr="Confused face outline with solid fill">
            <a:extLst>
              <a:ext uri="{FF2B5EF4-FFF2-40B4-BE49-F238E27FC236}">
                <a16:creationId xmlns:a16="http://schemas.microsoft.com/office/drawing/2014/main" id="{03372CF4-CE87-DF43-B6B3-58A6297CA6B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81126" y="4406900"/>
            <a:ext cx="1308965" cy="1308965"/>
          </a:xfrm>
          <a:prstGeom prst="rect">
            <a:avLst/>
          </a:prstGeom>
        </p:spPr>
      </p:pic>
      <p:pic>
        <p:nvPicPr>
          <p:cNvPr id="18" name="Graphic 17" descr="Angry face outline with solid fill">
            <a:extLst>
              <a:ext uri="{FF2B5EF4-FFF2-40B4-BE49-F238E27FC236}">
                <a16:creationId xmlns:a16="http://schemas.microsoft.com/office/drawing/2014/main" id="{B2E34269-C656-69C8-2356-7BBE971FBEB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4080" y="5964654"/>
            <a:ext cx="1421806" cy="1421806"/>
          </a:xfrm>
          <a:prstGeom prst="rect">
            <a:avLst/>
          </a:prstGeom>
        </p:spPr>
      </p:pic>
      <p:pic>
        <p:nvPicPr>
          <p:cNvPr id="19" name="Graphic 18" descr="Angry face outline with solid fill">
            <a:extLst>
              <a:ext uri="{FF2B5EF4-FFF2-40B4-BE49-F238E27FC236}">
                <a16:creationId xmlns:a16="http://schemas.microsoft.com/office/drawing/2014/main" id="{202BEB0C-2388-D73C-2B02-481D9DD2CE9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13387" y="5750709"/>
            <a:ext cx="1421806" cy="1421806"/>
          </a:xfrm>
          <a:prstGeom prst="rect">
            <a:avLst/>
          </a:prstGeom>
        </p:spPr>
      </p:pic>
      <p:pic>
        <p:nvPicPr>
          <p:cNvPr id="20" name="Graphic 19" descr="Confused face outline with solid fill">
            <a:extLst>
              <a:ext uri="{FF2B5EF4-FFF2-40B4-BE49-F238E27FC236}">
                <a16:creationId xmlns:a16="http://schemas.microsoft.com/office/drawing/2014/main" id="{895AD8FF-6261-1212-7D87-3378CC9E755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00735" y="5310172"/>
            <a:ext cx="1308965" cy="1308965"/>
          </a:xfrm>
          <a:prstGeom prst="rect">
            <a:avLst/>
          </a:prstGeom>
        </p:spPr>
      </p:pic>
      <p:pic>
        <p:nvPicPr>
          <p:cNvPr id="21" name="Graphic 20" descr="Angry face outline with solid fill">
            <a:extLst>
              <a:ext uri="{FF2B5EF4-FFF2-40B4-BE49-F238E27FC236}">
                <a16:creationId xmlns:a16="http://schemas.microsoft.com/office/drawing/2014/main" id="{566C9390-739D-11A0-CD31-9016EAE1F71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09146" y="5626399"/>
            <a:ext cx="1421806" cy="1421806"/>
          </a:xfrm>
          <a:prstGeom prst="rect">
            <a:avLst/>
          </a:prstGeom>
        </p:spPr>
      </p:pic>
      <p:pic>
        <p:nvPicPr>
          <p:cNvPr id="22" name="Graphic 21" descr="Angry face outline with solid fill">
            <a:extLst>
              <a:ext uri="{FF2B5EF4-FFF2-40B4-BE49-F238E27FC236}">
                <a16:creationId xmlns:a16="http://schemas.microsoft.com/office/drawing/2014/main" id="{5AB8EE02-D157-89B3-C310-8E781C79445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0896" y="3363569"/>
            <a:ext cx="1421806" cy="1421806"/>
          </a:xfrm>
          <a:prstGeom prst="rect">
            <a:avLst/>
          </a:prstGeom>
        </p:spPr>
      </p:pic>
      <p:pic>
        <p:nvPicPr>
          <p:cNvPr id="23" name="Graphic 22" descr="Funny face outline with solid fill">
            <a:extLst>
              <a:ext uri="{FF2B5EF4-FFF2-40B4-BE49-F238E27FC236}">
                <a16:creationId xmlns:a16="http://schemas.microsoft.com/office/drawing/2014/main" id="{E5C15F32-CAA2-C0A2-AB32-2E406785DCB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628542" y="5741265"/>
            <a:ext cx="1562099" cy="1562099"/>
          </a:xfrm>
          <a:prstGeom prst="rect">
            <a:avLst/>
          </a:prstGeom>
        </p:spPr>
      </p:pic>
      <p:pic>
        <p:nvPicPr>
          <p:cNvPr id="24" name="Graphic 23" descr="Funny face outline with solid fill">
            <a:extLst>
              <a:ext uri="{FF2B5EF4-FFF2-40B4-BE49-F238E27FC236}">
                <a16:creationId xmlns:a16="http://schemas.microsoft.com/office/drawing/2014/main" id="{EE25C620-90FF-682E-030C-DCE0EFFCD23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494910" y="2771151"/>
            <a:ext cx="1562099" cy="156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671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E67786B-8CF6-7140-A9BE-F2F0A0F1F7F0}"/>
              </a:ext>
            </a:extLst>
          </p:cNvPr>
          <p:cNvSpPr txBox="1"/>
          <p:nvPr/>
        </p:nvSpPr>
        <p:spPr>
          <a:xfrm>
            <a:off x="894080" y="519290"/>
            <a:ext cx="11216640" cy="1885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7539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693" b="1" i="0" kern="1200" spc="-16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Situations - Health and Wellbeing</a:t>
            </a:r>
          </a:p>
        </p:txBody>
      </p:sp>
      <p:pic>
        <p:nvPicPr>
          <p:cNvPr id="8" name="Graphic 7" descr="Funny face outline with solid fill">
            <a:extLst>
              <a:ext uri="{FF2B5EF4-FFF2-40B4-BE49-F238E27FC236}">
                <a16:creationId xmlns:a16="http://schemas.microsoft.com/office/drawing/2014/main" id="{BBA8481F-B4E2-C57C-5056-475AAF04997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139517" y="4010906"/>
            <a:ext cx="1562099" cy="1562099"/>
          </a:xfrm>
          <a:prstGeom prst="rect">
            <a:avLst/>
          </a:prstGeom>
        </p:spPr>
      </p:pic>
      <p:pic>
        <p:nvPicPr>
          <p:cNvPr id="11" name="Graphic 10" descr="Confused face outline with solid fill">
            <a:extLst>
              <a:ext uri="{FF2B5EF4-FFF2-40B4-BE49-F238E27FC236}">
                <a16:creationId xmlns:a16="http://schemas.microsoft.com/office/drawing/2014/main" id="{12D10800-D783-7654-32B8-0E7F2CBA9F2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7319" y="4264040"/>
            <a:ext cx="1308965" cy="1308965"/>
          </a:xfrm>
          <a:prstGeom prst="rect">
            <a:avLst/>
          </a:prstGeom>
        </p:spPr>
      </p:pic>
      <p:pic>
        <p:nvPicPr>
          <p:cNvPr id="13" name="Graphic 12" descr="Angry face outline with solid fill">
            <a:extLst>
              <a:ext uri="{FF2B5EF4-FFF2-40B4-BE49-F238E27FC236}">
                <a16:creationId xmlns:a16="http://schemas.microsoft.com/office/drawing/2014/main" id="{6E1EDD70-C934-0D7D-37CC-5A808B2C3D2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76846" y="4264040"/>
            <a:ext cx="1421806" cy="1421806"/>
          </a:xfrm>
          <a:prstGeom prst="rect">
            <a:avLst/>
          </a:prstGeom>
        </p:spPr>
      </p:pic>
      <p:pic>
        <p:nvPicPr>
          <p:cNvPr id="3" name="Graphic 2" descr="Soccer Goal outline">
            <a:extLst>
              <a:ext uri="{FF2B5EF4-FFF2-40B4-BE49-F238E27FC236}">
                <a16:creationId xmlns:a16="http://schemas.microsoft.com/office/drawing/2014/main" id="{94941B07-7EDD-A049-428F-DCA76E8D8B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75968" y="1904408"/>
            <a:ext cx="2489199" cy="2489199"/>
          </a:xfrm>
          <a:prstGeom prst="rect">
            <a:avLst/>
          </a:prstGeom>
        </p:spPr>
      </p:pic>
      <p:pic>
        <p:nvPicPr>
          <p:cNvPr id="5" name="Graphic 4" descr="Dancing with solid fill">
            <a:extLst>
              <a:ext uri="{FF2B5EF4-FFF2-40B4-BE49-F238E27FC236}">
                <a16:creationId xmlns:a16="http://schemas.microsoft.com/office/drawing/2014/main" id="{9D5BF28A-B862-FFE1-7772-FA367E809E3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89756" y="2107607"/>
            <a:ext cx="1726284" cy="1726284"/>
          </a:xfrm>
          <a:prstGeom prst="rect">
            <a:avLst/>
          </a:prstGeom>
        </p:spPr>
      </p:pic>
      <p:pic>
        <p:nvPicPr>
          <p:cNvPr id="7" name="Graphic 6" descr="Stage with equipment">
            <a:extLst>
              <a:ext uri="{FF2B5EF4-FFF2-40B4-BE49-F238E27FC236}">
                <a16:creationId xmlns:a16="http://schemas.microsoft.com/office/drawing/2014/main" id="{E140DF78-B341-AFEC-F1EC-F25B7EBF0EDE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98436" y="2107607"/>
            <a:ext cx="3351548" cy="1885245"/>
          </a:xfrm>
          <a:prstGeom prst="rect">
            <a:avLst/>
          </a:prstGeom>
        </p:spPr>
      </p:pic>
      <p:pic>
        <p:nvPicPr>
          <p:cNvPr id="10" name="Graphic 9" descr="Funny face outline with solid fill">
            <a:extLst>
              <a:ext uri="{FF2B5EF4-FFF2-40B4-BE49-F238E27FC236}">
                <a16:creationId xmlns:a16="http://schemas.microsoft.com/office/drawing/2014/main" id="{22CE6C97-F154-A62D-3067-EE2FA9D2AEC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035555" y="4222317"/>
            <a:ext cx="1562099" cy="1562099"/>
          </a:xfrm>
          <a:prstGeom prst="rect">
            <a:avLst/>
          </a:prstGeom>
        </p:spPr>
      </p:pic>
      <p:pic>
        <p:nvPicPr>
          <p:cNvPr id="12" name="Graphic 11" descr="Confused face outline with solid fill">
            <a:extLst>
              <a:ext uri="{FF2B5EF4-FFF2-40B4-BE49-F238E27FC236}">
                <a16:creationId xmlns:a16="http://schemas.microsoft.com/office/drawing/2014/main" id="{2E9434EC-5BE0-1F22-C983-90BD6404DA2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2085" y="5127668"/>
            <a:ext cx="1308965" cy="1308965"/>
          </a:xfrm>
          <a:prstGeom prst="rect">
            <a:avLst/>
          </a:prstGeom>
        </p:spPr>
      </p:pic>
      <p:pic>
        <p:nvPicPr>
          <p:cNvPr id="25" name="Graphic 24" descr="Angry face outline with solid fill">
            <a:extLst>
              <a:ext uri="{FF2B5EF4-FFF2-40B4-BE49-F238E27FC236}">
                <a16:creationId xmlns:a16="http://schemas.microsoft.com/office/drawing/2014/main" id="{DD7C65B7-55DE-3538-2AA8-7E2B44B257F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81970" y="4922477"/>
            <a:ext cx="1421806" cy="1421806"/>
          </a:xfrm>
          <a:prstGeom prst="rect">
            <a:avLst/>
          </a:prstGeom>
        </p:spPr>
      </p:pic>
      <p:pic>
        <p:nvPicPr>
          <p:cNvPr id="28" name="Graphic 27" descr="Angry face outline with solid fill">
            <a:extLst>
              <a:ext uri="{FF2B5EF4-FFF2-40B4-BE49-F238E27FC236}">
                <a16:creationId xmlns:a16="http://schemas.microsoft.com/office/drawing/2014/main" id="{083AA824-9E58-399F-B025-8E2C2DC844E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38882" y="5069484"/>
            <a:ext cx="1421806" cy="1421806"/>
          </a:xfrm>
          <a:prstGeom prst="rect">
            <a:avLst/>
          </a:prstGeom>
        </p:spPr>
      </p:pic>
      <p:pic>
        <p:nvPicPr>
          <p:cNvPr id="29" name="Graphic 28" descr="Angry face outline with solid fill">
            <a:extLst>
              <a:ext uri="{FF2B5EF4-FFF2-40B4-BE49-F238E27FC236}">
                <a16:creationId xmlns:a16="http://schemas.microsoft.com/office/drawing/2014/main" id="{E6EAF539-772E-CCA9-191B-728DE703D7F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2831" y="5127167"/>
            <a:ext cx="1623866" cy="1623866"/>
          </a:xfrm>
          <a:prstGeom prst="rect">
            <a:avLst/>
          </a:prstGeom>
        </p:spPr>
      </p:pic>
      <p:pic>
        <p:nvPicPr>
          <p:cNvPr id="30" name="Graphic 29" descr="Angry face outline with solid fill">
            <a:extLst>
              <a:ext uri="{FF2B5EF4-FFF2-40B4-BE49-F238E27FC236}">
                <a16:creationId xmlns:a16="http://schemas.microsoft.com/office/drawing/2014/main" id="{DBC71B5B-71A4-C3CC-41D0-02133B4A966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76846" y="4271603"/>
            <a:ext cx="1562098" cy="156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64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E67786B-8CF6-7140-A9BE-F2F0A0F1F7F0}"/>
              </a:ext>
            </a:extLst>
          </p:cNvPr>
          <p:cNvSpPr txBox="1"/>
          <p:nvPr/>
        </p:nvSpPr>
        <p:spPr>
          <a:xfrm>
            <a:off x="894080" y="519290"/>
            <a:ext cx="11216640" cy="1885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7539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693" b="1" i="0" kern="1200" spc="-16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Social Situational Wellbeing</a:t>
            </a:r>
          </a:p>
        </p:txBody>
      </p:sp>
      <p:pic>
        <p:nvPicPr>
          <p:cNvPr id="11" name="Graphic 10" descr="Confused face outline with solid fill">
            <a:extLst>
              <a:ext uri="{FF2B5EF4-FFF2-40B4-BE49-F238E27FC236}">
                <a16:creationId xmlns:a16="http://schemas.microsoft.com/office/drawing/2014/main" id="{12D10800-D783-7654-32B8-0E7F2CBA9F2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622575" y="4002083"/>
            <a:ext cx="1308965" cy="1308965"/>
          </a:xfrm>
          <a:prstGeom prst="rect">
            <a:avLst/>
          </a:prstGeom>
        </p:spPr>
      </p:pic>
      <p:pic>
        <p:nvPicPr>
          <p:cNvPr id="7" name="Graphic 6" descr="Stage with equipment">
            <a:extLst>
              <a:ext uri="{FF2B5EF4-FFF2-40B4-BE49-F238E27FC236}">
                <a16:creationId xmlns:a16="http://schemas.microsoft.com/office/drawing/2014/main" id="{E140DF78-B341-AFEC-F1EC-F25B7EBF0EDE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25842" y="2125661"/>
            <a:ext cx="3351548" cy="1885245"/>
          </a:xfrm>
          <a:prstGeom prst="rect">
            <a:avLst/>
          </a:prstGeom>
        </p:spPr>
      </p:pic>
      <p:pic>
        <p:nvPicPr>
          <p:cNvPr id="2" name="Graphic 1" descr="Angry face outline with solid fill">
            <a:extLst>
              <a:ext uri="{FF2B5EF4-FFF2-40B4-BE49-F238E27FC236}">
                <a16:creationId xmlns:a16="http://schemas.microsoft.com/office/drawing/2014/main" id="{DD697C9C-7E19-5604-687F-4C4877120D8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0139" y="5311048"/>
            <a:ext cx="1421806" cy="1421806"/>
          </a:xfrm>
          <a:prstGeom prst="rect">
            <a:avLst/>
          </a:prstGeom>
        </p:spPr>
      </p:pic>
      <p:pic>
        <p:nvPicPr>
          <p:cNvPr id="4" name="Graphic 3" descr="Angry face outline with solid fill">
            <a:extLst>
              <a:ext uri="{FF2B5EF4-FFF2-40B4-BE49-F238E27FC236}">
                <a16:creationId xmlns:a16="http://schemas.microsoft.com/office/drawing/2014/main" id="{C6D4052B-293F-4B25-658D-5F1ABA5DDA5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66504" y="6113892"/>
            <a:ext cx="1421806" cy="1421806"/>
          </a:xfrm>
          <a:prstGeom prst="rect">
            <a:avLst/>
          </a:prstGeom>
        </p:spPr>
      </p:pic>
      <p:pic>
        <p:nvPicPr>
          <p:cNvPr id="6" name="Graphic 5" descr="Angry face outline with solid fill">
            <a:extLst>
              <a:ext uri="{FF2B5EF4-FFF2-40B4-BE49-F238E27FC236}">
                <a16:creationId xmlns:a16="http://schemas.microsoft.com/office/drawing/2014/main" id="{81987F2A-2280-A6C3-E0E0-4CAE9128CC4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50876" y="6415948"/>
            <a:ext cx="1421806" cy="1421806"/>
          </a:xfrm>
          <a:prstGeom prst="rect">
            <a:avLst/>
          </a:prstGeom>
        </p:spPr>
      </p:pic>
      <p:pic>
        <p:nvPicPr>
          <p:cNvPr id="14" name="Graphic 13" descr="Angry face outline with solid fill">
            <a:extLst>
              <a:ext uri="{FF2B5EF4-FFF2-40B4-BE49-F238E27FC236}">
                <a16:creationId xmlns:a16="http://schemas.microsoft.com/office/drawing/2014/main" id="{212F4111-66FC-77A5-BB34-281A59450E1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51849" y="5262696"/>
            <a:ext cx="1421806" cy="1421806"/>
          </a:xfrm>
          <a:prstGeom prst="rect">
            <a:avLst/>
          </a:prstGeom>
        </p:spPr>
      </p:pic>
      <p:pic>
        <p:nvPicPr>
          <p:cNvPr id="15" name="Graphic 14" descr="Funny face outline with solid fill">
            <a:extLst>
              <a:ext uri="{FF2B5EF4-FFF2-40B4-BE49-F238E27FC236}">
                <a16:creationId xmlns:a16="http://schemas.microsoft.com/office/drawing/2014/main" id="{D35F33E9-D5BA-B4B4-2588-805328A2A7D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10707" y="4876800"/>
            <a:ext cx="1562099" cy="1562099"/>
          </a:xfrm>
          <a:prstGeom prst="rect">
            <a:avLst/>
          </a:prstGeom>
        </p:spPr>
      </p:pic>
      <p:pic>
        <p:nvPicPr>
          <p:cNvPr id="16" name="Graphic 15" descr="Funny face outline with solid fill">
            <a:extLst>
              <a:ext uri="{FF2B5EF4-FFF2-40B4-BE49-F238E27FC236}">
                <a16:creationId xmlns:a16="http://schemas.microsoft.com/office/drawing/2014/main" id="{BD319BE8-0B2B-9BAD-0CD5-88C6B3C22E5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39857" y="5273251"/>
            <a:ext cx="1562099" cy="1562099"/>
          </a:xfrm>
          <a:prstGeom prst="rect">
            <a:avLst/>
          </a:prstGeom>
        </p:spPr>
      </p:pic>
      <p:pic>
        <p:nvPicPr>
          <p:cNvPr id="17" name="Graphic 16" descr="Funny face outline with solid fill">
            <a:extLst>
              <a:ext uri="{FF2B5EF4-FFF2-40B4-BE49-F238E27FC236}">
                <a16:creationId xmlns:a16="http://schemas.microsoft.com/office/drawing/2014/main" id="{64D1F357-A432-1B05-C8E4-1963DDCF0FE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24694" y="6438899"/>
            <a:ext cx="1562099" cy="1562099"/>
          </a:xfrm>
          <a:prstGeom prst="rect">
            <a:avLst/>
          </a:prstGeom>
        </p:spPr>
      </p:pic>
      <p:pic>
        <p:nvPicPr>
          <p:cNvPr id="18" name="Graphic 17" descr="Stage with equipment">
            <a:extLst>
              <a:ext uri="{FF2B5EF4-FFF2-40B4-BE49-F238E27FC236}">
                <a16:creationId xmlns:a16="http://schemas.microsoft.com/office/drawing/2014/main" id="{9ABBBF24-EB67-312A-F24D-6FB7C986767C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39342" y="2113269"/>
            <a:ext cx="3351548" cy="1885245"/>
          </a:xfrm>
          <a:prstGeom prst="rect">
            <a:avLst/>
          </a:prstGeom>
        </p:spPr>
      </p:pic>
      <p:pic>
        <p:nvPicPr>
          <p:cNvPr id="23" name="Graphic 22" descr="Angry face outline with solid fill">
            <a:extLst>
              <a:ext uri="{FF2B5EF4-FFF2-40B4-BE49-F238E27FC236}">
                <a16:creationId xmlns:a16="http://schemas.microsoft.com/office/drawing/2014/main" id="{D3142F15-43C8-6BCB-CB7B-D9F6101B9D4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48797" y="5458277"/>
            <a:ext cx="1421806" cy="1421806"/>
          </a:xfrm>
          <a:prstGeom prst="rect">
            <a:avLst/>
          </a:prstGeom>
        </p:spPr>
      </p:pic>
      <p:pic>
        <p:nvPicPr>
          <p:cNvPr id="26" name="Graphic 25" descr="Funny face outline with solid fill">
            <a:extLst>
              <a:ext uri="{FF2B5EF4-FFF2-40B4-BE49-F238E27FC236}">
                <a16:creationId xmlns:a16="http://schemas.microsoft.com/office/drawing/2014/main" id="{AA4BB600-BFFD-38AC-D735-F85B740D4EF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70175" y="4320385"/>
            <a:ext cx="1112829" cy="1112829"/>
          </a:xfrm>
          <a:prstGeom prst="rect">
            <a:avLst/>
          </a:prstGeom>
        </p:spPr>
      </p:pic>
      <p:pic>
        <p:nvPicPr>
          <p:cNvPr id="27" name="Graphic 26" descr="Funny face outline with solid fill">
            <a:extLst>
              <a:ext uri="{FF2B5EF4-FFF2-40B4-BE49-F238E27FC236}">
                <a16:creationId xmlns:a16="http://schemas.microsoft.com/office/drawing/2014/main" id="{EC7D4192-216A-002B-F28A-1217F5B688B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32562" y="5951804"/>
            <a:ext cx="1562099" cy="156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86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E67786B-8CF6-7140-A9BE-F2F0A0F1F7F0}"/>
              </a:ext>
            </a:extLst>
          </p:cNvPr>
          <p:cNvSpPr txBox="1"/>
          <p:nvPr/>
        </p:nvSpPr>
        <p:spPr>
          <a:xfrm>
            <a:off x="448850" y="495195"/>
            <a:ext cx="11209750" cy="8145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75390" hangingPunct="1">
              <a:spcBef>
                <a:spcPts val="0"/>
              </a:spcBef>
            </a:pPr>
            <a:r>
              <a:rPr lang="en-US" sz="4693" b="1" i="0" kern="1200" spc="-160">
                <a:solidFill>
                  <a:srgbClr val="2E2D6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Social Situational Systems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65C47D-14FA-1AE8-CD3C-9775DBD18D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9"/>
          <a:stretch/>
        </p:blipFill>
        <p:spPr>
          <a:xfrm>
            <a:off x="-558316" y="1832111"/>
            <a:ext cx="6096000" cy="5558368"/>
          </a:xfrm>
          <a:prstGeom prst="rect">
            <a:avLst/>
          </a:prstGeom>
        </p:spPr>
      </p:pic>
      <p:pic>
        <p:nvPicPr>
          <p:cNvPr id="4" name="Picture 3" descr="A drawing of a rectangular object&#10;&#10;Description automatically generated">
            <a:extLst>
              <a:ext uri="{FF2B5EF4-FFF2-40B4-BE49-F238E27FC236}">
                <a16:creationId xmlns:a16="http://schemas.microsoft.com/office/drawing/2014/main" id="{0AE8FC2F-6256-9E6B-EAB8-119C1CC8E3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226" y="2156973"/>
            <a:ext cx="8721696" cy="4551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540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Line"/>
          <p:cNvSpPr/>
          <p:nvPr/>
        </p:nvSpPr>
        <p:spPr>
          <a:xfrm>
            <a:off x="571500" y="1574800"/>
            <a:ext cx="11861800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i="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93" name="Future Wor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50800" tIns="50800" rIns="50800" bIns="50800" anchor="t">
            <a:normAutofit/>
          </a:bodyPr>
          <a:lstStyle>
            <a:lvl1pPr defTabSz="543305">
              <a:spcBef>
                <a:spcPts val="2100"/>
              </a:spcBef>
              <a:defRPr sz="4836"/>
            </a:lvl1pPr>
          </a:lstStyle>
          <a:p>
            <a:r>
              <a:rPr lang="en-GB" sz="4800"/>
              <a:t>Purpose of today</a:t>
            </a:r>
          </a:p>
        </p:txBody>
      </p:sp>
      <p:sp>
        <p:nvSpPr>
          <p:cNvPr id="194" name="Collect information about situated influences on anxiety/stigma/loneliness…"/>
          <p:cNvSpPr txBox="1">
            <a:spLocks noGrp="1"/>
          </p:cNvSpPr>
          <p:nvPr>
            <p:ph type="body" sz="half" idx="1"/>
          </p:nvPr>
        </p:nvSpPr>
        <p:spPr>
          <a:xfrm>
            <a:off x="571500" y="1743620"/>
            <a:ext cx="10567957" cy="7226300"/>
          </a:xfrm>
          <a:prstGeom prst="rect">
            <a:avLst/>
          </a:prstGeom>
        </p:spPr>
        <p:txBody>
          <a:bodyPr lIns="50800" tIns="50800" rIns="50800" bIns="50800" anchor="t">
            <a:normAutofit/>
          </a:bodyPr>
          <a:lstStyle/>
          <a:p>
            <a:pPr>
              <a:lnSpc>
                <a:spcPct val="90000"/>
              </a:lnSpc>
              <a:spcBef>
                <a:spcPts val="1067"/>
              </a:spcBef>
            </a:pPr>
            <a:endParaRPr lang="en-GB"/>
          </a:p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/>
              <a:t>To think about health and wellbeing at this school</a:t>
            </a:r>
          </a:p>
          <a:p>
            <a:pPr>
              <a:lnSpc>
                <a:spcPct val="90000"/>
              </a:lnSpc>
              <a:spcBef>
                <a:spcPts val="1067"/>
              </a:spcBef>
            </a:pPr>
            <a:endParaRPr lang="en-GB"/>
          </a:p>
          <a:p>
            <a:pPr>
              <a:lnSpc>
                <a:spcPct val="90000"/>
              </a:lnSpc>
              <a:spcBef>
                <a:spcPts val="1067"/>
              </a:spcBef>
            </a:pPr>
            <a:endParaRPr lang="en-GB"/>
          </a:p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/>
              <a:t>To understand the important social situations</a:t>
            </a:r>
          </a:p>
          <a:p>
            <a:pPr>
              <a:lnSpc>
                <a:spcPct val="90000"/>
              </a:lnSpc>
              <a:spcBef>
                <a:spcPts val="1067"/>
              </a:spcBef>
            </a:pPr>
            <a:endParaRPr lang="en-GB"/>
          </a:p>
          <a:p>
            <a:pPr>
              <a:lnSpc>
                <a:spcPct val="90000"/>
              </a:lnSpc>
              <a:spcBef>
                <a:spcPts val="1067"/>
              </a:spcBef>
            </a:pPr>
            <a:endParaRPr lang="en-GB"/>
          </a:p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/>
              <a:t>Talk about what might help make things better</a:t>
            </a:r>
          </a:p>
          <a:p>
            <a:pPr marL="0" indent="0">
              <a:lnSpc>
                <a:spcPct val="90000"/>
              </a:lnSpc>
              <a:spcBef>
                <a:spcPts val="1067"/>
              </a:spcBef>
              <a:buNone/>
            </a:pPr>
            <a:endParaRPr/>
          </a:p>
        </p:txBody>
      </p:sp>
      <p:pic>
        <p:nvPicPr>
          <p:cNvPr id="2" name="Graphic 1" descr="Schoolhouse with solid fill">
            <a:extLst>
              <a:ext uri="{FF2B5EF4-FFF2-40B4-BE49-F238E27FC236}">
                <a16:creationId xmlns:a16="http://schemas.microsoft.com/office/drawing/2014/main" id="{C0167334-F043-9264-E1B8-23A07398439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677445">
            <a:off x="10837333" y="3665488"/>
            <a:ext cx="1170159" cy="1170159"/>
          </a:xfrm>
          <a:prstGeom prst="rect">
            <a:avLst/>
          </a:prstGeom>
        </p:spPr>
      </p:pic>
      <p:pic>
        <p:nvPicPr>
          <p:cNvPr id="3" name="Graphic 2" descr="Social network with solid fill">
            <a:extLst>
              <a:ext uri="{FF2B5EF4-FFF2-40B4-BE49-F238E27FC236}">
                <a16:creationId xmlns:a16="http://schemas.microsoft.com/office/drawing/2014/main" id="{01613E36-9063-61A4-4703-014DEB561C3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805513">
            <a:off x="9136922" y="2833688"/>
            <a:ext cx="1200500" cy="1200500"/>
          </a:xfrm>
          <a:prstGeom prst="rect">
            <a:avLst/>
          </a:prstGeom>
        </p:spPr>
      </p:pic>
      <p:pic>
        <p:nvPicPr>
          <p:cNvPr id="4" name="Graphic 3" descr="Classroom with solid fill">
            <a:extLst>
              <a:ext uri="{FF2B5EF4-FFF2-40B4-BE49-F238E27FC236}">
                <a16:creationId xmlns:a16="http://schemas.microsoft.com/office/drawing/2014/main" id="{E8773577-1EE9-54BF-21E9-6E050E1D70F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1010013">
            <a:off x="10532979" y="5692546"/>
            <a:ext cx="1212955" cy="121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93746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Line"/>
          <p:cNvSpPr/>
          <p:nvPr/>
        </p:nvSpPr>
        <p:spPr>
          <a:xfrm>
            <a:off x="571500" y="1574800"/>
            <a:ext cx="11861800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i="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93" name="Future Wor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50800" tIns="50800" rIns="50800" bIns="50800" anchor="t">
            <a:normAutofit/>
          </a:bodyPr>
          <a:lstStyle>
            <a:lvl1pPr defTabSz="543305">
              <a:spcBef>
                <a:spcPts val="2100"/>
              </a:spcBef>
              <a:defRPr sz="4836"/>
            </a:lvl1pPr>
          </a:lstStyle>
          <a:p>
            <a:r>
              <a:rPr lang="en-GB" sz="4800"/>
              <a:t>Using your post it notes</a:t>
            </a:r>
          </a:p>
        </p:txBody>
      </p:sp>
      <p:sp>
        <p:nvSpPr>
          <p:cNvPr id="194" name="Collect information about situated influences on anxiety/stigma/loneliness…"/>
          <p:cNvSpPr txBox="1">
            <a:spLocks noGrp="1"/>
          </p:cNvSpPr>
          <p:nvPr>
            <p:ph type="body" sz="half" idx="1"/>
          </p:nvPr>
        </p:nvSpPr>
        <p:spPr>
          <a:xfrm>
            <a:off x="571500" y="1743620"/>
            <a:ext cx="10567957" cy="7226300"/>
          </a:xfrm>
          <a:prstGeom prst="rect">
            <a:avLst/>
          </a:prstGeom>
        </p:spPr>
        <p:txBody>
          <a:bodyPr lIns="50800" tIns="50800" rIns="50800" bIns="50800" anchor="t">
            <a:normAutofit/>
          </a:bodyPr>
          <a:lstStyle/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/>
              <a:t>Think about situations in, around or outside school</a:t>
            </a:r>
          </a:p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/>
              <a:t>Do situations affect:</a:t>
            </a:r>
          </a:p>
          <a:p>
            <a:pPr lvl="1">
              <a:spcBef>
                <a:spcPts val="1067"/>
              </a:spcBef>
            </a:pPr>
            <a:r>
              <a:rPr lang="en-GB"/>
              <a:t>Feeling happy or unhappy</a:t>
            </a:r>
          </a:p>
          <a:p>
            <a:pPr lvl="1">
              <a:spcBef>
                <a:spcPts val="1067"/>
              </a:spcBef>
            </a:pPr>
            <a:r>
              <a:rPr lang="en-GB"/>
              <a:t>Being stressed or relaxed</a:t>
            </a:r>
          </a:p>
          <a:p>
            <a:pPr lvl="1">
              <a:spcBef>
                <a:spcPts val="1067"/>
              </a:spcBef>
            </a:pPr>
            <a:r>
              <a:rPr lang="en-GB"/>
              <a:t>Feeling lonely or connected to others</a:t>
            </a:r>
          </a:p>
          <a:p>
            <a:pPr lvl="1">
              <a:spcBef>
                <a:spcPts val="1067"/>
              </a:spcBef>
            </a:pPr>
            <a:r>
              <a:rPr lang="en-GB"/>
              <a:t>Helping others, or not helping</a:t>
            </a:r>
          </a:p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/>
              <a:t>Types of situations</a:t>
            </a:r>
          </a:p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/>
              <a:t>Times of the day    “Lunchtime”, “PE class”, “The way home”</a:t>
            </a:r>
          </a:p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/>
              <a:t>Times of the year   “Start of year”, “Exam time”</a:t>
            </a:r>
          </a:p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/>
              <a:t>Places                    “The quad”, “lockers”, “Canteen”</a:t>
            </a:r>
          </a:p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/>
              <a:t>Things you do        “Get the bus”, “Eating”, “Doing PE”</a:t>
            </a:r>
          </a:p>
          <a:p>
            <a:pPr marL="0" indent="0">
              <a:lnSpc>
                <a:spcPct val="90000"/>
              </a:lnSpc>
              <a:spcBef>
                <a:spcPts val="1067"/>
              </a:spcBef>
              <a:buNone/>
            </a:pPr>
            <a:endParaRPr/>
          </a:p>
        </p:txBody>
      </p:sp>
      <p:pic>
        <p:nvPicPr>
          <p:cNvPr id="2" name="Graphic 1" descr="Schoolhouse with solid fill">
            <a:extLst>
              <a:ext uri="{FF2B5EF4-FFF2-40B4-BE49-F238E27FC236}">
                <a16:creationId xmlns:a16="http://schemas.microsoft.com/office/drawing/2014/main" id="{C0167334-F043-9264-E1B8-23A07398439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677445">
            <a:off x="10837333" y="3665488"/>
            <a:ext cx="1170159" cy="1170159"/>
          </a:xfrm>
          <a:prstGeom prst="rect">
            <a:avLst/>
          </a:prstGeom>
        </p:spPr>
      </p:pic>
      <p:pic>
        <p:nvPicPr>
          <p:cNvPr id="3" name="Graphic 2" descr="Social network with solid fill">
            <a:extLst>
              <a:ext uri="{FF2B5EF4-FFF2-40B4-BE49-F238E27FC236}">
                <a16:creationId xmlns:a16="http://schemas.microsoft.com/office/drawing/2014/main" id="{01613E36-9063-61A4-4703-014DEB561C3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805513">
            <a:off x="9136922" y="2833688"/>
            <a:ext cx="1200500" cy="1200500"/>
          </a:xfrm>
          <a:prstGeom prst="rect">
            <a:avLst/>
          </a:prstGeom>
        </p:spPr>
      </p:pic>
      <p:pic>
        <p:nvPicPr>
          <p:cNvPr id="4" name="Graphic 3" descr="Classroom with solid fill">
            <a:extLst>
              <a:ext uri="{FF2B5EF4-FFF2-40B4-BE49-F238E27FC236}">
                <a16:creationId xmlns:a16="http://schemas.microsoft.com/office/drawing/2014/main" id="{E8773577-1EE9-54BF-21E9-6E050E1D70F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1010013">
            <a:off x="10772859" y="2310767"/>
            <a:ext cx="1212955" cy="121295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ECABCC2-322D-562A-1F58-2DF16FA5788D}"/>
              </a:ext>
            </a:extLst>
          </p:cNvPr>
          <p:cNvSpPr/>
          <p:nvPr/>
        </p:nvSpPr>
        <p:spPr>
          <a:xfrm>
            <a:off x="3883694" y="5276459"/>
            <a:ext cx="711200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D1178A-9404-C00E-2F78-34A0E049AE86}"/>
              </a:ext>
            </a:extLst>
          </p:cNvPr>
          <p:cNvSpPr/>
          <p:nvPr/>
        </p:nvSpPr>
        <p:spPr>
          <a:xfrm>
            <a:off x="3931988" y="5898492"/>
            <a:ext cx="7112000" cy="54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2C18A4-4BD7-D26B-2F1E-57C622BF20A5}"/>
              </a:ext>
            </a:extLst>
          </p:cNvPr>
          <p:cNvSpPr/>
          <p:nvPr/>
        </p:nvSpPr>
        <p:spPr>
          <a:xfrm>
            <a:off x="3883694" y="6463002"/>
            <a:ext cx="7112000" cy="54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3380D97-9F27-3B97-5492-EC1E5E1C4094}"/>
              </a:ext>
            </a:extLst>
          </p:cNvPr>
          <p:cNvSpPr/>
          <p:nvPr/>
        </p:nvSpPr>
        <p:spPr>
          <a:xfrm>
            <a:off x="3931988" y="7044138"/>
            <a:ext cx="7112000" cy="54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30706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New_Template9">
  <a:themeElements>
    <a:clrScheme name="New_Template9">
      <a:dk1>
        <a:srgbClr val="5C5C5C"/>
      </a:dk1>
      <a:lt1>
        <a:srgbClr val="FFFFFF"/>
      </a:lt1>
      <a:dk2>
        <a:srgbClr val="5C5C5C"/>
      </a:dk2>
      <a:lt2>
        <a:srgbClr val="CBCBCB"/>
      </a:lt2>
      <a:accent1>
        <a:srgbClr val="80989C"/>
      </a:accent1>
      <a:accent2>
        <a:srgbClr val="A8AB65"/>
      </a:accent2>
      <a:accent3>
        <a:srgbClr val="CBAC69"/>
      </a:accent3>
      <a:accent4>
        <a:srgbClr val="CF7330"/>
      </a:accent4>
      <a:accent5>
        <a:srgbClr val="B44C34"/>
      </a:accent5>
      <a:accent6>
        <a:srgbClr val="8C869B"/>
      </a:accent6>
      <a:hlink>
        <a:srgbClr val="0000FF"/>
      </a:hlink>
      <a:folHlink>
        <a:srgbClr val="FF00FF"/>
      </a:folHlink>
    </a:clrScheme>
    <a:fontScheme name="New_Template9">
      <a:majorFont>
        <a:latin typeface="DIN Condensed Bold"/>
        <a:ea typeface="DIN Condensed Bold"/>
        <a:cs typeface="DIN Condensed Bold"/>
      </a:majorFont>
      <a:minorFont>
        <a:latin typeface="DIN Condensed Bold"/>
        <a:ea typeface="DIN Condensed Bold"/>
        <a:cs typeface="DIN Condensed Bold"/>
      </a:minorFont>
    </a:fontScheme>
    <a:fmtScheme name="New_Template9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522454"/>
            <a:satOff val="1153"/>
            <a:lumOff val="13444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DIN Alternate Bold"/>
            <a:ea typeface="DIN Alternate Bold"/>
            <a:cs typeface="DIN Alternate Bold"/>
            <a:sym typeface="DIN Alternate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47676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1400"/>
          </a:spcBef>
          <a:spcAft>
            <a:spcPts val="0"/>
          </a:spcAft>
          <a:buClrTx/>
          <a:buSzTx/>
          <a:buFontTx/>
          <a:buNone/>
          <a:tabLst/>
          <a:defRPr kumimoji="0" sz="2800" b="0" i="1" u="none" strike="noStrike" cap="none" spc="28" normalizeH="0" baseline="0">
            <a:ln>
              <a:noFill/>
            </a:ln>
            <a:solidFill>
              <a:srgbClr val="5C5C5C"/>
            </a:solidFill>
            <a:effectLst/>
            <a:uFillTx/>
            <a:latin typeface="Iowan Old Style Roman"/>
            <a:ea typeface="Iowan Old Style Roman"/>
            <a:cs typeface="Iowan Old Style Roman"/>
            <a:sym typeface="Iowan Old Style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Font and logo master">
  <a:themeElements>
    <a:clrScheme name="MRC Theme">
      <a:dk1>
        <a:srgbClr val="2E2C61"/>
      </a:dk1>
      <a:lt1>
        <a:srgbClr val="FFFFFF"/>
      </a:lt1>
      <a:dk2>
        <a:srgbClr val="2E2C61"/>
      </a:dk2>
      <a:lt2>
        <a:srgbClr val="FFFFFF"/>
      </a:lt2>
      <a:accent1>
        <a:srgbClr val="00BED5"/>
      </a:accent1>
      <a:accent2>
        <a:srgbClr val="008AAD"/>
      </a:accent2>
      <a:accent3>
        <a:srgbClr val="E94D36"/>
      </a:accent3>
      <a:accent4>
        <a:srgbClr val="61616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RC_CSO_SPHSU_Glasgow_powerpoint_basic v2" id="{021F3D51-FC6B-6345-98CA-E9643A74587A}" vid="{FF180143-F34E-0649-AEC2-6CF6F0E02476}"/>
    </a:ext>
  </a:extLst>
</a:theme>
</file>

<file path=ppt/theme/theme3.xml><?xml version="1.0" encoding="utf-8"?>
<a:theme xmlns:a="http://schemas.openxmlformats.org/drawingml/2006/main" name="New_Template9">
  <a:themeElements>
    <a:clrScheme name="New_Template9">
      <a:dk1>
        <a:srgbClr val="000000"/>
      </a:dk1>
      <a:lt1>
        <a:srgbClr val="FFFFFF"/>
      </a:lt1>
      <a:dk2>
        <a:srgbClr val="5C5C5C"/>
      </a:dk2>
      <a:lt2>
        <a:srgbClr val="CBCBCB"/>
      </a:lt2>
      <a:accent1>
        <a:srgbClr val="80989C"/>
      </a:accent1>
      <a:accent2>
        <a:srgbClr val="A8AB65"/>
      </a:accent2>
      <a:accent3>
        <a:srgbClr val="CBAC69"/>
      </a:accent3>
      <a:accent4>
        <a:srgbClr val="CF7330"/>
      </a:accent4>
      <a:accent5>
        <a:srgbClr val="B44C34"/>
      </a:accent5>
      <a:accent6>
        <a:srgbClr val="8C869B"/>
      </a:accent6>
      <a:hlink>
        <a:srgbClr val="0000FF"/>
      </a:hlink>
      <a:folHlink>
        <a:srgbClr val="FF00FF"/>
      </a:folHlink>
    </a:clrScheme>
    <a:fontScheme name="New_Template9">
      <a:majorFont>
        <a:latin typeface="DIN Condensed Bold"/>
        <a:ea typeface="DIN Condensed Bold"/>
        <a:cs typeface="DIN Condensed Bold"/>
      </a:majorFont>
      <a:minorFont>
        <a:latin typeface="DIN Condensed Bold"/>
        <a:ea typeface="DIN Condensed Bold"/>
        <a:cs typeface="DIN Condensed Bold"/>
      </a:minorFont>
    </a:fontScheme>
    <a:fmtScheme name="New_Template9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522454"/>
            <a:satOff val="1153"/>
            <a:lumOff val="13444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DIN Alternate Bold"/>
            <a:ea typeface="DIN Alternate Bold"/>
            <a:cs typeface="DIN Alternate Bold"/>
            <a:sym typeface="DIN Alternate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47676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1400"/>
          </a:spcBef>
          <a:spcAft>
            <a:spcPts val="0"/>
          </a:spcAft>
          <a:buClrTx/>
          <a:buSzTx/>
          <a:buFontTx/>
          <a:buNone/>
          <a:tabLst/>
          <a:defRPr kumimoji="0" sz="2800" b="0" i="1" u="none" strike="noStrike" cap="none" spc="28" normalizeH="0" baseline="0">
            <a:ln>
              <a:noFill/>
            </a:ln>
            <a:solidFill>
              <a:srgbClr val="5C5C5C"/>
            </a:solidFill>
            <a:effectLst/>
            <a:uFillTx/>
            <a:latin typeface="Iowan Old Style Roman"/>
            <a:ea typeface="Iowan Old Style Roman"/>
            <a:cs typeface="Iowan Old Style Roman"/>
            <a:sym typeface="Iowan Old Style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2E12639AAC294CB7891C38307DDC41" ma:contentTypeVersion="14" ma:contentTypeDescription="Create a new document." ma:contentTypeScope="" ma:versionID="d466f63aa078d309dd2473f8ed479127">
  <xsd:schema xmlns:xsd="http://www.w3.org/2001/XMLSchema" xmlns:xs="http://www.w3.org/2001/XMLSchema" xmlns:p="http://schemas.microsoft.com/office/2006/metadata/properties" xmlns:ns2="c9b1d383-6e0c-48bf-9b3f-2112ab74342e" xmlns:ns3="166f10c9-c8cf-4541-b40e-eee93d0b90be" targetNamespace="http://schemas.microsoft.com/office/2006/metadata/properties" ma:root="true" ma:fieldsID="2ab1ff63d10ebb24dc7d4cb4c0f58889" ns2:_="" ns3:_="">
    <xsd:import namespace="c9b1d383-6e0c-48bf-9b3f-2112ab74342e"/>
    <xsd:import namespace="166f10c9-c8cf-4541-b40e-eee93d0b90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b1d383-6e0c-48bf-9b3f-2112ab7434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7306b285-ac2c-4225-b56d-e54690cf9c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6f10c9-c8cf-4541-b40e-eee93d0b90be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9b1d383-6e0c-48bf-9b3f-2112ab74342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617EC96-2384-4D7F-BBD3-2B061BA2F77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C7D33D4-1605-4A60-9E8B-818FA48CA2A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b1d383-6e0c-48bf-9b3f-2112ab74342e"/>
    <ds:schemaRef ds:uri="166f10c9-c8cf-4541-b40e-eee93d0b90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DF8199-54E7-49A9-AF20-B8A75AEAE8C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66f10c9-c8cf-4541-b40e-eee93d0b90be"/>
    <ds:schemaRef ds:uri="http://purl.org/dc/terms/"/>
    <ds:schemaRef ds:uri="http://schemas.openxmlformats.org/package/2006/metadata/core-properties"/>
    <ds:schemaRef ds:uri="c9b1d383-6e0c-48bf-9b3f-2112ab74342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586</Words>
  <Application>Microsoft Office PowerPoint</Application>
  <PresentationFormat>Custom</PresentationFormat>
  <Paragraphs>132</Paragraphs>
  <Slides>24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6" baseType="lpstr">
      <vt:lpstr>-apple-system</vt:lpstr>
      <vt:lpstr>DIN Alternate Bold</vt:lpstr>
      <vt:lpstr>DIN Condensed Bold</vt:lpstr>
      <vt:lpstr>Helvetica Neue</vt:lpstr>
      <vt:lpstr>Iowan Old Style Roman</vt:lpstr>
      <vt:lpstr>Zapf Dingbats</vt:lpstr>
      <vt:lpstr>Arial</vt:lpstr>
      <vt:lpstr>Helvetica</vt:lpstr>
      <vt:lpstr>Wingdings</vt:lpstr>
      <vt:lpstr>New_Template9</vt:lpstr>
      <vt:lpstr>Font and logo master</vt:lpstr>
      <vt:lpstr>Acrobat Document</vt:lpstr>
      <vt:lpstr>Social Situational Systems approach to measuring and modelling influences on adolescent mental health</vt:lpstr>
      <vt:lpstr>PowerPoint Presentation</vt:lpstr>
      <vt:lpstr>Draw two pictures</vt:lpstr>
      <vt:lpstr>PowerPoint Presentation</vt:lpstr>
      <vt:lpstr>PowerPoint Presentation</vt:lpstr>
      <vt:lpstr>PowerPoint Presentation</vt:lpstr>
      <vt:lpstr>PowerPoint Presentation</vt:lpstr>
      <vt:lpstr>Purpose of today</vt:lpstr>
      <vt:lpstr>Using your post it notes</vt:lpstr>
      <vt:lpstr>PowerPoint Presentation</vt:lpstr>
      <vt:lpstr>Interactions 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Final mission!</vt:lpstr>
      <vt:lpstr>Thank you for Sharing your ideas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Situational Systems approach to measuring and modelling influences on adolescent mental health</dc:title>
  <dc:creator>mmc78h</dc:creator>
  <cp:lastModifiedBy>James Allen</cp:lastModifiedBy>
  <cp:revision>4</cp:revision>
  <dcterms:modified xsi:type="dcterms:W3CDTF">2026-05-06T14:39:17Z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0x0101005A2E12639AAC294CB7891C38307DDC41</vt:lpwstr>
  </property>
  <property fmtid="{D5CDD505-2E9C-101B-9397-08002B2CF9AE}" pid="3" name="MediaServiceImageTags">
    <vt:lpwstr/>
  </property>
</Properties>
</file>