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4"/>
    <p:sldMasterId id="2147483722" r:id="rId5"/>
    <p:sldMasterId id="2147483708" r:id="rId6"/>
    <p:sldMasterId id="2147483694" r:id="rId7"/>
  </p:sldMasterIdLst>
  <p:notesMasterIdLst>
    <p:notesMasterId r:id="rId22"/>
  </p:notesMasterIdLst>
  <p:handoutMasterIdLst>
    <p:handoutMasterId r:id="rId23"/>
  </p:handoutMasterIdLst>
  <p:sldIdLst>
    <p:sldId id="287" r:id="rId8"/>
    <p:sldId id="291" r:id="rId9"/>
    <p:sldId id="302" r:id="rId10"/>
    <p:sldId id="292" r:id="rId11"/>
    <p:sldId id="281" r:id="rId12"/>
    <p:sldId id="269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294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8" userDrawn="1">
          <p15:clr>
            <a:srgbClr val="A4A3A4"/>
          </p15:clr>
        </p15:guide>
        <p15:guide id="2" pos="279" userDrawn="1">
          <p15:clr>
            <a:srgbClr val="A4A3A4"/>
          </p15:clr>
        </p15:guide>
        <p15:guide id="3" orient="horz" pos="3906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45" userDrawn="1">
          <p15:clr>
            <a:srgbClr val="A4A3A4"/>
          </p15:clr>
        </p15:guide>
        <p15:guide id="7" orient="horz" pos="3770" userDrawn="1">
          <p15:clr>
            <a:srgbClr val="A4A3A4"/>
          </p15:clr>
        </p15:guide>
        <p15:guide id="8" pos="846" userDrawn="1">
          <p15:clr>
            <a:srgbClr val="A4A3A4"/>
          </p15:clr>
        </p15:guide>
        <p15:guide id="9" orient="horz" pos="21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C04D"/>
    <a:srgbClr val="626262"/>
    <a:srgbClr val="00BED5"/>
    <a:srgbClr val="E94D36"/>
    <a:srgbClr val="008AAD"/>
    <a:srgbClr val="FFFFFF"/>
    <a:srgbClr val="BE2BBB"/>
    <a:srgbClr val="FF5A5A"/>
    <a:srgbClr val="00A788"/>
    <a:srgbClr val="FBBB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22"/>
    <p:restoredTop sz="96058"/>
  </p:normalViewPr>
  <p:slideViewPr>
    <p:cSldViewPr snapToGrid="0" snapToObjects="1">
      <p:cViewPr varScale="1">
        <p:scale>
          <a:sx n="109" d="100"/>
          <a:sy n="109" d="100"/>
        </p:scale>
        <p:origin x="984" y="114"/>
      </p:cViewPr>
      <p:guideLst>
        <p:guide orient="horz" pos="278"/>
        <p:guide pos="279"/>
        <p:guide orient="horz" pos="3906"/>
        <p:guide pos="7355"/>
        <p:guide pos="3840"/>
        <p:guide orient="horz" pos="845"/>
        <p:guide orient="horz" pos="3770"/>
        <p:guide pos="846"/>
        <p:guide orient="horz" pos="21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56" d="100"/>
          <a:sy n="56" d="100"/>
        </p:scale>
        <p:origin x="2588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handoutMaster" Target="handoutMasters/handout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k McCann" userId="0bf9c74f-ad58-4500-93d4-4f4d9c4c45ab" providerId="ADAL" clId="{0AE30955-D5B1-4119-A7DE-235D9A93037D}"/>
    <pc:docChg chg="modSld">
      <pc:chgData name="Mark McCann" userId="0bf9c74f-ad58-4500-93d4-4f4d9c4c45ab" providerId="ADAL" clId="{0AE30955-D5B1-4119-A7DE-235D9A93037D}" dt="2022-11-02T15:44:04.138" v="3" actId="20577"/>
      <pc:docMkLst>
        <pc:docMk/>
      </pc:docMkLst>
      <pc:sldChg chg="modSp mod">
        <pc:chgData name="Mark McCann" userId="0bf9c74f-ad58-4500-93d4-4f4d9c4c45ab" providerId="ADAL" clId="{0AE30955-D5B1-4119-A7DE-235D9A93037D}" dt="2022-11-02T15:44:04.138" v="3" actId="20577"/>
        <pc:sldMkLst>
          <pc:docMk/>
          <pc:sldMk cId="2901864935" sldId="302"/>
        </pc:sldMkLst>
        <pc:spChg chg="mod">
          <ac:chgData name="Mark McCann" userId="0bf9c74f-ad58-4500-93d4-4f4d9c4c45ab" providerId="ADAL" clId="{0AE30955-D5B1-4119-A7DE-235D9A93037D}" dt="2022-11-02T15:44:04.138" v="3" actId="20577"/>
          <ac:spMkLst>
            <pc:docMk/>
            <pc:sldMk cId="2901864935" sldId="302"/>
            <ac:spMk id="5" creationId="{697BFE5A-7C82-E244-83C3-A634D5C30E2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CF31178-119D-44E0-AA7C-44E487085FF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3915F8-D2C9-42C2-8B7C-B73C5E147C1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5F376-9A97-4718-AB43-2131DF4A8483}" type="datetimeFigureOut">
              <a:rPr lang="en-GB" smtClean="0"/>
              <a:t>02/11/2022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CE4A9F-6706-4D05-89D7-B49E68B0778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83624E-AFAC-4FF4-90DB-DB0A8E1858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8FF9-6937-4B73-8B22-9FC5C35FFB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6992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E9A4A-3203-D544-A0F2-9B4A7A1B021E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F3BA1D-A00F-DB41-84DA-BE26C4853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46C3C-DDC9-4A4B-A6BB-18D5C6BD47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745177-E4A6-6847-B9A4-54832D672A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12E712-E13F-6F4B-B3AC-3F073D437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9A777E-15FA-7249-8F7D-ACD48508C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93ABEE-43FB-4947-BA77-B6D089609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585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CC2EE-F821-4C43-AA2F-042957757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C890E6-3242-504F-B5BF-8EFADD79BF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36C2F-02E3-004E-A61B-C112B4DD1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F945FA-5E02-C348-8B73-79D8FF1B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F1CF8E-806F-684A-BA15-000958565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548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67FF98-93B9-614A-956D-616315C929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A47278-13CF-044A-B803-ABF47169AE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E4B06C-A89B-6145-99D0-AF10A69C1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C64436-FE79-A64C-B05F-B9D9DCB00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A632B0-22AA-5E47-B0B8-4420B812D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0171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05480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86711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46C3C-DDC9-4A4B-A6BB-18D5C6BD47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745177-E4A6-6847-B9A4-54832D672A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12E712-E13F-6F4B-B3AC-3F073D437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9A777E-15FA-7249-8F7D-ACD48508C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93ABEE-43FB-4947-BA77-B6D089609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827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FBAA7-71CF-0A4B-888B-EAAB8B61F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BDEB6A-5768-B54E-8C8A-8842028C2F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979E66-8393-6C4F-A6F5-ADD0F7C7D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44911A-F50F-9643-BF68-AC5E7E955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2CD92-1042-184F-893E-F87801FD1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3656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70C03-FD22-CC47-BCA2-C982075CF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58C265-62BB-2B41-BABC-2E245F4CE8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5DABD-4A21-9649-A2AE-011637338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1A2C7A-2542-A845-85A5-3B9DAC4EF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3CCF62-4AF2-7642-BD7E-C8D4C8DF7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299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6E5C6-AEDB-B54A-A0AE-D017F7E7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AEC126-1AD8-8947-9D15-E96D0A2A8D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288C1C-0E34-644F-907B-860A7D67F0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D615AC-484C-434E-91DE-EB2DFC2CD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04A790-B4B0-F342-A4F0-3CA4130BB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3460EB-C18A-7747-8ACE-56CD62D3C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2194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DC39C-9799-ED49-9336-C33A3DE22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F27545-9981-1B4C-AFBE-99523E6D4E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5CCF20-1F9A-BB41-8285-F6DFB72E71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A90C94-85BE-6042-A8B2-ADBA61B3CF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4B3636-3829-9D47-819D-684A895757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A3D827-C621-DE40-AF6A-5B6D8D22E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8D8CC2-BD94-564B-BC44-1A258FAC3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A54A5-CF5D-564B-9EA9-3B02D5E5C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769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5C60E-D9EC-3B40-B2D2-987CF9E6A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2E07F8-B56C-3645-8BDF-67B94309A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30A028-8E37-214C-A0A0-1C365F5F2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62C252-6B6D-3349-B87C-3B6F34691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683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FBAA7-71CF-0A4B-888B-EAAB8B61F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BDEB6A-5768-B54E-8C8A-8842028C2F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979E66-8393-6C4F-A6F5-ADD0F7C7D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44911A-F50F-9643-BF68-AC5E7E955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2CD92-1042-184F-893E-F87801FD1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7975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BE6966-90D6-6A43-ABFA-6424E4287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68E345-9948-D342-8ED6-1C82F8900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7CF44B-DE2A-B449-9687-26F17BCB9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6503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6668F-DFC2-1A42-9DEF-4904ED2FB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421E7-F6F8-D147-839C-3CD6CEEE82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3CD195-D8BB-4B4F-A309-91989CB290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D22563-01E7-A14D-832B-6747D22DB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DB5BBC-CB9B-114B-A8FD-BBE6E96BA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0E0E48-FAB1-0E4D-9C00-18E68A6BC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8808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2E6F0-3C18-7B40-B729-99AD39363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09D51F-EB34-CF46-88FB-595409295F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5849B8-4D56-5B40-9FC3-713CDF945F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6B854D-C3C4-494B-9B9A-068384644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01E7D9-230B-F34D-924D-5923FD99A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8C96AD-7989-6044-8953-C11DE023F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6768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CC2EE-F821-4C43-AA2F-042957757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C890E6-3242-504F-B5BF-8EFADD79BF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36C2F-02E3-004E-A61B-C112B4DD1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F945FA-5E02-C348-8B73-79D8FF1B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F1CF8E-806F-684A-BA15-000958565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7901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67FF98-93B9-614A-956D-616315C929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A47278-13CF-044A-B803-ABF47169AE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E4B06C-A89B-6145-99D0-AF10A69C1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C64436-FE79-A64C-B05F-B9D9DCB00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A632B0-22AA-5E47-B0B8-4420B812D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2596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18445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93881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979E66-8393-6C4F-A6F5-ADD0F7C7D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44911A-F50F-9643-BF68-AC5E7E955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2CD92-1042-184F-893E-F87801FD1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3B48A6B-1904-F145-A12F-E4361726C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200" y="365125"/>
            <a:ext cx="10515600" cy="722895"/>
          </a:xfrm>
        </p:spPr>
        <p:txBody>
          <a:bodyPr>
            <a:normAutofit/>
          </a:bodyPr>
          <a:lstStyle>
            <a:lvl1pPr>
              <a:defRPr sz="3600" baseline="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8E0D0A7-8DCB-5243-8DCE-891C2D857A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200" y="1393200"/>
            <a:ext cx="10515600" cy="4351338"/>
          </a:xfrm>
        </p:spPr>
        <p:txBody>
          <a:bodyPr>
            <a:normAutofit/>
          </a:bodyPr>
          <a:lstStyle>
            <a:lvl1pPr>
              <a:defRPr sz="1400" baseline="0"/>
            </a:lvl1pPr>
            <a:lvl2pPr marL="457200" indent="0">
              <a:buNone/>
              <a:defRPr/>
            </a:lvl2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00504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46C3C-DDC9-4A4B-A6BB-18D5C6BD47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745177-E4A6-6847-B9A4-54832D672A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12E712-E13F-6F4B-B3AC-3F073D437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9A777E-15FA-7249-8F7D-ACD48508C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93ABEE-43FB-4947-BA77-B6D089609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7354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979E66-8393-6C4F-A6F5-ADD0F7C7D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44911A-F50F-9643-BF68-AC5E7E955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2CD92-1042-184F-893E-F87801FD1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ED264A6F-A965-CC41-9C49-F952B2D963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1200" y="365125"/>
            <a:ext cx="10515600" cy="722895"/>
          </a:xfrm>
        </p:spPr>
        <p:txBody>
          <a:bodyPr>
            <a:normAutofit/>
          </a:bodyPr>
          <a:lstStyle>
            <a:lvl1pPr>
              <a:defRPr sz="3600" baseline="0"/>
            </a:lvl1pPr>
          </a:lstStyle>
          <a:p>
            <a:r>
              <a:rPr lang="en-GB" dirty="0"/>
              <a:t>Click to add title</a:t>
            </a: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01B7D3C-BAF7-5B45-AF19-29BA3CEB535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21200" y="1393200"/>
            <a:ext cx="10515600" cy="4351338"/>
          </a:xfrm>
        </p:spPr>
        <p:txBody>
          <a:bodyPr>
            <a:normAutofit/>
          </a:bodyPr>
          <a:lstStyle>
            <a:lvl1pPr>
              <a:defRPr sz="1400" baseline="0"/>
            </a:lvl1pPr>
            <a:lvl2pPr marL="457200" indent="0">
              <a:buNone/>
              <a:defRPr/>
            </a:lvl2pPr>
          </a:lstStyle>
          <a:p>
            <a:pPr lvl="0"/>
            <a:r>
              <a:rPr lang="en-GB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637355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70C03-FD22-CC47-BCA2-C982075CF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58C265-62BB-2B41-BABC-2E245F4CE8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5DABD-4A21-9649-A2AE-011637338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1A2C7A-2542-A845-85A5-3B9DAC4EF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3CCF62-4AF2-7642-BD7E-C8D4C8DF7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2759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70C03-FD22-CC47-BCA2-C982075CF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58C265-62BB-2B41-BABC-2E245F4CE8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5DABD-4A21-9649-A2AE-011637338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1A2C7A-2542-A845-85A5-3B9DAC4EF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3CCF62-4AF2-7642-BD7E-C8D4C8DF7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7527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6E5C6-AEDB-B54A-A0AE-D017F7E7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AEC126-1AD8-8947-9D15-E96D0A2A8D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288C1C-0E34-644F-907B-860A7D67F0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D615AC-484C-434E-91DE-EB2DFC2CD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04A790-B4B0-F342-A4F0-3CA4130BB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3460EB-C18A-7747-8ACE-56CD62D3C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2881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DC39C-9799-ED49-9336-C33A3DE22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F27545-9981-1B4C-AFBE-99523E6D4E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5CCF20-1F9A-BB41-8285-F6DFB72E71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A90C94-85BE-6042-A8B2-ADBA61B3CF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4B3636-3829-9D47-819D-684A895757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A3D827-C621-DE40-AF6A-5B6D8D22E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8D8CC2-BD94-564B-BC44-1A258FAC3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A54A5-CF5D-564B-9EA9-3B02D5E5C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9155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5C60E-D9EC-3B40-B2D2-987CF9E6A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2E07F8-B56C-3645-8BDF-67B94309A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30A028-8E37-214C-A0A0-1C365F5F2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62C252-6B6D-3349-B87C-3B6F34691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9104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BE6966-90D6-6A43-ABFA-6424E4287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68E345-9948-D342-8ED6-1C82F8900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7CF44B-DE2A-B449-9687-26F17BCB9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41181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6668F-DFC2-1A42-9DEF-4904ED2FB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421E7-F6F8-D147-839C-3CD6CEEE82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3CD195-D8BB-4B4F-A309-91989CB290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D22563-01E7-A14D-832B-6747D22DB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DB5BBC-CB9B-114B-A8FD-BBE6E96BA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0E0E48-FAB1-0E4D-9C00-18E68A6BC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2390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2E6F0-3C18-7B40-B729-99AD39363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09D51F-EB34-CF46-88FB-595409295F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5849B8-4D56-5B40-9FC3-713CDF945F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6B854D-C3C4-494B-9B9A-068384644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01E7D9-230B-F34D-924D-5923FD99A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8C96AD-7989-6044-8953-C11DE023F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3593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CC2EE-F821-4C43-AA2F-042957757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C890E6-3242-504F-B5BF-8EFADD79BF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36C2F-02E3-004E-A61B-C112B4DD1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F945FA-5E02-C348-8B73-79D8FF1B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F1CF8E-806F-684A-BA15-000958565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9484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67FF98-93B9-614A-956D-616315C929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A47278-13CF-044A-B803-ABF47169AE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E4B06C-A89B-6145-99D0-AF10A69C1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C64436-FE79-A64C-B05F-B9D9DCB00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A632B0-22AA-5E47-B0B8-4420B812D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11806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7378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6E5C6-AEDB-B54A-A0AE-D017F7E7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AEC126-1AD8-8947-9D15-E96D0A2A8D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288C1C-0E34-644F-907B-860A7D67F0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D615AC-484C-434E-91DE-EB2DFC2CD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04A790-B4B0-F342-A4F0-3CA4130BB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3460EB-C18A-7747-8ACE-56CD62D3C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13447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82062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46C3C-DDC9-4A4B-A6BB-18D5C6BD47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745177-E4A6-6847-B9A4-54832D672A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12E712-E13F-6F4B-B3AC-3F073D437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9A777E-15FA-7249-8F7D-ACD48508C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93ABEE-43FB-4947-BA77-B6D089609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83588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FBAA7-71CF-0A4B-888B-EAAB8B61F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BDEB6A-5768-B54E-8C8A-8842028C2F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979E66-8393-6C4F-A6F5-ADD0F7C7D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44911A-F50F-9643-BF68-AC5E7E955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2CD92-1042-184F-893E-F87801FD1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92824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70C03-FD22-CC47-BCA2-C982075CF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58C265-62BB-2B41-BABC-2E245F4CE8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5DABD-4A21-9649-A2AE-011637338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1A2C7A-2542-A845-85A5-3B9DAC4EF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3CCF62-4AF2-7642-BD7E-C8D4C8DF7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94622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6E5C6-AEDB-B54A-A0AE-D017F7E71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AEC126-1AD8-8947-9D15-E96D0A2A8D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288C1C-0E34-644F-907B-860A7D67F0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D615AC-484C-434E-91DE-EB2DFC2CD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04A790-B4B0-F342-A4F0-3CA4130BB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3460EB-C18A-7747-8ACE-56CD62D3C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94819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DC39C-9799-ED49-9336-C33A3DE22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F27545-9981-1B4C-AFBE-99523E6D4E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5CCF20-1F9A-BB41-8285-F6DFB72E71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A90C94-85BE-6042-A8B2-ADBA61B3CF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4B3636-3829-9D47-819D-684A895757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A3D827-C621-DE40-AF6A-5B6D8D22E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8D8CC2-BD94-564B-BC44-1A258FAC3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A54A5-CF5D-564B-9EA9-3B02D5E5C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68868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5C60E-D9EC-3B40-B2D2-987CF9E6A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2E07F8-B56C-3645-8BDF-67B94309A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30A028-8E37-214C-A0A0-1C365F5F2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62C252-6B6D-3349-B87C-3B6F34691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83173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BE6966-90D6-6A43-ABFA-6424E4287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68E345-9948-D342-8ED6-1C82F8900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7CF44B-DE2A-B449-9687-26F17BCB9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08759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6668F-DFC2-1A42-9DEF-4904ED2FB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421E7-F6F8-D147-839C-3CD6CEEE82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3CD195-D8BB-4B4F-A309-91989CB290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D22563-01E7-A14D-832B-6747D22DB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DB5BBC-CB9B-114B-A8FD-BBE6E96BA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0E0E48-FAB1-0E4D-9C00-18E68A6BC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60970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2E6F0-3C18-7B40-B729-99AD39363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09D51F-EB34-CF46-88FB-595409295F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5849B8-4D56-5B40-9FC3-713CDF945F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6B854D-C3C4-494B-9B9A-068384644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01E7D9-230B-F34D-924D-5923FD99A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8C96AD-7989-6044-8953-C11DE023F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146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DC39C-9799-ED49-9336-C33A3DE22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F27545-9981-1B4C-AFBE-99523E6D4E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5CCF20-1F9A-BB41-8285-F6DFB72E71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A90C94-85BE-6042-A8B2-ADBA61B3CF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4B3636-3829-9D47-819D-684A895757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A3D827-C621-DE40-AF6A-5B6D8D22E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8D8CC2-BD94-564B-BC44-1A258FAC3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A54A5-CF5D-564B-9EA9-3B02D5E5C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8039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CC2EE-F821-4C43-AA2F-042957757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C890E6-3242-504F-B5BF-8EFADD79BF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36C2F-02E3-004E-A61B-C112B4DD1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F945FA-5E02-C348-8B73-79D8FF1B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F1CF8E-806F-684A-BA15-000958565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12738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67FF98-93B9-614A-956D-616315C929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A47278-13CF-044A-B803-ABF47169AE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E4B06C-A89B-6145-99D0-AF10A69C1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C64436-FE79-A64C-B05F-B9D9DCB00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A632B0-22AA-5E47-B0B8-4420B812D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404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5C60E-D9EC-3B40-B2D2-987CF9E6A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2E07F8-B56C-3645-8BDF-67B94309A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30A028-8E37-214C-A0A0-1C365F5F2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62C252-6B6D-3349-B87C-3B6F34691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214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BE6966-90D6-6A43-ABFA-6424E4287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68E345-9948-D342-8ED6-1C82F8900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7CF44B-DE2A-B449-9687-26F17BCB9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424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6668F-DFC2-1A42-9DEF-4904ED2FB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421E7-F6F8-D147-839C-3CD6CEEE82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3CD195-D8BB-4B4F-A309-91989CB290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D22563-01E7-A14D-832B-6747D22DB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DB5BBC-CB9B-114B-A8FD-BBE6E96BA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0E0E48-FAB1-0E4D-9C00-18E68A6BC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019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2E6F0-3C18-7B40-B729-99AD39363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09D51F-EB34-CF46-88FB-595409295F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5849B8-4D56-5B40-9FC3-713CDF945F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6B854D-C3C4-494B-9B9A-068384644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01E7D9-230B-F34D-924D-5923FD99A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8C96AD-7989-6044-8953-C11DE023F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573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A54BBA7-E3FC-E141-8E2B-FAFF60E3842E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600" y="5864400"/>
            <a:ext cx="3969669" cy="684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A4FFC9-16DA-5E42-9B85-705D6D513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99F4B1-CF42-9B4B-837B-C2676B4B44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7979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243E0-BA09-764B-8600-3C90107C17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A2BF0-F387-BB44-9E05-DF9EA52032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AE5DEC-72DD-4449-AB88-D903B1A365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483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707" r:id="rId12"/>
    <p:sldLayoutId id="2147483680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AAA30D2-7A0D-C64A-B4C3-03E28AFBEDDA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800" y="334800"/>
            <a:ext cx="5850033" cy="1007999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A4FFC9-16DA-5E42-9B85-705D6D513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99F4B1-CF42-9B4B-837B-C2676B4B44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7979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243E0-BA09-764B-8600-3C90107C17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A2BF0-F387-BB44-9E05-DF9EA52032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AE5DEC-72DD-4449-AB88-D903B1A365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479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A4FFC9-16DA-5E42-9B85-705D6D513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99F4B1-CF42-9B4B-837B-C2676B4B44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7979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243E0-BA09-764B-8600-3C90107C17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A2BF0-F387-BB44-9E05-DF9EA52032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AE5DEC-72DD-4449-AB88-D903B1A365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A2ADB4-283D-974D-817E-6C1003650FB5}"/>
              </a:ext>
            </a:extLst>
          </p:cNvPr>
          <p:cNvSpPr/>
          <p:nvPr userDrawn="1"/>
        </p:nvSpPr>
        <p:spPr>
          <a:xfrm>
            <a:off x="441528" y="6263068"/>
            <a:ext cx="77118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MRC/CSO Social and Public Health Sciences Unit, University of Glasgow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83B001E-C6EC-264C-A94C-E3BB422A987C}"/>
              </a:ext>
            </a:extLst>
          </p:cNvPr>
          <p:cNvSpPr/>
          <p:nvPr userDrawn="1"/>
        </p:nvSpPr>
        <p:spPr>
          <a:xfrm>
            <a:off x="9514115" y="6263068"/>
            <a:ext cx="25637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glasgow.ac.uk/sphsu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09" r:id="rId2"/>
    <p:sldLayoutId id="2147483736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A4FFC9-16DA-5E42-9B85-705D6D513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99F4B1-CF42-9B4B-837B-C2676B4B44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243E0-BA09-764B-8600-3C90107C17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9B04E-34F7-234A-A2F3-02AC3C60A4C6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A2BF0-F387-BB44-9E05-DF9EA52032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AE5DEC-72DD-4449-AB88-D903B1A365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B6C04-F5E1-3947-BDE4-85543675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445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Mark.McCann@Glasgow.ac.uk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66BF79A-8450-D64A-B6C0-0E3284DC5D44}"/>
              </a:ext>
            </a:extLst>
          </p:cNvPr>
          <p:cNvSpPr txBox="1"/>
          <p:nvPr/>
        </p:nvSpPr>
        <p:spPr>
          <a:xfrm>
            <a:off x="1128278" y="2311170"/>
            <a:ext cx="8316591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Net4Health: Networks and adolescent health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412FD77-25B3-6B4C-9240-A98AFFB7F6FA}"/>
              </a:ext>
            </a:extLst>
          </p:cNvPr>
          <p:cNvSpPr/>
          <p:nvPr/>
        </p:nvSpPr>
        <p:spPr>
          <a:xfrm>
            <a:off x="1257476" y="4118400"/>
            <a:ext cx="57456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introduction to the study for students</a:t>
            </a:r>
          </a:p>
        </p:txBody>
      </p:sp>
    </p:spTree>
    <p:extLst>
      <p:ext uri="{BB962C8B-B14F-4D97-AF65-F5344CB8AC3E}">
        <p14:creationId xmlns:p14="http://schemas.microsoft.com/office/powerpoint/2010/main" val="37545372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 descr="Lock outline">
            <a:extLst>
              <a:ext uri="{FF2B5EF4-FFF2-40B4-BE49-F238E27FC236}">
                <a16:creationId xmlns:a16="http://schemas.microsoft.com/office/drawing/2014/main" id="{C6EABDF5-3BF2-4C76-A2F7-20E84CFB90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8569" y="813848"/>
            <a:ext cx="1734771" cy="1734771"/>
          </a:xfrm>
          <a:prstGeom prst="rect">
            <a:avLst/>
          </a:prstGeom>
        </p:spPr>
      </p:pic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ED82AA01-1687-4805-8769-22B7001DE1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748674"/>
              </p:ext>
            </p:extLst>
          </p:nvPr>
        </p:nvGraphicFramePr>
        <p:xfrm>
          <a:off x="1921607" y="555788"/>
          <a:ext cx="8128000" cy="1747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261814167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800446757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78767864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3317938713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88819906"/>
                    </a:ext>
                  </a:extLst>
                </a:gridCol>
              </a:tblGrid>
              <a:tr h="346930">
                <a:tc>
                  <a:txBody>
                    <a:bodyPr/>
                    <a:lstStyle/>
                    <a:p>
                      <a:r>
                        <a:rPr lang="en-GB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Gender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Activities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Smoker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Friends with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2199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John Chick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Music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Jack Doe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6267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Tim Goat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Football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Lindsay Duck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0710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Erin Ferret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Woman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Computer games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John Chick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396921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4B4B3038-7E34-4F6F-9B6B-1C2E31023B4C}"/>
              </a:ext>
            </a:extLst>
          </p:cNvPr>
          <p:cNvSpPr txBox="1"/>
          <p:nvPr/>
        </p:nvSpPr>
        <p:spPr>
          <a:xfrm>
            <a:off x="652584" y="3232016"/>
            <a:ext cx="1039934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confidential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answers are stored on secure drives in the University of Glasgow. 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Access is restricted to the Net4Health research manager, IT and audit (security checking) team.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Nobody else will ever see the answers that each person gave. </a:t>
            </a:r>
            <a:endParaRPr lang="en-GB" dirty="0"/>
          </a:p>
        </p:txBody>
      </p:sp>
      <p:pic>
        <p:nvPicPr>
          <p:cNvPr id="10" name="Graphic 9" descr="Lock outline">
            <a:extLst>
              <a:ext uri="{FF2B5EF4-FFF2-40B4-BE49-F238E27FC236}">
                <a16:creationId xmlns:a16="http://schemas.microsoft.com/office/drawing/2014/main" id="{8B6FB5C3-F9F9-4D3A-BEDA-EAC4122156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59460" y="846213"/>
            <a:ext cx="1734771" cy="1734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925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87E679ED-142C-45FD-8722-F284B5DB10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4663288"/>
              </p:ext>
            </p:extLst>
          </p:nvPr>
        </p:nvGraphicFramePr>
        <p:xfrm>
          <a:off x="1673958" y="671553"/>
          <a:ext cx="8128000" cy="1752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261814167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800446757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78767864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3317938713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888199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Gender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Activities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Smoker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Friends with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2199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X276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Music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N32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6267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F453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Football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M838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0710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J48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Woman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Computer games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X276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396921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69895D8-A060-475E-BFB5-96C6DDB85F90}"/>
              </a:ext>
            </a:extLst>
          </p:cNvPr>
          <p:cNvSpPr txBox="1"/>
          <p:nvPr/>
        </p:nvSpPr>
        <p:spPr>
          <a:xfrm>
            <a:off x="652584" y="2751992"/>
            <a:ext cx="10399346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Pseudonymous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data are stored separately and used for research.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Researchers can study your answers, but will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never see real names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The names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of the schools that take part is also kept secret.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Only the Net4health research managers could find out the real names of X276, F453. We keep your names so that we can speak to you about a future survey.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74A892-E4F2-4ED2-80A6-29FDFBA8747A}"/>
              </a:ext>
            </a:extLst>
          </p:cNvPr>
          <p:cNvSpPr txBox="1"/>
          <p:nvPr/>
        </p:nvSpPr>
        <p:spPr>
          <a:xfrm>
            <a:off x="183173" y="168682"/>
            <a:ext cx="93740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Real names are replaced with </a:t>
            </a:r>
            <a:r>
              <a:rPr lang="en-GB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pseudonyms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 so nobody finds out about your answers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6318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87E679ED-142C-45FD-8722-F284B5DB10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923515"/>
              </p:ext>
            </p:extLst>
          </p:nvPr>
        </p:nvGraphicFramePr>
        <p:xfrm>
          <a:off x="2729035" y="710059"/>
          <a:ext cx="4876800" cy="1752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800446757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78767864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33179387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Gender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Activities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Smoker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2199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Music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6267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Football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0710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Woman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Computer games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396921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69895D8-A060-475E-BFB5-96C6DDB85F90}"/>
              </a:ext>
            </a:extLst>
          </p:cNvPr>
          <p:cNvSpPr txBox="1"/>
          <p:nvPr/>
        </p:nvSpPr>
        <p:spPr>
          <a:xfrm>
            <a:off x="722922" y="2936631"/>
            <a:ext cx="10399346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Anonymous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data will be put in an archive at the end of the study.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All names and ID codes linked to someone’s name will be removed.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Nobody will be able to work out the names of who took part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Only anonymous data will be used by other researchers in future. 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B1754A8-DD53-3543-6736-88AC254363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3551" y="710059"/>
            <a:ext cx="3810718" cy="16449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06B01E7-456C-422A-BFCA-1B0FB5F3A5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10479"/>
            <a:ext cx="2369780" cy="1406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804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6314" y="1247265"/>
            <a:ext cx="1029271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To see how health and wellbeing have changed since the 1990s.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To help make young people healthier and happier.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Your school will get a report to find out what is important in your school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NHS, Government, and other researchers will get reports too</a:t>
            </a:r>
          </a:p>
          <a:p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0" y="345182"/>
            <a:ext cx="947042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will you use my answers for?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FDDDFD-A497-419C-8F29-29F18458B5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64" r="5001" b="52264"/>
          <a:stretch/>
        </p:blipFill>
        <p:spPr>
          <a:xfrm>
            <a:off x="978916" y="3464279"/>
            <a:ext cx="5117084" cy="21464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65004DB-7305-4B21-AE92-FFD8DE063D6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431"/>
          <a:stretch/>
        </p:blipFill>
        <p:spPr>
          <a:xfrm>
            <a:off x="6927143" y="3134495"/>
            <a:ext cx="3641211" cy="3077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6324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6314" y="1387942"/>
            <a:ext cx="937314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You will get an information sheet with more details.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You can ask your teacher for more information.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You can ask a Net4Health researcher any questions on the day of the survey. 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Anything you ask is confidential.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Principal Investigator </a:t>
            </a:r>
            <a:r>
              <a:rPr lang="en-GB" sz="2400">
                <a:latin typeface="Arial" panose="020B0604020202020204" pitchFamily="34" charset="0"/>
                <a:cs typeface="Arial" panose="020B0604020202020204" pitchFamily="34" charset="0"/>
              </a:rPr>
              <a:t>is Dr Mark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McCann.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Mark.McCann@Glasgow.ac.uk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 information</a:t>
            </a:r>
          </a:p>
        </p:txBody>
      </p:sp>
    </p:spTree>
    <p:extLst>
      <p:ext uri="{BB962C8B-B14F-4D97-AF65-F5344CB8AC3E}">
        <p14:creationId xmlns:p14="http://schemas.microsoft.com/office/powerpoint/2010/main" val="2403243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6314" y="1387942"/>
            <a:ext cx="105870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 find out: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How healthy and happy are secondary school students?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What things are most important for young people’s health and wellbeing?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How do friendships, families, and school affect how young people feel?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10587044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are we doing the Net4Health study?</a:t>
            </a:r>
            <a:endParaRPr kumimoji="0" lang="en-US" sz="4400" b="1" i="0" u="none" strike="noStrike" kern="1200" cap="none" spc="-15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1846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6314" y="1387942"/>
            <a:ext cx="105870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Net4Health is a study about health in secondary schools.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Students across Scotland will take part in the study.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10587044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Net4Health?</a:t>
            </a:r>
            <a:endParaRPr kumimoji="0" lang="en-US" sz="4400" b="1" i="0" u="none" strike="noStrike" kern="1200" cap="none" spc="-15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864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420796" y="1393952"/>
            <a:ext cx="478424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We don’t just mean online social networks.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 patterns of friendships and other relationships - on or offline - are networks. 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Networks are a good way to understand friendship groups and relationships, and how they affect health.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We will ask you questions about relationships with other people.</a:t>
            </a:r>
          </a:p>
          <a:p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901322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study looks at networks</a:t>
            </a:r>
          </a:p>
        </p:txBody>
      </p:sp>
      <p:pic>
        <p:nvPicPr>
          <p:cNvPr id="10" name="Graphic 9" descr="Male profile outline">
            <a:extLst>
              <a:ext uri="{FF2B5EF4-FFF2-40B4-BE49-F238E27FC236}">
                <a16:creationId xmlns:a16="http://schemas.microsoft.com/office/drawing/2014/main" id="{29D9E98B-0E03-4A56-BD48-AB8E2AEB46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278288" y="4741585"/>
            <a:ext cx="914400" cy="914400"/>
          </a:xfrm>
          <a:prstGeom prst="rect">
            <a:avLst/>
          </a:prstGeom>
        </p:spPr>
      </p:pic>
      <p:pic>
        <p:nvPicPr>
          <p:cNvPr id="12" name="Graphic 11" descr="School boy with solid fill">
            <a:extLst>
              <a:ext uri="{FF2B5EF4-FFF2-40B4-BE49-F238E27FC236}">
                <a16:creationId xmlns:a16="http://schemas.microsoft.com/office/drawing/2014/main" id="{D8A805DD-9A43-401A-A462-FEE67CEBA4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973414" y="1782308"/>
            <a:ext cx="914400" cy="914400"/>
          </a:xfrm>
          <a:prstGeom prst="rect">
            <a:avLst/>
          </a:prstGeom>
        </p:spPr>
      </p:pic>
      <p:pic>
        <p:nvPicPr>
          <p:cNvPr id="14" name="Graphic 13" descr="School boy outline">
            <a:extLst>
              <a:ext uri="{FF2B5EF4-FFF2-40B4-BE49-F238E27FC236}">
                <a16:creationId xmlns:a16="http://schemas.microsoft.com/office/drawing/2014/main" id="{F50053F1-6AA7-41E2-BACC-A99E514B47A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649390" y="1782308"/>
            <a:ext cx="914400" cy="914400"/>
          </a:xfrm>
          <a:prstGeom prst="rect">
            <a:avLst/>
          </a:prstGeom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516B7A71-43EA-4116-B6FF-08753518E407}"/>
              </a:ext>
            </a:extLst>
          </p:cNvPr>
          <p:cNvSpPr/>
          <p:nvPr/>
        </p:nvSpPr>
        <p:spPr>
          <a:xfrm>
            <a:off x="7493452" y="1861969"/>
            <a:ext cx="2635286" cy="9144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Friends with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AC5E2533-EA54-4B23-8757-3666BFFB0763}"/>
              </a:ext>
            </a:extLst>
          </p:cNvPr>
          <p:cNvSpPr/>
          <p:nvPr/>
        </p:nvSpPr>
        <p:spPr>
          <a:xfrm rot="2248667">
            <a:off x="6896964" y="3442156"/>
            <a:ext cx="2760505" cy="9144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Friends with</a:t>
            </a:r>
          </a:p>
        </p:txBody>
      </p:sp>
    </p:spTree>
    <p:extLst>
      <p:ext uri="{BB962C8B-B14F-4D97-AF65-F5344CB8AC3E}">
        <p14:creationId xmlns:p14="http://schemas.microsoft.com/office/powerpoint/2010/main" val="4054406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420796" y="1393952"/>
            <a:ext cx="478424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We started doing this type of research in the 1990s. 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Net4Health is the 4</a:t>
            </a:r>
            <a:r>
              <a:rPr lang="en-GB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time we’ve run a network and health study.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We want to find out how young people’s health has changed over time, and what the reasons are for the change.</a:t>
            </a:r>
          </a:p>
          <a:p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4th network study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0D9A2D-7341-4B31-8A8E-B1AE31EF78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856" t="11501" r="34250" b="6601"/>
          <a:stretch/>
        </p:blipFill>
        <p:spPr>
          <a:xfrm>
            <a:off x="6127614" y="139704"/>
            <a:ext cx="2277205" cy="328929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7E199D0-BAAC-40C3-9DB1-AD2DDDF873D1}"/>
              </a:ext>
            </a:extLst>
          </p:cNvPr>
          <p:cNvPicPr/>
          <p:nvPr/>
        </p:nvPicPr>
        <p:blipFill rotWithShape="1">
          <a:blip r:embed="rId3"/>
          <a:srcRect l="27088" t="17727" r="18568" b="15086"/>
          <a:stretch/>
        </p:blipFill>
        <p:spPr bwMode="auto">
          <a:xfrm>
            <a:off x="8554820" y="2730603"/>
            <a:ext cx="3522880" cy="3731743"/>
          </a:xfrm>
          <a:prstGeom prst="rect">
            <a:avLst/>
          </a:prstGeom>
          <a:ln w="19050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2D0ADD5-7445-4864-9AE2-3775C3C71097}"/>
              </a:ext>
            </a:extLst>
          </p:cNvPr>
          <p:cNvSpPr txBox="1"/>
          <p:nvPr/>
        </p:nvSpPr>
        <p:spPr>
          <a:xfrm>
            <a:off x="8554820" y="210988"/>
            <a:ext cx="284880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 friendship network from 1994 </a:t>
            </a:r>
          </a:p>
          <a:p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The Teenage Friends </a:t>
            </a:r>
          </a:p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and Lifestyle Study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172B01D-351C-4A67-B9B3-E7E1AC5515B6}"/>
              </a:ext>
            </a:extLst>
          </p:cNvPr>
          <p:cNvSpPr txBox="1"/>
          <p:nvPr/>
        </p:nvSpPr>
        <p:spPr>
          <a:xfrm>
            <a:off x="6096000" y="4596474"/>
            <a:ext cx="230881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 friendship network </a:t>
            </a:r>
          </a:p>
          <a:p>
            <a:pPr algn="r"/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from 2006</a:t>
            </a:r>
          </a:p>
          <a:p>
            <a:pPr algn="r"/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The Peers and Levels of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Stress Study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2760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6314" y="1114623"/>
            <a:ext cx="661061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Bring a phone, laptop or tablet with you on the day of the survey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Log into a survey and answer the questions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This is not a test, there are no right or wrong answers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You don’t have to tell anyone your answers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We will come back in one year to see how things change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394549" y="345182"/>
            <a:ext cx="744819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will I be asked to do?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3A1317-F365-CBBD-DB2C-DD7801492D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5760" y="1114623"/>
            <a:ext cx="4591691" cy="3191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79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6314" y="1387942"/>
            <a:ext cx="93731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You don’t need to take part in the survey.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You can stop taking part if you change your mind.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744819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I have to take part?</a:t>
            </a:r>
          </a:p>
        </p:txBody>
      </p:sp>
    </p:spTree>
    <p:extLst>
      <p:ext uri="{BB962C8B-B14F-4D97-AF65-F5344CB8AC3E}">
        <p14:creationId xmlns:p14="http://schemas.microsoft.com/office/powerpoint/2010/main" val="775381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6314" y="1387942"/>
            <a:ext cx="827048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Your information is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confidential. </a:t>
            </a:r>
          </a:p>
          <a:p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Net4Health researchers will keep all your information a secret. Only the students in your year and the researchers know the names of people in the study.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We’ll never tell teachers, parents, or anyone your name and the answers you put in the survey. 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only time we will tell other people about you is if someone is in danger and we need to get help, like an ambulance, police or a teacher. </a:t>
            </a:r>
          </a:p>
          <a:p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0" y="345182"/>
            <a:ext cx="947042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happens to my information?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A03DD7D-F163-86BD-0E4C-E0CD058978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5471"/>
          <a:stretch/>
        </p:blipFill>
        <p:spPr>
          <a:xfrm>
            <a:off x="8861467" y="1114623"/>
            <a:ext cx="3330533" cy="3442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174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6314" y="1387942"/>
            <a:ext cx="1029271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We will make all your information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anonymous. </a:t>
            </a:r>
          </a:p>
          <a:p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We delete all names and personal information before anyone uses the data for research, and keep your confidential information secure.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0" y="345182"/>
            <a:ext cx="947042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happens to my information? </a:t>
            </a:r>
          </a:p>
        </p:txBody>
      </p:sp>
      <p:pic>
        <p:nvPicPr>
          <p:cNvPr id="4" name="Graphic 3" descr="Lock outline">
            <a:extLst>
              <a:ext uri="{FF2B5EF4-FFF2-40B4-BE49-F238E27FC236}">
                <a16:creationId xmlns:a16="http://schemas.microsoft.com/office/drawing/2014/main" id="{B446712A-C009-15EE-9A4F-69E3A5FDA9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62291" y="905749"/>
            <a:ext cx="2702170" cy="2702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462386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MR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00BED5"/>
      </a:accent1>
      <a:accent2>
        <a:srgbClr val="008AAD"/>
      </a:accent2>
      <a:accent3>
        <a:srgbClr val="E94D36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RC_CSO_SPHSU_Glasgow_powerpoint_basic v2" id="{021F3D51-FC6B-6345-98CA-E9643A74587A}" vid="{FF180143-F34E-0649-AEC2-6CF6F0E02476}"/>
    </a:ext>
  </a:extLst>
</a:theme>
</file>

<file path=ppt/theme/theme2.xml><?xml version="1.0" encoding="utf-8"?>
<a:theme xmlns:a="http://schemas.openxmlformats.org/drawingml/2006/main" name="1_Font and logo master">
  <a:themeElements>
    <a:clrScheme name="MR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00BED5"/>
      </a:accent1>
      <a:accent2>
        <a:srgbClr val="008AAD"/>
      </a:accent2>
      <a:accent3>
        <a:srgbClr val="E94D36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RC_CSO_SPHSU_Glasgow_powerpoint_basic v2" id="{021F3D51-FC6B-6345-98CA-E9643A74587A}" vid="{FDE2BE6C-DAA3-B14B-967F-9CFAB8B4ED7F}"/>
    </a:ext>
  </a:extLst>
</a:theme>
</file>

<file path=ppt/theme/theme3.xml><?xml version="1.0" encoding="utf-8"?>
<a:theme xmlns:a="http://schemas.openxmlformats.org/drawingml/2006/main" name="1_Font and logo master 2">
  <a:themeElements>
    <a:clrScheme name="MR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00BED5"/>
      </a:accent1>
      <a:accent2>
        <a:srgbClr val="008AAD"/>
      </a:accent2>
      <a:accent3>
        <a:srgbClr val="E94D36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RC_CSO_SPHSU_Glasgow_powerpoint_basic v2" id="{021F3D51-FC6B-6345-98CA-E9643A74587A}" vid="{B772727B-3747-A34E-A664-7B4EB5673009}"/>
    </a:ext>
  </a:extLst>
</a:theme>
</file>

<file path=ppt/theme/theme4.xml><?xml version="1.0" encoding="utf-8"?>
<a:theme xmlns:a="http://schemas.openxmlformats.org/drawingml/2006/main" name="Font master without logo">
  <a:themeElements>
    <a:clrScheme name="MR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00BED5"/>
      </a:accent1>
      <a:accent2>
        <a:srgbClr val="008AAD"/>
      </a:accent2>
      <a:accent3>
        <a:srgbClr val="E94D36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RC_CSO_SPHSU_Glasgow_powerpoint_basic v2" id="{021F3D51-FC6B-6345-98CA-E9643A74587A}" vid="{767E7BF4-DC15-B342-93DD-8E0C1F445680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B3B6C03B8E3648B548A0C4DE02924D" ma:contentTypeVersion="14" ma:contentTypeDescription="Create a new document." ma:contentTypeScope="" ma:versionID="898f85a5c885542e61a77b8bd7110163">
  <xsd:schema xmlns:xsd="http://www.w3.org/2001/XMLSchema" xmlns:xs="http://www.w3.org/2001/XMLSchema" xmlns:p="http://schemas.microsoft.com/office/2006/metadata/properties" xmlns:ns2="76bf7388-ae2c-42bd-af50-09b76c9e7ae5" xmlns:ns3="4b1ab8ad-39b6-45c7-853f-c99a6bb178d1" targetNamespace="http://schemas.microsoft.com/office/2006/metadata/properties" ma:root="true" ma:fieldsID="9416e6a7088ca57291c87e88ab3ab2bf" ns2:_="" ns3:_="">
    <xsd:import namespace="76bf7388-ae2c-42bd-af50-09b76c9e7ae5"/>
    <xsd:import namespace="4b1ab8ad-39b6-45c7-853f-c99a6bb178d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bf7388-ae2c-42bd-af50-09b76c9e7ae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1ab8ad-39b6-45c7-853f-c99a6bb178d1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54C2E9A-0F0E-449C-A451-79B18E10128F}">
  <ds:schemaRefs>
    <ds:schemaRef ds:uri="76bf7388-ae2c-42bd-af50-09b76c9e7ae5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4b1ab8ad-39b6-45c7-853f-c99a6bb178d1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310A97C-4D77-4B71-AA6C-AE8B1FEAA7EB}"/>
</file>

<file path=customXml/itemProps3.xml><?xml version="1.0" encoding="utf-8"?>
<ds:datastoreItem xmlns:ds="http://schemas.openxmlformats.org/officeDocument/2006/customXml" ds:itemID="{E302D9AF-FF6B-438E-A2CA-C55AC1F7511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Font and logo master</Template>
  <TotalTime>326</TotalTime>
  <Words>795</Words>
  <Application>Microsoft Office PowerPoint</Application>
  <PresentationFormat>Widescreen</PresentationFormat>
  <Paragraphs>156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Wingdings</vt:lpstr>
      <vt:lpstr>Font and logo master</vt:lpstr>
      <vt:lpstr>1_Font and logo master</vt:lpstr>
      <vt:lpstr>1_Font and logo master 2</vt:lpstr>
      <vt:lpstr>Font master without logo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Enni Pulkkinen</dc:creator>
  <cp:lastModifiedBy>Mark McCann</cp:lastModifiedBy>
  <cp:revision>24</cp:revision>
  <dcterms:created xsi:type="dcterms:W3CDTF">2021-08-17T09:58:22Z</dcterms:created>
  <dcterms:modified xsi:type="dcterms:W3CDTF">2022-11-02T15:44:12Z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0x01010022B3B6C03B8E3648B548A0C4DE02924D</vt:lpwstr>
  </property>
  <property fmtid="{D5CDD505-2E9C-101B-9397-08002B2CF9AE}" pid="3" name="_dlc_DocIdItemGuid">
    <vt:lpwstr>f12cc001-62dd-440d-a9d0-b637c535cd37</vt:lpwstr>
  </property>
</Properties>
</file>