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7" r:id="rId1"/>
    <p:sldMasterId id="2147483648" r:id="rId2"/>
  </p:sldMasterIdLst>
  <p:notesMasterIdLst>
    <p:notesMasterId r:id="rId16"/>
  </p:notesMasterIdLst>
  <p:sldIdLst>
    <p:sldId id="257" r:id="rId3"/>
    <p:sldId id="696" r:id="rId4"/>
    <p:sldId id="684" r:id="rId5"/>
    <p:sldId id="685" r:id="rId6"/>
    <p:sldId id="686" r:id="rId7"/>
    <p:sldId id="687" r:id="rId8"/>
    <p:sldId id="688" r:id="rId9"/>
    <p:sldId id="689" r:id="rId10"/>
    <p:sldId id="258" r:id="rId11"/>
    <p:sldId id="695" r:id="rId12"/>
    <p:sldId id="691" r:id="rId13"/>
    <p:sldId id="697" r:id="rId14"/>
    <p:sldId id="692" r:id="rId15"/>
  </p:sldIdLst>
  <p:sldSz cx="12192000" cy="6858000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2CC94AF-0828-F9D1-545B-869DB800B405}" name="Pui Ling Fung" initials="PLF" userId="S::55148095@ad.mmu.ac.uk::9d9dbece-4787-423c-ac12-e1c0874da4e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607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DA7C2-E174-4EF9-8816-28E12D8DA99B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188F0-69F7-412D-9E5E-6D1F83E1F8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1143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698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2546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02486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How the information record and transit to different stages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2F540C-FA25-4BB4-9F92-D3B71416A67D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130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3914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6504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D17320-2F15-492F-8159-7124630DCF1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343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088BA4-5ADD-9B3F-6FEB-84B0E5C26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94157-FB0D-41C2-A485-F36A2B3B630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33D4F9-7E0B-84B0-0971-547575D73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A5BA19-D976-483D-6358-A5BA90EB3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270CC-7CE3-4F0C-BF3E-00F22C8BCF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353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93BF7-151C-3B8B-3134-824987C2E6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E632247-2CE1-05F0-B391-FAA6EBE4C6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12" indent="0" algn="ctr">
              <a:buNone/>
              <a:defRPr sz="2000"/>
            </a:lvl2pPr>
            <a:lvl3pPr marL="914423" indent="0" algn="ctr">
              <a:buNone/>
              <a:defRPr sz="1800"/>
            </a:lvl3pPr>
            <a:lvl4pPr marL="1371634" indent="0" algn="ctr">
              <a:buNone/>
              <a:defRPr sz="1600"/>
            </a:lvl4pPr>
            <a:lvl5pPr marL="1828846" indent="0" algn="ctr">
              <a:buNone/>
              <a:defRPr sz="1600"/>
            </a:lvl5pPr>
            <a:lvl6pPr marL="2286057" indent="0" algn="ctr">
              <a:buNone/>
              <a:defRPr sz="1600"/>
            </a:lvl6pPr>
            <a:lvl7pPr marL="2743268" indent="0" algn="ctr">
              <a:buNone/>
              <a:defRPr sz="1600"/>
            </a:lvl7pPr>
            <a:lvl8pPr marL="3200480" indent="0" algn="ctr">
              <a:buNone/>
              <a:defRPr sz="1600"/>
            </a:lvl8pPr>
            <a:lvl9pPr marL="3657692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CFBE97-B992-AF7B-47D0-58CA746EC2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94157-FB0D-41C2-A485-F36A2B3B630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FEA5A3-4B90-EB3D-31DC-860F92299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03556D-C9A7-C441-2D00-6F99A95BB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270CC-7CE3-4F0C-BF3E-00F22C8BCF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6010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45179-6DE8-B2F3-691D-2FCEAAF52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6E386-FD81-A2BB-B4B0-51462566EB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333FA-22C3-42BB-3D8B-286F95D0B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81025-0901-836E-9907-A0FEEC5B5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59790-036C-877F-276A-36F3BA8B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718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45179-6DE8-B2F3-691D-2FCEAAF52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C6E386-FD81-A2BB-B4B0-51462566EB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B333FA-22C3-42BB-3D8B-286F95D0B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81025-0901-836E-9907-A0FEEC5B5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A59790-036C-877F-276A-36F3BA8B9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08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7D2B35-9774-7719-727F-785F28BA3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B04EAA2-1437-7F0A-8F90-07D1897585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CDA31A-78DF-6196-492E-439BA0135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2CBEE8-3025-CF5E-FB13-96F5470B5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8369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025C80A-4EC6-9D29-9981-B5077B403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4F1E1-BC77-06C5-6CE9-25C39272F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1C66F-C269-E0E0-8CDC-3338154A92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349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DE4D6E-9BFF-5C5E-8874-042940815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4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49DF44-25B9-776A-2205-FA0C3A43A0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4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191982-6AB0-181A-0ADE-A90983402A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94157-FB0D-41C2-A485-F36A2B3B6304}" type="datetimeFigureOut">
              <a:rPr lang="en-GB" smtClean="0"/>
              <a:t>16/09/2024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4380D-902C-FFFC-31E3-95412D302C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B27F95-F62E-7309-D1E7-F5E40D9614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2270CC-7CE3-4F0C-BF3E-00F22C8BCFB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144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49" r:id="rId2"/>
    <p:sldLayoutId id="2147483659" r:id="rId3"/>
  </p:sldLayoutIdLst>
  <p:txStyles>
    <p:titleStyle>
      <a:lvl1pPr algn="l" defTabSz="914423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6" indent="-228606" algn="l" defTabSz="91442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1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28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40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52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64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8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14FD-A193-3CFB-A6F7-83153BF2A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C50A19-5689-18A6-83C6-F62CF2282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9C6B2B-6087-6B3D-FE08-A393400F72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4CA5D-BA82-704C-ABAD-01073EBD9A34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3AE501-FA7E-47A4-F417-1C0901C9AA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03F58B-7D78-6CCD-EF5E-27D60E6319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C4EE52-8371-2B40-98C1-27FE5890E5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610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C4B710F1-CB76-C540-8825-26E1AC91D93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157" t="8818" r="141" b="10273"/>
          <a:stretch/>
        </p:blipFill>
        <p:spPr>
          <a:xfrm>
            <a:off x="-1432" y="4189"/>
            <a:ext cx="12193432" cy="6853811"/>
          </a:xfrm>
          <a:prstGeom prst="rect">
            <a:avLst/>
          </a:prstGeom>
        </p:spPr>
      </p:pic>
      <p:pic>
        <p:nvPicPr>
          <p:cNvPr id="11" name="Picture 10" descr="Manchester_Met_University_Horizonal_black_logo.png">
            <a:extLst>
              <a:ext uri="{FF2B5EF4-FFF2-40B4-BE49-F238E27FC236}">
                <a16:creationId xmlns:a16="http://schemas.microsoft.com/office/drawing/2014/main" id="{C726D5B6-1DA4-AA4E-B9D6-B060D6D8DAD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8511" y="328695"/>
            <a:ext cx="1739274" cy="66508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62B98C3-22A6-47C1-9FED-C4BBE72E6B38}"/>
              </a:ext>
            </a:extLst>
          </p:cNvPr>
          <p:cNvSpPr txBox="1"/>
          <p:nvPr/>
        </p:nvSpPr>
        <p:spPr>
          <a:xfrm>
            <a:off x="791933" y="2208480"/>
            <a:ext cx="10423089" cy="18158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I-Can-Do Service </a:t>
            </a:r>
          </a:p>
          <a:p>
            <a:pPr algn="ctr"/>
            <a:r>
              <a:rPr lang="en-US" sz="3600" b="1" dirty="0">
                <a:solidFill>
                  <a:schemeClr val="tx2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volunteering for people with dementia </a:t>
            </a:r>
          </a:p>
          <a:p>
            <a:pPr algn="ctr"/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Developing the Service for real world implementation </a:t>
            </a:r>
            <a:endParaRPr lang="en-GB" sz="3600" b="1" dirty="0">
              <a:solidFill>
                <a:schemeClr val="tx2">
                  <a:lumMod val="60000"/>
                  <a:lumOff val="4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5" name="Picture 4" descr="A logo with a hexagon and text&#10;&#10;Description automatically generated">
            <a:extLst>
              <a:ext uri="{FF2B5EF4-FFF2-40B4-BE49-F238E27FC236}">
                <a16:creationId xmlns:a16="http://schemas.microsoft.com/office/drawing/2014/main" id="{8BD18CFD-8F80-6E22-3D54-40AA007B89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61" y="1"/>
            <a:ext cx="2652492" cy="134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01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7A04EE-D0B2-9707-AF10-09A143818019}"/>
              </a:ext>
            </a:extLst>
          </p:cNvPr>
          <p:cNvSpPr/>
          <p:nvPr/>
        </p:nvSpPr>
        <p:spPr>
          <a:xfrm>
            <a:off x="9337535" y="-2722"/>
            <a:ext cx="2854465" cy="68965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B6603E6-E9F1-230B-F54C-4B07A54C2851}"/>
              </a:ext>
            </a:extLst>
          </p:cNvPr>
          <p:cNvSpPr/>
          <p:nvPr/>
        </p:nvSpPr>
        <p:spPr>
          <a:xfrm>
            <a:off x="4161415" y="3429000"/>
            <a:ext cx="1663817" cy="34482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7FB2726-5074-9A8D-888C-5F48C6A95AAA}"/>
              </a:ext>
            </a:extLst>
          </p:cNvPr>
          <p:cNvSpPr/>
          <p:nvPr/>
        </p:nvSpPr>
        <p:spPr>
          <a:xfrm>
            <a:off x="5836082" y="3445801"/>
            <a:ext cx="1624745" cy="34064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5CF93E1-1EBA-FBCD-89BF-61C3F5E32483}"/>
              </a:ext>
            </a:extLst>
          </p:cNvPr>
          <p:cNvSpPr/>
          <p:nvPr/>
        </p:nvSpPr>
        <p:spPr>
          <a:xfrm>
            <a:off x="7473985" y="5729"/>
            <a:ext cx="1852700" cy="68965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BB7B6ECB-5244-9E3E-F96F-59C70292FF3C}"/>
              </a:ext>
            </a:extLst>
          </p:cNvPr>
          <p:cNvSpPr/>
          <p:nvPr/>
        </p:nvSpPr>
        <p:spPr>
          <a:xfrm>
            <a:off x="4159355" y="-12966"/>
            <a:ext cx="3303780" cy="34419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BAA85E1-B7D7-4E66-B0F7-82B70CFEB383}"/>
              </a:ext>
            </a:extLst>
          </p:cNvPr>
          <p:cNvSpPr/>
          <p:nvPr/>
        </p:nvSpPr>
        <p:spPr>
          <a:xfrm>
            <a:off x="1865725" y="-1"/>
            <a:ext cx="2300947" cy="68724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EEDA6D-0A9C-894D-A315-7845879822B9}"/>
              </a:ext>
            </a:extLst>
          </p:cNvPr>
          <p:cNvSpPr/>
          <p:nvPr/>
        </p:nvSpPr>
        <p:spPr>
          <a:xfrm>
            <a:off x="-62974" y="0"/>
            <a:ext cx="1928699" cy="68724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B44F08B-C393-FADB-384D-78D82402B09F}"/>
              </a:ext>
            </a:extLst>
          </p:cNvPr>
          <p:cNvSpPr txBox="1"/>
          <p:nvPr/>
        </p:nvSpPr>
        <p:spPr>
          <a:xfrm>
            <a:off x="2383585" y="1186204"/>
            <a:ext cx="1581892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I-Can-Do Service</a:t>
            </a:r>
          </a:p>
          <a:p>
            <a:r>
              <a:rPr lang="en-GB" b="1" dirty="0"/>
              <a:t>Wellbeing mentor session 1-3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E3400F-FFA5-1974-26A7-F07F4B991B86}"/>
              </a:ext>
            </a:extLst>
          </p:cNvPr>
          <p:cNvSpPr txBox="1"/>
          <p:nvPr/>
        </p:nvSpPr>
        <p:spPr>
          <a:xfrm>
            <a:off x="4898296" y="1303418"/>
            <a:ext cx="2268070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Volunteering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CEDD63-74C2-906C-EA41-7E17B9B3F8D0}"/>
              </a:ext>
            </a:extLst>
          </p:cNvPr>
          <p:cNvSpPr txBox="1"/>
          <p:nvPr/>
        </p:nvSpPr>
        <p:spPr>
          <a:xfrm>
            <a:off x="7856395" y="841158"/>
            <a:ext cx="1577486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Review: recommence wellbeing mentor sessions</a:t>
            </a:r>
          </a:p>
        </p:txBody>
      </p: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65C0A307-06D3-50AC-116F-FEB6CF817DCE}"/>
              </a:ext>
            </a:extLst>
          </p:cNvPr>
          <p:cNvSpPr/>
          <p:nvPr/>
        </p:nvSpPr>
        <p:spPr>
          <a:xfrm>
            <a:off x="3920068" y="1385067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35B29A1-0309-2F66-29F3-FC2AAC3A0D90}"/>
              </a:ext>
            </a:extLst>
          </p:cNvPr>
          <p:cNvSpPr/>
          <p:nvPr/>
        </p:nvSpPr>
        <p:spPr>
          <a:xfrm>
            <a:off x="1789433" y="1343523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5AEF817-BBD4-56C2-A60B-11FE18FA7684}"/>
              </a:ext>
            </a:extLst>
          </p:cNvPr>
          <p:cNvSpPr txBox="1"/>
          <p:nvPr/>
        </p:nvSpPr>
        <p:spPr>
          <a:xfrm>
            <a:off x="336620" y="1123435"/>
            <a:ext cx="1365098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Accessing </a:t>
            </a:r>
          </a:p>
          <a:p>
            <a:r>
              <a:rPr lang="en-GB" b="1" dirty="0"/>
              <a:t>I-Can-Do Service</a:t>
            </a:r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C66A4EDE-6A32-1D61-ABA7-93E20F52D6B6}"/>
              </a:ext>
            </a:extLst>
          </p:cNvPr>
          <p:cNvSpPr/>
          <p:nvPr/>
        </p:nvSpPr>
        <p:spPr>
          <a:xfrm>
            <a:off x="7216531" y="1385067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Arrow: U-Turn 20">
            <a:extLst>
              <a:ext uri="{FF2B5EF4-FFF2-40B4-BE49-F238E27FC236}">
                <a16:creationId xmlns:a16="http://schemas.microsoft.com/office/drawing/2014/main" id="{9B3EA327-4594-8BAB-C281-FE26263B9936}"/>
              </a:ext>
            </a:extLst>
          </p:cNvPr>
          <p:cNvSpPr/>
          <p:nvPr/>
        </p:nvSpPr>
        <p:spPr>
          <a:xfrm rot="10800000">
            <a:off x="3593823" y="2547554"/>
            <a:ext cx="4535806" cy="717921"/>
          </a:xfrm>
          <a:prstGeom prst="uturnArrow">
            <a:avLst>
              <a:gd name="adj1" fmla="val 20983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824F3C1-A485-0613-FDD3-07DE79E7B09E}"/>
              </a:ext>
            </a:extLst>
          </p:cNvPr>
          <p:cNvSpPr txBox="1"/>
          <p:nvPr/>
        </p:nvSpPr>
        <p:spPr>
          <a:xfrm>
            <a:off x="213495" y="4672706"/>
            <a:ext cx="1425282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Accessing </a:t>
            </a:r>
          </a:p>
          <a:p>
            <a:r>
              <a:rPr lang="en-GB" b="1" dirty="0"/>
              <a:t>I-Can-Do Service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4D0D24F-F336-C19C-760D-78953E78D0E5}"/>
              </a:ext>
            </a:extLst>
          </p:cNvPr>
          <p:cNvSpPr txBox="1"/>
          <p:nvPr/>
        </p:nvSpPr>
        <p:spPr>
          <a:xfrm>
            <a:off x="2414135" y="4506597"/>
            <a:ext cx="1471995" cy="14773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I-Can-Do Service</a:t>
            </a:r>
          </a:p>
          <a:p>
            <a:r>
              <a:rPr lang="en-GB" b="1" dirty="0"/>
              <a:t>Wellbeing mentor session 1-3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A3CA4E3-9645-3A0D-534D-642A29CF991F}"/>
              </a:ext>
            </a:extLst>
          </p:cNvPr>
          <p:cNvSpPr txBox="1"/>
          <p:nvPr/>
        </p:nvSpPr>
        <p:spPr>
          <a:xfrm>
            <a:off x="5947320" y="4376052"/>
            <a:ext cx="153910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Volunteering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E134325-8AC7-1991-6249-05FA9871E8B7}"/>
              </a:ext>
            </a:extLst>
          </p:cNvPr>
          <p:cNvSpPr txBox="1"/>
          <p:nvPr/>
        </p:nvSpPr>
        <p:spPr>
          <a:xfrm>
            <a:off x="7878363" y="4255368"/>
            <a:ext cx="1254182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I-Can-Do Service</a:t>
            </a:r>
          </a:p>
          <a:p>
            <a:r>
              <a:rPr lang="en-GB" b="1" dirty="0"/>
              <a:t>Wellbeing mentor session 4: Review</a:t>
            </a: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700288C3-17B6-256C-B139-0DE0F1AA6834}"/>
              </a:ext>
            </a:extLst>
          </p:cNvPr>
          <p:cNvSpPr/>
          <p:nvPr/>
        </p:nvSpPr>
        <p:spPr>
          <a:xfrm>
            <a:off x="1711484" y="4682210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A21AD5EB-A285-3DE9-AA45-F79E6B96EC45}"/>
              </a:ext>
            </a:extLst>
          </p:cNvPr>
          <p:cNvSpPr/>
          <p:nvPr/>
        </p:nvSpPr>
        <p:spPr>
          <a:xfrm>
            <a:off x="7150655" y="4731936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3342710B-207D-54CB-1A58-284CA449A3A3}"/>
              </a:ext>
            </a:extLst>
          </p:cNvPr>
          <p:cNvSpPr/>
          <p:nvPr/>
        </p:nvSpPr>
        <p:spPr>
          <a:xfrm>
            <a:off x="3850097" y="4705195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21BC5F9D-91A8-8B2A-F229-7F644A072F0A}"/>
              </a:ext>
            </a:extLst>
          </p:cNvPr>
          <p:cNvSpPr/>
          <p:nvPr/>
        </p:nvSpPr>
        <p:spPr>
          <a:xfrm>
            <a:off x="5550222" y="4745384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B5DB186C-E371-1487-D334-C34AE0864C19}"/>
              </a:ext>
            </a:extLst>
          </p:cNvPr>
          <p:cNvSpPr txBox="1"/>
          <p:nvPr/>
        </p:nvSpPr>
        <p:spPr>
          <a:xfrm>
            <a:off x="4430286" y="4395707"/>
            <a:ext cx="1397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Introduction</a:t>
            </a:r>
          </a:p>
          <a:p>
            <a:r>
              <a:rPr lang="en-GB" b="1" dirty="0"/>
              <a:t>Period</a:t>
            </a:r>
          </a:p>
          <a:p>
            <a:r>
              <a:rPr lang="en-GB" b="1" dirty="0"/>
              <a:t>(shadowing, training)</a:t>
            </a:r>
          </a:p>
        </p:txBody>
      </p:sp>
      <p:sp>
        <p:nvSpPr>
          <p:cNvPr id="44" name="Arrow: U-Turn 43">
            <a:extLst>
              <a:ext uri="{FF2B5EF4-FFF2-40B4-BE49-F238E27FC236}">
                <a16:creationId xmlns:a16="http://schemas.microsoft.com/office/drawing/2014/main" id="{88479304-3644-A86A-BF0D-99A4DC7DC49B}"/>
              </a:ext>
            </a:extLst>
          </p:cNvPr>
          <p:cNvSpPr/>
          <p:nvPr/>
        </p:nvSpPr>
        <p:spPr>
          <a:xfrm rot="10800000">
            <a:off x="3731323" y="6048320"/>
            <a:ext cx="4398306" cy="663195"/>
          </a:xfrm>
          <a:prstGeom prst="uturnArrow">
            <a:avLst>
              <a:gd name="adj1" fmla="val 20983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94220D5-4754-4114-CDB8-3F6E35BA2323}"/>
              </a:ext>
            </a:extLst>
          </p:cNvPr>
          <p:cNvSpPr txBox="1"/>
          <p:nvPr/>
        </p:nvSpPr>
        <p:spPr>
          <a:xfrm>
            <a:off x="66252" y="287082"/>
            <a:ext cx="56687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Process of I-Can-Do Service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A783ECC-BBE8-160F-90AF-2A1FDA1CDF66}"/>
              </a:ext>
            </a:extLst>
          </p:cNvPr>
          <p:cNvSpPr txBox="1"/>
          <p:nvPr/>
        </p:nvSpPr>
        <p:spPr>
          <a:xfrm>
            <a:off x="66252" y="2872322"/>
            <a:ext cx="1723181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Previous Model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EA38049-CC03-4DC1-5D92-04D106E97CE1}"/>
              </a:ext>
            </a:extLst>
          </p:cNvPr>
          <p:cNvSpPr txBox="1"/>
          <p:nvPr/>
        </p:nvSpPr>
        <p:spPr>
          <a:xfrm>
            <a:off x="44194" y="6296540"/>
            <a:ext cx="156052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Latest Model</a:t>
            </a: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ABB6E7A5-EC9C-10BD-7D0E-B20CCCF712DF}"/>
              </a:ext>
            </a:extLst>
          </p:cNvPr>
          <p:cNvCxnSpPr>
            <a:cxnSpLocks/>
            <a:stCxn id="71" idx="1"/>
            <a:endCxn id="8" idx="3"/>
          </p:cNvCxnSpPr>
          <p:nvPr/>
        </p:nvCxnSpPr>
        <p:spPr>
          <a:xfrm>
            <a:off x="-62974" y="3436243"/>
            <a:ext cx="12254974" cy="93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row: Right 68">
            <a:extLst>
              <a:ext uri="{FF2B5EF4-FFF2-40B4-BE49-F238E27FC236}">
                <a16:creationId xmlns:a16="http://schemas.microsoft.com/office/drawing/2014/main" id="{04FE06C3-6206-9C83-6458-D0C30D8F8D2F}"/>
              </a:ext>
            </a:extLst>
          </p:cNvPr>
          <p:cNvSpPr/>
          <p:nvPr/>
        </p:nvSpPr>
        <p:spPr>
          <a:xfrm>
            <a:off x="9019303" y="3821184"/>
            <a:ext cx="553060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15FEAC6-8AEE-C757-1D18-1B3A866CA5F7}"/>
              </a:ext>
            </a:extLst>
          </p:cNvPr>
          <p:cNvSpPr txBox="1"/>
          <p:nvPr/>
        </p:nvSpPr>
        <p:spPr>
          <a:xfrm>
            <a:off x="9447835" y="4431482"/>
            <a:ext cx="1436378" cy="20313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Transition out of </a:t>
            </a:r>
            <a:r>
              <a:rPr lang="en-GB" b="1" dirty="0" err="1"/>
              <a:t>volun</a:t>
            </a:r>
            <a:r>
              <a:rPr lang="en-GB" b="1" dirty="0"/>
              <a:t>-teering, e.g. becoming a participant;</a:t>
            </a:r>
          </a:p>
          <a:p>
            <a:r>
              <a:rPr lang="en-GB" b="1" dirty="0"/>
              <a:t>Certificate of achievement 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D6A3EB0-E3D2-9D0C-8305-1DFFDF498030}"/>
              </a:ext>
            </a:extLst>
          </p:cNvPr>
          <p:cNvSpPr/>
          <p:nvPr/>
        </p:nvSpPr>
        <p:spPr>
          <a:xfrm>
            <a:off x="10755621" y="3469092"/>
            <a:ext cx="1436379" cy="342327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2A070F2-381B-32D4-0C98-0E7FF9DDF76B}"/>
              </a:ext>
            </a:extLst>
          </p:cNvPr>
          <p:cNvSpPr txBox="1"/>
          <p:nvPr/>
        </p:nvSpPr>
        <p:spPr>
          <a:xfrm>
            <a:off x="9966782" y="3759940"/>
            <a:ext cx="187072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Transition out of volunteering,</a:t>
            </a:r>
          </a:p>
        </p:txBody>
      </p:sp>
      <p:sp>
        <p:nvSpPr>
          <p:cNvPr id="36" name="Arrow: U-Turn 43">
            <a:extLst>
              <a:ext uri="{FF2B5EF4-FFF2-40B4-BE49-F238E27FC236}">
                <a16:creationId xmlns:a16="http://schemas.microsoft.com/office/drawing/2014/main" id="{A3DE3A51-32C2-B081-8E6E-945918E7E5F8}"/>
              </a:ext>
            </a:extLst>
          </p:cNvPr>
          <p:cNvSpPr/>
          <p:nvPr/>
        </p:nvSpPr>
        <p:spPr>
          <a:xfrm rot="10800000">
            <a:off x="8559720" y="6185807"/>
            <a:ext cx="3128695" cy="513535"/>
          </a:xfrm>
          <a:prstGeom prst="uturnArrow">
            <a:avLst>
              <a:gd name="adj1" fmla="val 20983"/>
              <a:gd name="adj2" fmla="val 25000"/>
              <a:gd name="adj3" fmla="val 25000"/>
              <a:gd name="adj4" fmla="val 43750"/>
              <a:gd name="adj5" fmla="val 100000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47D2DC7-9BC1-252A-AC43-B3986B852E14}"/>
              </a:ext>
            </a:extLst>
          </p:cNvPr>
          <p:cNvSpPr txBox="1"/>
          <p:nvPr/>
        </p:nvSpPr>
        <p:spPr>
          <a:xfrm>
            <a:off x="10889905" y="4450140"/>
            <a:ext cx="125418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b="1" dirty="0"/>
              <a:t>Recommence WM session 4: Review</a:t>
            </a:r>
          </a:p>
        </p:txBody>
      </p:sp>
      <p:sp>
        <p:nvSpPr>
          <p:cNvPr id="43" name="Arrow: Right 39">
            <a:extLst>
              <a:ext uri="{FF2B5EF4-FFF2-40B4-BE49-F238E27FC236}">
                <a16:creationId xmlns:a16="http://schemas.microsoft.com/office/drawing/2014/main" id="{88772347-2046-BFF4-96F0-AE917E10F4CA}"/>
              </a:ext>
            </a:extLst>
          </p:cNvPr>
          <p:cNvSpPr/>
          <p:nvPr/>
        </p:nvSpPr>
        <p:spPr>
          <a:xfrm>
            <a:off x="4141934" y="5970824"/>
            <a:ext cx="1805385" cy="331694"/>
          </a:xfrm>
          <a:prstGeom prst="rightArrow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726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11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33341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Service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461"/>
            <a:ext cx="10515600" cy="474250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000000"/>
                </a:solidFill>
                <a:effectLst/>
              </a:rPr>
              <a:t>Discussion</a:t>
            </a:r>
          </a:p>
          <a:p>
            <a:pPr algn="l"/>
            <a:r>
              <a:rPr lang="en-GB" b="0" i="0" dirty="0">
                <a:solidFill>
                  <a:srgbClr val="000000"/>
                </a:solidFill>
                <a:effectLst/>
              </a:rPr>
              <a:t>Do you have any </a:t>
            </a:r>
            <a:r>
              <a:rPr lang="en-GB" dirty="0">
                <a:solidFill>
                  <a:srgbClr val="000000"/>
                </a:solidFill>
              </a:rPr>
              <a:t>e</a:t>
            </a:r>
            <a:r>
              <a:rPr lang="en-GB" b="0" i="0" dirty="0">
                <a:solidFill>
                  <a:srgbClr val="000000"/>
                </a:solidFill>
                <a:effectLst/>
              </a:rPr>
              <a:t>xperience in volunteering, especially with vulnerable populations such as older adults and people with disability? 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Any </a:t>
            </a:r>
            <a:r>
              <a:rPr lang="en-GB" b="0" i="0" dirty="0">
                <a:solidFill>
                  <a:srgbClr val="000000"/>
                </a:solidFill>
                <a:effectLst/>
              </a:rPr>
              <a:t>benefits from volunteering?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Any </a:t>
            </a:r>
            <a:r>
              <a:rPr lang="en-GB" b="0" i="0" dirty="0">
                <a:solidFill>
                  <a:srgbClr val="000000"/>
                </a:solidFill>
                <a:effectLst/>
              </a:rPr>
              <a:t>obstacles from volunteering?</a:t>
            </a:r>
          </a:p>
          <a:p>
            <a:pPr algn="l"/>
            <a:r>
              <a:rPr lang="en-GB" b="0" i="0" dirty="0">
                <a:solidFill>
                  <a:srgbClr val="000000"/>
                </a:solidFill>
                <a:effectLst/>
              </a:rPr>
              <a:t>How do you feel about people with dementia taking part in volunteering?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1785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12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33341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Volunteering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460"/>
            <a:ext cx="10515600" cy="5168359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000000"/>
                </a:solidFill>
                <a:effectLst/>
              </a:rPr>
              <a:t>Discussion</a:t>
            </a:r>
          </a:p>
          <a:p>
            <a:pPr algn="l"/>
            <a:r>
              <a:rPr lang="en-GB" i="0" dirty="0">
                <a:solidFill>
                  <a:srgbClr val="000000"/>
                </a:solidFill>
                <a:effectLst/>
              </a:rPr>
              <a:t>Volunteer buddy – Someone who support people in volunteering</a:t>
            </a:r>
          </a:p>
          <a:p>
            <a:pPr lvl="1"/>
            <a:r>
              <a:rPr lang="en-GB" i="0" dirty="0">
                <a:solidFill>
                  <a:srgbClr val="000000"/>
                </a:solidFill>
                <a:effectLst/>
              </a:rPr>
              <a:t>Do you have any experience of supporting others in/through volunteering?</a:t>
            </a:r>
          </a:p>
          <a:p>
            <a:pPr lvl="1"/>
            <a:r>
              <a:rPr lang="en-GB" i="0" dirty="0">
                <a:solidFill>
                  <a:srgbClr val="000000"/>
                </a:solidFill>
                <a:effectLst/>
              </a:rPr>
              <a:t>What do you think about the benefits and obstacles?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Any </a:t>
            </a:r>
            <a:r>
              <a:rPr lang="en-GB" i="0" dirty="0">
                <a:solidFill>
                  <a:srgbClr val="000000"/>
                </a:solidFill>
                <a:effectLst/>
              </a:rPr>
              <a:t>advice of what to consider?</a:t>
            </a:r>
          </a:p>
          <a:p>
            <a:pPr algn="l"/>
            <a:r>
              <a:rPr lang="en-GB" i="0" dirty="0">
                <a:solidFill>
                  <a:srgbClr val="000000"/>
                </a:solidFill>
                <a:effectLst/>
              </a:rPr>
              <a:t>Training regarding volunteering, safeguarding </a:t>
            </a:r>
          </a:p>
          <a:p>
            <a:pPr lvl="1"/>
            <a:r>
              <a:rPr lang="en-GB" i="0" dirty="0">
                <a:solidFill>
                  <a:srgbClr val="000000"/>
                </a:solidFill>
                <a:effectLst/>
              </a:rPr>
              <a:t>Could you share any training experiences, both for the person with dementia and the volunteer buddy?</a:t>
            </a:r>
          </a:p>
          <a:p>
            <a:r>
              <a:rPr lang="en-GB" dirty="0">
                <a:solidFill>
                  <a:srgbClr val="000000"/>
                </a:solidFill>
              </a:rPr>
              <a:t>Designing Session 4- Review session</a:t>
            </a:r>
            <a:endParaRPr lang="en-GB" i="0" dirty="0">
              <a:solidFill>
                <a:srgbClr val="000000"/>
              </a:solidFill>
              <a:effectLst/>
            </a:endParaRPr>
          </a:p>
          <a:p>
            <a:pPr lvl="1"/>
            <a:r>
              <a:rPr lang="en-GB" i="0" dirty="0">
                <a:solidFill>
                  <a:srgbClr val="000000"/>
                </a:solidFill>
                <a:effectLst/>
              </a:rPr>
              <a:t>Do you have experience of monitoring volunteering activities?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Do you have any experience to manage/ witness/ be asked </a:t>
            </a:r>
            <a:r>
              <a:rPr lang="en-GB" i="0" dirty="0">
                <a:solidFill>
                  <a:srgbClr val="000000"/>
                </a:solidFill>
                <a:effectLst/>
              </a:rPr>
              <a:t>stepping out of volunteering?</a:t>
            </a:r>
          </a:p>
          <a:p>
            <a:pPr algn="l"/>
            <a:r>
              <a:rPr lang="en-GB" dirty="0">
                <a:solidFill>
                  <a:srgbClr val="000000"/>
                </a:solidFill>
              </a:rPr>
              <a:t>What kind of r</a:t>
            </a:r>
            <a:r>
              <a:rPr lang="en-GB" i="0" dirty="0">
                <a:solidFill>
                  <a:srgbClr val="000000"/>
                </a:solidFill>
                <a:effectLst/>
              </a:rPr>
              <a:t>ecognition that could motivate people to volunteer?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0547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13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9907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Digital Prototype Development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34461"/>
            <a:ext cx="10515600" cy="528701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GB" b="1" i="0" dirty="0">
                <a:solidFill>
                  <a:srgbClr val="000000"/>
                </a:solidFill>
                <a:effectLst/>
              </a:rPr>
              <a:t>Discussion</a:t>
            </a:r>
          </a:p>
          <a:p>
            <a:r>
              <a:rPr lang="en-GB" dirty="0">
                <a:solidFill>
                  <a:srgbClr val="000000"/>
                </a:solidFill>
              </a:rPr>
              <a:t>What do you think about the website?</a:t>
            </a:r>
          </a:p>
          <a:p>
            <a:pPr lvl="1"/>
            <a:r>
              <a:rPr lang="en-GB" i="0" dirty="0">
                <a:solidFill>
                  <a:srgbClr val="000000"/>
                </a:solidFill>
                <a:effectLst/>
              </a:rPr>
              <a:t>Appearance/visual accessibility?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F</a:t>
            </a:r>
            <a:r>
              <a:rPr lang="en-GB" i="0" dirty="0">
                <a:solidFill>
                  <a:srgbClr val="000000"/>
                </a:solidFill>
                <a:effectLst/>
              </a:rPr>
              <a:t>unctionality/functional accessibility?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W</a:t>
            </a:r>
            <a:r>
              <a:rPr lang="en-GB" b="0" i="0" dirty="0">
                <a:solidFill>
                  <a:srgbClr val="000000"/>
                </a:solidFill>
                <a:effectLst/>
              </a:rPr>
              <a:t>hat works? / what does not? </a:t>
            </a:r>
          </a:p>
          <a:p>
            <a:pPr lvl="1"/>
            <a:r>
              <a:rPr lang="en-GB" b="0" i="0" dirty="0">
                <a:solidFill>
                  <a:srgbClr val="000000"/>
                </a:solidFill>
                <a:effectLst/>
              </a:rPr>
              <a:t>Easy to use ? / Too complex to use?</a:t>
            </a:r>
          </a:p>
          <a:p>
            <a:pPr algn="l"/>
            <a:r>
              <a:rPr lang="en-GB" b="0" i="0" dirty="0">
                <a:solidFill>
                  <a:srgbClr val="000000"/>
                </a:solidFill>
                <a:effectLst/>
              </a:rPr>
              <a:t>Sharing of information</a:t>
            </a:r>
          </a:p>
          <a:p>
            <a:pPr lvl="1"/>
            <a:r>
              <a:rPr lang="en-GB" b="0" i="0" dirty="0">
                <a:solidFill>
                  <a:srgbClr val="000000"/>
                </a:solidFill>
                <a:effectLst/>
              </a:rPr>
              <a:t>Example: Wellbeing Mentor notes could be shared between different parties (E.g. </a:t>
            </a:r>
            <a:r>
              <a:rPr lang="en-GB" dirty="0">
                <a:solidFill>
                  <a:srgbClr val="000000"/>
                </a:solidFill>
              </a:rPr>
              <a:t>carers and community volunteer service)</a:t>
            </a:r>
            <a:endParaRPr lang="en-GB" b="0" i="0" dirty="0">
              <a:solidFill>
                <a:srgbClr val="000000"/>
              </a:solidFill>
              <a:effectLst/>
            </a:endParaRPr>
          </a:p>
          <a:p>
            <a:pPr lvl="1"/>
            <a:r>
              <a:rPr lang="en-GB" dirty="0">
                <a:solidFill>
                  <a:srgbClr val="000000"/>
                </a:solidFill>
              </a:rPr>
              <a:t>What kind of information do you think that would be helpful if you are volunteer buddy?</a:t>
            </a:r>
          </a:p>
          <a:p>
            <a:pPr lvl="1"/>
            <a:r>
              <a:rPr lang="en-GB" dirty="0">
                <a:solidFill>
                  <a:srgbClr val="000000"/>
                </a:solidFill>
              </a:rPr>
              <a:t>How should we </a:t>
            </a:r>
            <a:r>
              <a:rPr lang="en-GB" b="0" i="0" dirty="0">
                <a:solidFill>
                  <a:srgbClr val="000000"/>
                </a:solidFill>
                <a:effectLst/>
              </a:rPr>
              <a:t>balance the personal privacy and interests/actions in the service?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426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2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9907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>
                <a:solidFill>
                  <a:schemeClr val="accent2"/>
                </a:solidFill>
              </a:rPr>
              <a:t>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7947" y="165520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>
                <a:solidFill>
                  <a:srgbClr val="000000"/>
                </a:solidFill>
              </a:rPr>
              <a:t>First part</a:t>
            </a:r>
          </a:p>
          <a:p>
            <a:r>
              <a:rPr lang="en-GB" dirty="0">
                <a:solidFill>
                  <a:srgbClr val="000000"/>
                </a:solidFill>
              </a:rPr>
              <a:t>We will introduce you the I-Can-Do Service and the service development in this project</a:t>
            </a:r>
          </a:p>
          <a:p>
            <a:pPr algn="l"/>
            <a:r>
              <a:rPr lang="en-GB" b="0" i="0" dirty="0">
                <a:solidFill>
                  <a:srgbClr val="000000"/>
                </a:solidFill>
                <a:effectLst/>
              </a:rPr>
              <a:t>We will discuss about how to design the service, and this is where we need you to help us with your experiences</a:t>
            </a:r>
          </a:p>
          <a:p>
            <a:pPr marL="0" indent="0" algn="l">
              <a:buNone/>
            </a:pPr>
            <a:endParaRPr lang="en-GB" dirty="0">
              <a:solidFill>
                <a:srgbClr val="000000"/>
              </a:solidFill>
            </a:endParaRPr>
          </a:p>
          <a:p>
            <a:pPr marL="0" indent="0" algn="l">
              <a:buNone/>
            </a:pPr>
            <a:r>
              <a:rPr lang="en-GB" dirty="0">
                <a:solidFill>
                  <a:srgbClr val="000000"/>
                </a:solidFill>
              </a:rPr>
              <a:t>S</a:t>
            </a:r>
            <a:r>
              <a:rPr lang="en-GB" b="0" i="0" dirty="0">
                <a:solidFill>
                  <a:srgbClr val="000000"/>
                </a:solidFill>
                <a:effectLst/>
              </a:rPr>
              <a:t>econd part</a:t>
            </a:r>
          </a:p>
          <a:p>
            <a:pPr algn="l"/>
            <a:r>
              <a:rPr lang="en-GB" b="0" i="0" dirty="0">
                <a:solidFill>
                  <a:srgbClr val="000000"/>
                </a:solidFill>
                <a:effectLst/>
              </a:rPr>
              <a:t>We will introduce you to the digital prototype and ask you about your views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686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FABB8-DCD8-4B73-95B8-028A4687B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61446-8D79-4528-966F-443436AE8FBB}" type="slidenum">
              <a:rPr lang="en-GB" smtClean="0"/>
              <a:t>3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2E8016-01A6-4023-AE97-00F97B606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133"/>
          <a:stretch/>
        </p:blipFill>
        <p:spPr>
          <a:xfrm>
            <a:off x="-8183" y="9907"/>
            <a:ext cx="12200183" cy="1272060"/>
          </a:xfrm>
          <a:prstGeom prst="rect">
            <a:avLst/>
          </a:prstGeom>
        </p:spPr>
      </p:pic>
      <p:sp>
        <p:nvSpPr>
          <p:cNvPr id="24" name="Title 1">
            <a:extLst>
              <a:ext uri="{FF2B5EF4-FFF2-40B4-BE49-F238E27FC236}">
                <a16:creationId xmlns:a16="http://schemas.microsoft.com/office/drawing/2014/main" id="{83469495-A499-40C0-95C5-65B1FDC9C6A5}"/>
              </a:ext>
            </a:extLst>
          </p:cNvPr>
          <p:cNvSpPr txBox="1">
            <a:spLocks/>
          </p:cNvSpPr>
          <p:nvPr/>
        </p:nvSpPr>
        <p:spPr>
          <a:xfrm>
            <a:off x="2104215" y="162401"/>
            <a:ext cx="803189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b="1" dirty="0" err="1">
                <a:solidFill>
                  <a:schemeClr val="accent2"/>
                </a:solidFill>
              </a:rPr>
              <a:t>IdoService</a:t>
            </a:r>
            <a:r>
              <a:rPr lang="en-US" sz="4000" b="1" dirty="0">
                <a:solidFill>
                  <a:schemeClr val="accent2"/>
                </a:solidFill>
              </a:rPr>
              <a:t> (2020-22)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9D310C-0FC3-49D1-B132-D07E9464F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Developed to support people after the diagnosis </a:t>
            </a:r>
          </a:p>
          <a:p>
            <a:r>
              <a:rPr lang="en-US" dirty="0">
                <a:solidFill>
                  <a:schemeClr val="tx2"/>
                </a:solidFill>
              </a:rPr>
              <a:t>Aim to let people with dementia to stay socially connected, make a contribution, feel valued</a:t>
            </a:r>
          </a:p>
          <a:p>
            <a:r>
              <a:rPr lang="en-US" dirty="0">
                <a:solidFill>
                  <a:schemeClr val="tx2"/>
                </a:solidFill>
              </a:rPr>
              <a:t>Developed with </a:t>
            </a:r>
            <a:r>
              <a:rPr lang="en-GB" dirty="0">
                <a:solidFill>
                  <a:schemeClr val="tx2"/>
                </a:solidFill>
              </a:rPr>
              <a:t>v</a:t>
            </a:r>
            <a:r>
              <a:rPr lang="en-GB" sz="2800" dirty="0">
                <a:solidFill>
                  <a:schemeClr val="tx2"/>
                </a:solidFill>
                <a:cs typeface="Calibri (Body)"/>
              </a:rPr>
              <a:t>arious stakeholders: people living with dementia, their care partners, staff from service providers, researchers, designers</a:t>
            </a:r>
            <a:endParaRPr lang="en-GB" sz="2800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Developed </a:t>
            </a:r>
            <a:r>
              <a:rPr lang="en-US" dirty="0">
                <a:solidFill>
                  <a:schemeClr val="accent2"/>
                </a:solidFill>
              </a:rPr>
              <a:t>I-Can-Do Pathway booklet </a:t>
            </a:r>
            <a:r>
              <a:rPr lang="en-US" dirty="0">
                <a:solidFill>
                  <a:schemeClr val="tx2"/>
                </a:solidFill>
              </a:rPr>
              <a:t>to deliver the service</a:t>
            </a:r>
          </a:p>
        </p:txBody>
      </p:sp>
    </p:spTree>
    <p:extLst>
      <p:ext uri="{BB962C8B-B14F-4D97-AF65-F5344CB8AC3E}">
        <p14:creationId xmlns:p14="http://schemas.microsoft.com/office/powerpoint/2010/main" val="1723244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screenshot, font, design&#10;&#10;Description automatically generated">
            <a:extLst>
              <a:ext uri="{FF2B5EF4-FFF2-40B4-BE49-F238E27FC236}">
                <a16:creationId xmlns:a16="http://schemas.microsoft.com/office/drawing/2014/main" id="{439F34AD-8262-BD69-4624-83870F5046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60"/>
          <a:stretch/>
        </p:blipFill>
        <p:spPr>
          <a:xfrm>
            <a:off x="6374303" y="250813"/>
            <a:ext cx="4503020" cy="6356374"/>
          </a:xfrm>
          <a:prstGeom prst="rect">
            <a:avLst/>
          </a:prstGeom>
        </p:spPr>
      </p:pic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50D28F4-E29F-FBA8-29E4-6FF8AD6B4D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6736" y="250813"/>
            <a:ext cx="4503020" cy="635637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EC40620-49F6-BA15-E287-B6291B48E0A9}"/>
              </a:ext>
            </a:extLst>
          </p:cNvPr>
          <p:cNvSpPr/>
          <p:nvPr/>
        </p:nvSpPr>
        <p:spPr>
          <a:xfrm>
            <a:off x="1276736" y="250813"/>
            <a:ext cx="4503020" cy="6356374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2ADA593-07E7-2734-195B-941318102C9D}"/>
              </a:ext>
            </a:extLst>
          </p:cNvPr>
          <p:cNvSpPr/>
          <p:nvPr/>
        </p:nvSpPr>
        <p:spPr>
          <a:xfrm>
            <a:off x="6387440" y="250813"/>
            <a:ext cx="4503020" cy="6356374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178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iagram of a wellbeing mentor session&#10;&#10;Description automatically generated with low confidence">
            <a:extLst>
              <a:ext uri="{FF2B5EF4-FFF2-40B4-BE49-F238E27FC236}">
                <a16:creationId xmlns:a16="http://schemas.microsoft.com/office/drawing/2014/main" id="{0A5D7E0B-D032-D1BF-AF1A-8E318DEE11C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536"/>
          <a:stretch/>
        </p:blipFill>
        <p:spPr>
          <a:xfrm>
            <a:off x="1828602" y="621678"/>
            <a:ext cx="8534796" cy="5614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142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screenshot, website, online advertising&#10;&#10;Description automatically generated">
            <a:extLst>
              <a:ext uri="{FF2B5EF4-FFF2-40B4-BE49-F238E27FC236}">
                <a16:creationId xmlns:a16="http://schemas.microsoft.com/office/drawing/2014/main" id="{3845AC0D-1527-CC3A-F9CB-0A453E2EC7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14" r="2316"/>
          <a:stretch/>
        </p:blipFill>
        <p:spPr>
          <a:xfrm>
            <a:off x="6415259" y="250813"/>
            <a:ext cx="4524127" cy="6356374"/>
          </a:xfrm>
          <a:prstGeom prst="rect">
            <a:avLst/>
          </a:prstGeom>
        </p:spPr>
      </p:pic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A215C037-86B2-DA77-D150-DF7C56D260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348" b="982"/>
          <a:stretch/>
        </p:blipFill>
        <p:spPr>
          <a:xfrm>
            <a:off x="1165673" y="250813"/>
            <a:ext cx="4571190" cy="635637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82138C23-02BF-37BF-804D-B55AAF5C2326}"/>
              </a:ext>
            </a:extLst>
          </p:cNvPr>
          <p:cNvSpPr/>
          <p:nvPr/>
        </p:nvSpPr>
        <p:spPr>
          <a:xfrm>
            <a:off x="1165673" y="250813"/>
            <a:ext cx="4571190" cy="6356374"/>
          </a:xfrm>
          <a:prstGeom prst="rect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F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B9BCEC3-B939-207A-29C4-894095CCE6E1}"/>
              </a:ext>
            </a:extLst>
          </p:cNvPr>
          <p:cNvSpPr/>
          <p:nvPr/>
        </p:nvSpPr>
        <p:spPr>
          <a:xfrm>
            <a:off x="6391727" y="250813"/>
            <a:ext cx="4571190" cy="6356374"/>
          </a:xfrm>
          <a:prstGeom prst="rect">
            <a:avLst/>
          </a:prstGeom>
          <a:noFill/>
          <a:ln w="508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7418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phone&#10;&#10;Description automatically generated with low confidence">
            <a:extLst>
              <a:ext uri="{FF2B5EF4-FFF2-40B4-BE49-F238E27FC236}">
                <a16:creationId xmlns:a16="http://schemas.microsoft.com/office/drawing/2014/main" id="{178AE51A-6B88-9F6F-45E0-47528222EE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47" r="516"/>
          <a:stretch/>
        </p:blipFill>
        <p:spPr>
          <a:xfrm>
            <a:off x="4305366" y="769374"/>
            <a:ext cx="3774363" cy="5319252"/>
          </a:xfrm>
          <a:prstGeom prst="rect">
            <a:avLst/>
          </a:prstGeom>
        </p:spPr>
      </p:pic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8312BF8-D563-5A3F-5EAE-95D145F394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633" y="769374"/>
            <a:ext cx="3935632" cy="5319252"/>
          </a:xfrm>
          <a:prstGeom prst="rect">
            <a:avLst/>
          </a:prstGeom>
        </p:spPr>
      </p:pic>
      <p:pic>
        <p:nvPicPr>
          <p:cNvPr id="10" name="Picture 9" descr="Text&#10;&#10;Description automatically generated">
            <a:extLst>
              <a:ext uri="{FF2B5EF4-FFF2-40B4-BE49-F238E27FC236}">
                <a16:creationId xmlns:a16="http://schemas.microsoft.com/office/drawing/2014/main" id="{D3DB1C79-AC17-2816-7F2E-79F04E9C46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069" t="2714" r="4456" b="7219"/>
          <a:stretch/>
        </p:blipFill>
        <p:spPr>
          <a:xfrm>
            <a:off x="8213830" y="769374"/>
            <a:ext cx="3723651" cy="531925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122F6F4-DD53-2E92-CBD7-67F6B8E0C930}"/>
              </a:ext>
            </a:extLst>
          </p:cNvPr>
          <p:cNvSpPr/>
          <p:nvPr/>
        </p:nvSpPr>
        <p:spPr>
          <a:xfrm>
            <a:off x="234855" y="769374"/>
            <a:ext cx="3936410" cy="5319252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A74174-5B1E-2ACC-C501-DCFC648A625A}"/>
              </a:ext>
            </a:extLst>
          </p:cNvPr>
          <p:cNvSpPr/>
          <p:nvPr/>
        </p:nvSpPr>
        <p:spPr>
          <a:xfrm>
            <a:off x="4305366" y="769374"/>
            <a:ext cx="3774363" cy="5319252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62A9780-BA1B-223E-6770-46E7CA8CD6FA}"/>
              </a:ext>
            </a:extLst>
          </p:cNvPr>
          <p:cNvSpPr/>
          <p:nvPr/>
        </p:nvSpPr>
        <p:spPr>
          <a:xfrm>
            <a:off x="8213830" y="769374"/>
            <a:ext cx="3722873" cy="5319252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908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2800F7C9-F2F1-34EE-6E9C-F3B4B18F2ED6}"/>
              </a:ext>
            </a:extLst>
          </p:cNvPr>
          <p:cNvSpPr/>
          <p:nvPr/>
        </p:nvSpPr>
        <p:spPr>
          <a:xfrm>
            <a:off x="4690810" y="932839"/>
            <a:ext cx="6964737" cy="5014668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 descr="A screenshot of a cell phone&#10;&#10;Description automatically generated">
            <a:extLst>
              <a:ext uri="{FF2B5EF4-FFF2-40B4-BE49-F238E27FC236}">
                <a16:creationId xmlns:a16="http://schemas.microsoft.com/office/drawing/2014/main" id="{2B5B8559-7D1B-649F-F9EA-A952CD8B2D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86"/>
          <a:stretch/>
        </p:blipFill>
        <p:spPr>
          <a:xfrm>
            <a:off x="634618" y="910495"/>
            <a:ext cx="3568631" cy="5014668"/>
          </a:xfrm>
          <a:prstGeom prst="rect">
            <a:avLst/>
          </a:prstGeom>
        </p:spPr>
      </p:pic>
      <p:pic>
        <p:nvPicPr>
          <p:cNvPr id="10" name="Picture 9" descr="A page of a book&#10;&#10;Description automatically generated">
            <a:extLst>
              <a:ext uri="{FF2B5EF4-FFF2-40B4-BE49-F238E27FC236}">
                <a16:creationId xmlns:a16="http://schemas.microsoft.com/office/drawing/2014/main" id="{1657B149-3818-B244-9D04-63B783523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0819" y="932837"/>
            <a:ext cx="6984718" cy="501466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1526A54-56ED-9E90-6191-9DE458C9CF1C}"/>
              </a:ext>
            </a:extLst>
          </p:cNvPr>
          <p:cNvSpPr/>
          <p:nvPr/>
        </p:nvSpPr>
        <p:spPr>
          <a:xfrm>
            <a:off x="649697" y="921667"/>
            <a:ext cx="3568631" cy="4992324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24E8A99-D444-6436-B676-9B34DE1E5113}"/>
              </a:ext>
            </a:extLst>
          </p:cNvPr>
          <p:cNvSpPr/>
          <p:nvPr/>
        </p:nvSpPr>
        <p:spPr>
          <a:xfrm>
            <a:off x="4680819" y="910495"/>
            <a:ext cx="6964737" cy="5014668"/>
          </a:xfrm>
          <a:prstGeom prst="rect">
            <a:avLst/>
          </a:prstGeom>
          <a:noFill/>
          <a:ln w="50800">
            <a:solidFill>
              <a:srgbClr val="DF6C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65172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B79D1F7-AF80-A998-0AD4-0150654579DD}"/>
              </a:ext>
            </a:extLst>
          </p:cNvPr>
          <p:cNvSpPr/>
          <p:nvPr/>
        </p:nvSpPr>
        <p:spPr>
          <a:xfrm>
            <a:off x="8118764" y="0"/>
            <a:ext cx="4094797" cy="68724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75BDE0-F433-D1D6-AC58-DCBCE3DA02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4582" y="-2"/>
            <a:ext cx="5634182" cy="687248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6C76BBD-7133-3C1D-5F4B-FC2BBBFD9E56}"/>
              </a:ext>
            </a:extLst>
          </p:cNvPr>
          <p:cNvSpPr/>
          <p:nvPr/>
        </p:nvSpPr>
        <p:spPr>
          <a:xfrm>
            <a:off x="-21561" y="-1"/>
            <a:ext cx="2506143" cy="68724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C932A50-06E2-C1DE-BC8C-4FF5421EB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57" y="386832"/>
            <a:ext cx="11790686" cy="608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6490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GUID" val="8846ce01-7f9b-4a4f-96e7-5203a460b24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1478</TotalTime>
  <Words>476</Words>
  <Application>Microsoft Office PowerPoint</Application>
  <PresentationFormat>Widescreen</PresentationFormat>
  <Paragraphs>80</Paragraphs>
  <Slides>13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Calibri (Body)</vt:lpstr>
      <vt:lpstr>Arial</vt:lpstr>
      <vt:lpstr>Calibri</vt:lpstr>
      <vt:lpstr>Calibri Light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Pui Ling Fung</dc:creator>
  <cp:lastModifiedBy>Pui Ling Fung</cp:lastModifiedBy>
  <cp:revision>14</cp:revision>
  <dcterms:created xsi:type="dcterms:W3CDTF">2024-03-04T16:47:05Z</dcterms:created>
  <dcterms:modified xsi:type="dcterms:W3CDTF">2024-09-16T16:05:40Z</dcterms:modified>
</cp:coreProperties>
</file>