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48" r:id="rId2"/>
  </p:sldMasterIdLst>
  <p:notesMasterIdLst>
    <p:notesMasterId r:id="rId21"/>
  </p:notesMasterIdLst>
  <p:sldIdLst>
    <p:sldId id="257" r:id="rId3"/>
    <p:sldId id="696" r:id="rId4"/>
    <p:sldId id="684" r:id="rId5"/>
    <p:sldId id="686" r:id="rId6"/>
    <p:sldId id="685" r:id="rId7"/>
    <p:sldId id="687" r:id="rId8"/>
    <p:sldId id="688" r:id="rId9"/>
    <p:sldId id="689" r:id="rId10"/>
    <p:sldId id="695" r:id="rId11"/>
    <p:sldId id="258" r:id="rId12"/>
    <p:sldId id="691" r:id="rId13"/>
    <p:sldId id="704" r:id="rId14"/>
    <p:sldId id="705" r:id="rId15"/>
    <p:sldId id="703" r:id="rId16"/>
    <p:sldId id="697" r:id="rId17"/>
    <p:sldId id="700" r:id="rId18"/>
    <p:sldId id="692" r:id="rId19"/>
    <p:sldId id="699" r:id="rId20"/>
  </p:sldIdLst>
  <p:sldSz cx="12192000" cy="6858000"/>
  <p:notesSz cx="6858000" cy="9144000"/>
  <p:custDataLst>
    <p:tags r:id="rId2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CC94AF-0828-F9D1-545B-869DB800B405}" name="Pui Ling Fung" initials="PLF" userId="S::55148095@ad.mmu.ac.uk::9d9dbece-4787-423c-ac12-e1c0874da4e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209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27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DA7C2-E174-4EF9-8816-28E12D8DA99B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188F0-69F7-412D-9E5E-6D1F83E1F8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14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6987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82C71-0182-FAFC-D582-1C00106E7F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73BD3F8-C7F5-21D2-D9AE-96F6D5323B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0BB7579-F1DE-6C89-48B6-39CFC912CD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F1F4AF-4554-EF08-4EA3-EC51038CB9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835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3433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32083-75F2-FAD9-423C-6F6A7B5EC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15042C6-7DA1-4440-A08B-81E26A6E8AD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38BB0E-6F3B-57D7-CE9A-1424A256E2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ED07-491A-9BB0-01DF-3A1E99B659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44962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546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248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 the information record and transit to different stages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F540C-FA25-4BB4-9F92-D3B71416A67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30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391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3662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F979C-A20A-18AF-085F-E8E0BBBA0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EC6BD8-B24A-7B07-192E-F3E727F76C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E6C48A-DFE6-DBF1-BDE8-FC403E62AF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BF653-A54B-3968-B72D-7CBBF5DB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8493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1F979C-A20A-18AF-085F-E8E0BBBA0A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EC6BD8-B24A-7B07-192E-F3E727F76C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E6C48A-DFE6-DBF1-BDE8-FC403E62AF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BF653-A54B-3968-B72D-7CBBF5DB39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18493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504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88BA4-5ADD-9B3F-6FEB-84B0E5C26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94157-FB0D-41C2-A485-F36A2B3B630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33D4F9-7E0B-84B0-0971-547575D73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5BA19-D976-483D-6358-A5BA90EB3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270CC-7CE3-4F0C-BF3E-00F22C8BCF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353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93BF7-151C-3B8B-3134-824987C2E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632247-2CE1-05F0-B391-FAA6EBE4C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FBE97-B992-AF7B-47D0-58CA746EC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94157-FB0D-41C2-A485-F36A2B3B630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EA5A3-4B90-EB3D-31DC-860F92299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3556D-C9A7-C441-2D00-6F99A95BB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270CC-7CE3-4F0C-BF3E-00F22C8BCF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010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45179-6DE8-B2F3-691D-2FCEAAF52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E386-FD81-A2BB-B4B0-51462566E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333FA-22C3-42BB-3D8B-286F95D0B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81025-0901-836E-9907-A0FEEC5B5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59790-036C-877F-276A-36F3BA8B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18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D2B35-9774-7719-727F-785F28BA3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04EAA2-1437-7F0A-8F90-07D189758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CDA31A-78DF-6196-492E-439BA0135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2CBEE8-3025-CF5E-FB13-96F5470B5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65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45179-6DE8-B2F3-691D-2FCEAAF52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E386-FD81-A2BB-B4B0-51462566E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333FA-22C3-42BB-3D8B-286F95D0B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81025-0901-836E-9907-A0FEEC5B5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59790-036C-877F-276A-36F3BA8B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08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D2B35-9774-7719-727F-785F28BA3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04EAA2-1437-7F0A-8F90-07D189758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CDA31A-78DF-6196-492E-439BA0135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2CBEE8-3025-CF5E-FB13-96F5470B5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836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25C80A-4EC6-9D29-9981-B5077B40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4F1E1-BC77-06C5-6CE9-25C39272F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1C66F-C269-E0E0-8CDC-3338154A9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34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DE4D6E-9BFF-5C5E-8874-042940815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49DF44-25B9-776A-2205-FA0C3A43A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91982-6AB0-181A-0ADE-A90983402A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94157-FB0D-41C2-A485-F36A2B3B630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4380D-902C-FFFC-31E3-95412D302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27F95-F62E-7309-D1E7-F5E40D9614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270CC-7CE3-4F0C-BF3E-00F22C8BCF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44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49" r:id="rId2"/>
    <p:sldLayoutId id="2147483659" r:id="rId3"/>
    <p:sldLayoutId id="2147483660" r:id="rId4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14FD-A193-3CFB-A6F7-83153BF2A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50A19-5689-18A6-83C6-F62CF2282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C6B2B-6087-6B3D-FE08-A393400F72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AE501-FA7E-47A4-F417-1C0901C9AA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3F58B-7D78-6CCD-EF5E-27D60E631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1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4B710F1-CB76-C540-8825-26E1AC91D9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57" t="8818" r="141" b="10273"/>
          <a:stretch/>
        </p:blipFill>
        <p:spPr>
          <a:xfrm>
            <a:off x="-1432" y="4189"/>
            <a:ext cx="12193432" cy="6853811"/>
          </a:xfrm>
          <a:prstGeom prst="rect">
            <a:avLst/>
          </a:prstGeom>
        </p:spPr>
      </p:pic>
      <p:pic>
        <p:nvPicPr>
          <p:cNvPr id="11" name="Picture 10" descr="Manchester_Met_University_Horizonal_black_logo.png">
            <a:extLst>
              <a:ext uri="{FF2B5EF4-FFF2-40B4-BE49-F238E27FC236}">
                <a16:creationId xmlns:a16="http://schemas.microsoft.com/office/drawing/2014/main" id="{C726D5B6-1DA4-AA4E-B9D6-B060D6D8DA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511" y="328695"/>
            <a:ext cx="1739274" cy="6650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B98C3-22A6-47C1-9FED-C4BBE72E6B38}"/>
              </a:ext>
            </a:extLst>
          </p:cNvPr>
          <p:cNvSpPr txBox="1"/>
          <p:nvPr/>
        </p:nvSpPr>
        <p:spPr>
          <a:xfrm>
            <a:off x="791933" y="2208480"/>
            <a:ext cx="10423089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I-Can-Do Service </a:t>
            </a:r>
          </a:p>
          <a:p>
            <a:pPr algn="ctr"/>
            <a:r>
              <a:rPr 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volunteering for people with dementia </a:t>
            </a:r>
          </a:p>
          <a:p>
            <a:pPr algn="ctr"/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Developing the Service for real world implementation </a:t>
            </a:r>
            <a:endParaRPr lang="en-GB" sz="36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Picture 4" descr="A logo with a hexagon and text&#10;&#10;Description automatically generated">
            <a:extLst>
              <a:ext uri="{FF2B5EF4-FFF2-40B4-BE49-F238E27FC236}">
                <a16:creationId xmlns:a16="http://schemas.microsoft.com/office/drawing/2014/main" id="{8BD18CFD-8F80-6E22-3D54-40AA007B89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61" y="1"/>
            <a:ext cx="2652492" cy="134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01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B79D1F7-AF80-A998-0AD4-0150654579DD}"/>
              </a:ext>
            </a:extLst>
          </p:cNvPr>
          <p:cNvSpPr/>
          <p:nvPr/>
        </p:nvSpPr>
        <p:spPr>
          <a:xfrm>
            <a:off x="8118764" y="0"/>
            <a:ext cx="4094797" cy="68724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75BDE0-F433-D1D6-AC58-DCBCE3DA0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582" y="-2"/>
            <a:ext cx="5634182" cy="687248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C76BBD-7133-3C1D-5F4B-FC2BBBFD9E56}"/>
              </a:ext>
            </a:extLst>
          </p:cNvPr>
          <p:cNvSpPr/>
          <p:nvPr/>
        </p:nvSpPr>
        <p:spPr>
          <a:xfrm>
            <a:off x="-21561" y="-1"/>
            <a:ext cx="2506143" cy="68724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932A50-06E2-C1DE-BC8C-4FF5421EB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57" y="386832"/>
            <a:ext cx="11790686" cy="608433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E915058-C258-41A9-A5D5-0EF446C29890}"/>
              </a:ext>
            </a:extLst>
          </p:cNvPr>
          <p:cNvSpPr/>
          <p:nvPr/>
        </p:nvSpPr>
        <p:spPr>
          <a:xfrm>
            <a:off x="7772400" y="4585855"/>
            <a:ext cx="2105891" cy="65116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CVS links volunteers to volunteer </a:t>
            </a:r>
            <a:r>
              <a:rPr lang="en-US" sz="1400" b="1" dirty="0" err="1">
                <a:solidFill>
                  <a:schemeClr val="tx1"/>
                </a:solidFill>
              </a:rPr>
              <a:t>organisations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F8CA356-8479-2AA9-2552-B45E04C8F34D}"/>
              </a:ext>
            </a:extLst>
          </p:cNvPr>
          <p:cNvCxnSpPr>
            <a:cxnSpLocks/>
          </p:cNvCxnSpPr>
          <p:nvPr/>
        </p:nvCxnSpPr>
        <p:spPr>
          <a:xfrm>
            <a:off x="8686800" y="4322618"/>
            <a:ext cx="0" cy="2632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A878F9D-63F8-6618-A85B-D3C779B2EE93}"/>
              </a:ext>
            </a:extLst>
          </p:cNvPr>
          <p:cNvCxnSpPr>
            <a:cxnSpLocks/>
          </p:cNvCxnSpPr>
          <p:nvPr/>
        </p:nvCxnSpPr>
        <p:spPr>
          <a:xfrm>
            <a:off x="8686800" y="5237018"/>
            <a:ext cx="0" cy="2632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C85964A1-CCA6-AFCA-A670-CEF57DDD4231}"/>
              </a:ext>
            </a:extLst>
          </p:cNvPr>
          <p:cNvSpPr/>
          <p:nvPr/>
        </p:nvSpPr>
        <p:spPr>
          <a:xfrm>
            <a:off x="7772399" y="5528427"/>
            <a:ext cx="2105891" cy="65116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VO provides volunteer training for volunteer &amp; volunteer buddy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F0CFAC-444C-EE18-CA43-97AF97AB6FF3}"/>
              </a:ext>
            </a:extLst>
          </p:cNvPr>
          <p:cNvSpPr/>
          <p:nvPr/>
        </p:nvSpPr>
        <p:spPr>
          <a:xfrm>
            <a:off x="10166162" y="5528427"/>
            <a:ext cx="1765948" cy="65116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Volunteering introduction/ shadowing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F1B16A-C943-CEB9-90CB-E476FE6FDFF0}"/>
              </a:ext>
            </a:extLst>
          </p:cNvPr>
          <p:cNvSpPr/>
          <p:nvPr/>
        </p:nvSpPr>
        <p:spPr>
          <a:xfrm>
            <a:off x="10169237" y="4585855"/>
            <a:ext cx="1765948" cy="651163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Volunteering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B88363E-D8A0-9BCE-66E5-0E7E743C2BD6}"/>
              </a:ext>
            </a:extLst>
          </p:cNvPr>
          <p:cNvCxnSpPr>
            <a:cxnSpLocks/>
          </p:cNvCxnSpPr>
          <p:nvPr/>
        </p:nvCxnSpPr>
        <p:spPr>
          <a:xfrm>
            <a:off x="9878290" y="5854008"/>
            <a:ext cx="36021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C681F03-A7E5-AFC8-9DCA-D270B0778F8F}"/>
              </a:ext>
            </a:extLst>
          </p:cNvPr>
          <p:cNvCxnSpPr>
            <a:cxnSpLocks/>
            <a:stCxn id="12" idx="0"/>
          </p:cNvCxnSpPr>
          <p:nvPr/>
        </p:nvCxnSpPr>
        <p:spPr>
          <a:xfrm flipV="1">
            <a:off x="11049136" y="5237018"/>
            <a:ext cx="0" cy="2914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22A40945-032E-7603-06C2-4F11554C4B6E}"/>
              </a:ext>
            </a:extLst>
          </p:cNvPr>
          <p:cNvCxnSpPr>
            <a:cxnSpLocks/>
          </p:cNvCxnSpPr>
          <p:nvPr/>
        </p:nvCxnSpPr>
        <p:spPr>
          <a:xfrm flipV="1">
            <a:off x="11042345" y="4142509"/>
            <a:ext cx="0" cy="40201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F869DD4B-367A-DCA4-5E29-625617179112}"/>
              </a:ext>
            </a:extLst>
          </p:cNvPr>
          <p:cNvSpPr/>
          <p:nvPr/>
        </p:nvSpPr>
        <p:spPr>
          <a:xfrm>
            <a:off x="10166162" y="3588444"/>
            <a:ext cx="1765943" cy="554065"/>
          </a:xfrm>
          <a:prstGeom prst="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chemeClr val="tx1"/>
                </a:solidFill>
              </a:rPr>
              <a:t>Volunteering review</a:t>
            </a:r>
          </a:p>
        </p:txBody>
      </p:sp>
    </p:spTree>
    <p:extLst>
      <p:ext uri="{BB962C8B-B14F-4D97-AF65-F5344CB8AC3E}">
        <p14:creationId xmlns:p14="http://schemas.microsoft.com/office/powerpoint/2010/main" val="4259649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11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1177636" y="162401"/>
            <a:ext cx="969818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I Can Do &amp; social prescribing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4742502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</a:rPr>
              <a:t>What are your thoughts about the service? 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srgbClr val="000000"/>
                </a:solidFill>
              </a:rPr>
              <a:t>For whom of your clients could this service be useful?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srgbClr val="000000"/>
                </a:solidFill>
              </a:rPr>
              <a:t>Do you have referrals of clients with dementia?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srgbClr val="000000"/>
                </a:solidFill>
              </a:rPr>
              <a:t>What kind of factors would you consider</a:t>
            </a:r>
            <a:r>
              <a:rPr lang="en-GB" b="0" i="0" dirty="0">
                <a:solidFill>
                  <a:srgbClr val="000000"/>
                </a:solidFill>
                <a:effectLst/>
              </a:rPr>
              <a:t>?</a:t>
            </a: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AA70BDAB-8D85-262D-C3B2-C466158D52F9}"/>
              </a:ext>
            </a:extLst>
          </p:cNvPr>
          <p:cNvSpPr/>
          <p:nvPr/>
        </p:nvSpPr>
        <p:spPr>
          <a:xfrm>
            <a:off x="197428" y="3805712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3E157818-8DB5-AA03-BEDA-26455DAE677F}"/>
              </a:ext>
            </a:extLst>
          </p:cNvPr>
          <p:cNvSpPr/>
          <p:nvPr/>
        </p:nvSpPr>
        <p:spPr>
          <a:xfrm>
            <a:off x="2118069" y="4437742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7CBAFD58-F3FB-74BB-5349-C382690A726B}"/>
              </a:ext>
            </a:extLst>
          </p:cNvPr>
          <p:cNvSpPr/>
          <p:nvPr/>
        </p:nvSpPr>
        <p:spPr>
          <a:xfrm>
            <a:off x="4586693" y="3805712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4F39C041-9552-77EA-6368-9E05734DEF18}"/>
              </a:ext>
            </a:extLst>
          </p:cNvPr>
          <p:cNvSpPr/>
          <p:nvPr/>
        </p:nvSpPr>
        <p:spPr>
          <a:xfrm>
            <a:off x="6541133" y="4437742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904BB415-56B8-CD6E-D05B-CF2E6DD9BD1C}"/>
              </a:ext>
            </a:extLst>
          </p:cNvPr>
          <p:cNvSpPr/>
          <p:nvPr/>
        </p:nvSpPr>
        <p:spPr>
          <a:xfrm>
            <a:off x="1528302" y="3934772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C31B2B37-EF63-7168-5332-6B8F4015EFA3}"/>
              </a:ext>
            </a:extLst>
          </p:cNvPr>
          <p:cNvSpPr/>
          <p:nvPr/>
        </p:nvSpPr>
        <p:spPr>
          <a:xfrm>
            <a:off x="8215746" y="3128927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178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12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I Can Do &amp; social prescribing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4742502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</a:rPr>
              <a:t>How/when </a:t>
            </a:r>
            <a:r>
              <a:rPr lang="en-GB" dirty="0">
                <a:solidFill>
                  <a:srgbClr val="000000"/>
                </a:solidFill>
              </a:rPr>
              <a:t>might</a:t>
            </a:r>
            <a:r>
              <a:rPr lang="en-GB" b="0" i="0" dirty="0">
                <a:solidFill>
                  <a:srgbClr val="000000"/>
                </a:solidFill>
                <a:effectLst/>
              </a:rPr>
              <a:t> social prescribers select the new service? 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srgbClr val="000000"/>
                </a:solidFill>
              </a:rPr>
              <a:t>Where/how do you obtain information for a new service?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srgbClr val="000000"/>
                </a:solidFill>
              </a:rPr>
              <a:t>What kind of factors would you consider be/for recommending it?</a:t>
            </a:r>
            <a:endParaRPr lang="en-GB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AA70BDAB-8D85-262D-C3B2-C466158D52F9}"/>
              </a:ext>
            </a:extLst>
          </p:cNvPr>
          <p:cNvSpPr/>
          <p:nvPr/>
        </p:nvSpPr>
        <p:spPr>
          <a:xfrm>
            <a:off x="197428" y="3805712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3E157818-8DB5-AA03-BEDA-26455DAE677F}"/>
              </a:ext>
            </a:extLst>
          </p:cNvPr>
          <p:cNvSpPr/>
          <p:nvPr/>
        </p:nvSpPr>
        <p:spPr>
          <a:xfrm>
            <a:off x="2118069" y="4437742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7CBAFD58-F3FB-74BB-5349-C382690A726B}"/>
              </a:ext>
            </a:extLst>
          </p:cNvPr>
          <p:cNvSpPr/>
          <p:nvPr/>
        </p:nvSpPr>
        <p:spPr>
          <a:xfrm>
            <a:off x="4586693" y="3805712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4F39C041-9552-77EA-6368-9E05734DEF18}"/>
              </a:ext>
            </a:extLst>
          </p:cNvPr>
          <p:cNvSpPr/>
          <p:nvPr/>
        </p:nvSpPr>
        <p:spPr>
          <a:xfrm>
            <a:off x="6541133" y="4437742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904BB415-56B8-CD6E-D05B-CF2E6DD9BD1C}"/>
              </a:ext>
            </a:extLst>
          </p:cNvPr>
          <p:cNvSpPr/>
          <p:nvPr/>
        </p:nvSpPr>
        <p:spPr>
          <a:xfrm>
            <a:off x="1528302" y="3934772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C31B2B37-EF63-7168-5332-6B8F4015EFA3}"/>
              </a:ext>
            </a:extLst>
          </p:cNvPr>
          <p:cNvSpPr/>
          <p:nvPr/>
        </p:nvSpPr>
        <p:spPr>
          <a:xfrm>
            <a:off x="8215746" y="3128927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4016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A4DE2F-ECE8-C2FA-3F05-513C9093E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7A81C2-C0EE-EB24-C225-42111843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13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88BDF4-B513-034C-95F6-04922FDB8F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6AF1852C-6FE4-1771-BD8C-8FA4500476A3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Service Development - 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E79FCB-1ECA-9FBA-DFD2-031825F9E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4742502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GB" b="0" i="0" dirty="0">
                <a:solidFill>
                  <a:srgbClr val="000000"/>
                </a:solidFill>
                <a:effectLst/>
              </a:rPr>
              <a:t>Do you have any experience or thoughts on clients taking part in volunteering?</a:t>
            </a: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EB7D624D-D2A5-50D3-C47D-6EDBA36D770F}"/>
              </a:ext>
            </a:extLst>
          </p:cNvPr>
          <p:cNvSpPr/>
          <p:nvPr/>
        </p:nvSpPr>
        <p:spPr>
          <a:xfrm>
            <a:off x="1465119" y="3545939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79D3F472-B66B-D856-2D3D-277F56C4D171}"/>
              </a:ext>
            </a:extLst>
          </p:cNvPr>
          <p:cNvSpPr/>
          <p:nvPr/>
        </p:nvSpPr>
        <p:spPr>
          <a:xfrm>
            <a:off x="3385760" y="4177969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E55CCE68-B2DD-C1EF-729D-5E1179BFE2EF}"/>
              </a:ext>
            </a:extLst>
          </p:cNvPr>
          <p:cNvSpPr/>
          <p:nvPr/>
        </p:nvSpPr>
        <p:spPr>
          <a:xfrm>
            <a:off x="5854384" y="3545939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CD20A48A-11A3-C8F2-C958-12CF18490C38}"/>
              </a:ext>
            </a:extLst>
          </p:cNvPr>
          <p:cNvSpPr/>
          <p:nvPr/>
        </p:nvSpPr>
        <p:spPr>
          <a:xfrm>
            <a:off x="7808824" y="4177969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94E39421-0475-8D1B-EBB2-9B718CBE64F8}"/>
              </a:ext>
            </a:extLst>
          </p:cNvPr>
          <p:cNvSpPr/>
          <p:nvPr/>
        </p:nvSpPr>
        <p:spPr>
          <a:xfrm>
            <a:off x="2795993" y="3674999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85803017-0B0A-F68F-5B9F-ADB883BB879C}"/>
              </a:ext>
            </a:extLst>
          </p:cNvPr>
          <p:cNvSpPr/>
          <p:nvPr/>
        </p:nvSpPr>
        <p:spPr>
          <a:xfrm>
            <a:off x="8444346" y="2802161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5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A4DE2F-ECE8-C2FA-3F05-513C9093E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7A81C2-C0EE-EB24-C225-42111843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14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B88BDF4-B513-034C-95F6-04922FDB8F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6AF1852C-6FE4-1771-BD8C-8FA4500476A3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Support for adoption of new service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E79FCB-1ECA-9FBA-DFD2-031825F9ED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4742502"/>
          </a:xfrm>
        </p:spPr>
        <p:txBody>
          <a:bodyPr>
            <a:normAutofit/>
          </a:bodyPr>
          <a:lstStyle/>
          <a:p>
            <a:pPr marL="0" indent="0" algn="l">
              <a:lnSpc>
                <a:spcPct val="100000"/>
              </a:lnSpc>
              <a:buNone/>
            </a:pPr>
            <a:r>
              <a:rPr lang="en-GB" dirty="0">
                <a:solidFill>
                  <a:srgbClr val="000000"/>
                </a:solidFill>
              </a:rPr>
              <a:t>What kind of support would you need to adopt the I-Can-Do service</a:t>
            </a:r>
            <a:r>
              <a:rPr lang="en-GB" b="0" i="0" dirty="0">
                <a:solidFill>
                  <a:srgbClr val="000000"/>
                </a:solidFill>
                <a:effectLst/>
              </a:rPr>
              <a:t>?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srgbClr val="000000"/>
                </a:solidFill>
              </a:rPr>
              <a:t>Any form of training?</a:t>
            </a:r>
          </a:p>
          <a:p>
            <a:pPr lvl="1">
              <a:lnSpc>
                <a:spcPct val="100000"/>
              </a:lnSpc>
            </a:pPr>
            <a:r>
              <a:rPr lang="en-GB" b="0" i="0" dirty="0">
                <a:solidFill>
                  <a:srgbClr val="000000"/>
                </a:solidFill>
                <a:effectLst/>
              </a:rPr>
              <a:t>Any other support?</a:t>
            </a: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EB7D624D-D2A5-50D3-C47D-6EDBA36D770F}"/>
              </a:ext>
            </a:extLst>
          </p:cNvPr>
          <p:cNvSpPr/>
          <p:nvPr/>
        </p:nvSpPr>
        <p:spPr>
          <a:xfrm>
            <a:off x="1465119" y="3545939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79D3F472-B66B-D856-2D3D-277F56C4D171}"/>
              </a:ext>
            </a:extLst>
          </p:cNvPr>
          <p:cNvSpPr/>
          <p:nvPr/>
        </p:nvSpPr>
        <p:spPr>
          <a:xfrm>
            <a:off x="3385760" y="4177969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E55CCE68-B2DD-C1EF-729D-5E1179BFE2EF}"/>
              </a:ext>
            </a:extLst>
          </p:cNvPr>
          <p:cNvSpPr/>
          <p:nvPr/>
        </p:nvSpPr>
        <p:spPr>
          <a:xfrm>
            <a:off x="5854384" y="3545939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CD20A48A-11A3-C8F2-C958-12CF18490C38}"/>
              </a:ext>
            </a:extLst>
          </p:cNvPr>
          <p:cNvSpPr/>
          <p:nvPr/>
        </p:nvSpPr>
        <p:spPr>
          <a:xfrm>
            <a:off x="7808824" y="4177969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94E39421-0475-8D1B-EBB2-9B718CBE64F8}"/>
              </a:ext>
            </a:extLst>
          </p:cNvPr>
          <p:cNvSpPr/>
          <p:nvPr/>
        </p:nvSpPr>
        <p:spPr>
          <a:xfrm>
            <a:off x="2795993" y="3674999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85803017-0B0A-F68F-5B9F-ADB883BB879C}"/>
              </a:ext>
            </a:extLst>
          </p:cNvPr>
          <p:cNvSpPr/>
          <p:nvPr/>
        </p:nvSpPr>
        <p:spPr>
          <a:xfrm>
            <a:off x="8444346" y="2802161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14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15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Volunteering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0"/>
            <a:ext cx="10515600" cy="5168359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i="0" dirty="0">
                <a:solidFill>
                  <a:srgbClr val="000000"/>
                </a:solidFill>
                <a:effectLst/>
              </a:rPr>
              <a:t>Training regarding volunteering &amp; safeguarding </a:t>
            </a:r>
          </a:p>
          <a:p>
            <a:pPr lvl="1"/>
            <a:r>
              <a:rPr lang="en-GB" i="0" dirty="0">
                <a:solidFill>
                  <a:srgbClr val="000000"/>
                </a:solidFill>
                <a:effectLst/>
              </a:rPr>
              <a:t>What training would a </a:t>
            </a:r>
            <a:r>
              <a:rPr lang="en-GB" dirty="0">
                <a:solidFill>
                  <a:srgbClr val="000000"/>
                </a:solidFill>
              </a:rPr>
              <a:t>client going into volunteering need</a:t>
            </a:r>
            <a:r>
              <a:rPr lang="en-GB" i="0" dirty="0">
                <a:solidFill>
                  <a:srgbClr val="000000"/>
                </a:solidFill>
                <a:effectLst/>
              </a:rPr>
              <a:t>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What other support might they need? E.g. volunteer buddy?</a:t>
            </a:r>
            <a:endParaRPr lang="en-GB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003879BA-8819-751A-5301-033E6325780B}"/>
              </a:ext>
            </a:extLst>
          </p:cNvPr>
          <p:cNvSpPr/>
          <p:nvPr/>
        </p:nvSpPr>
        <p:spPr>
          <a:xfrm>
            <a:off x="779376" y="3556343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Hexagon 17">
            <a:extLst>
              <a:ext uri="{FF2B5EF4-FFF2-40B4-BE49-F238E27FC236}">
                <a16:creationId xmlns:a16="http://schemas.microsoft.com/office/drawing/2014/main" id="{6E11832F-AFBF-5858-9208-8E30C3E14340}"/>
              </a:ext>
            </a:extLst>
          </p:cNvPr>
          <p:cNvSpPr/>
          <p:nvPr/>
        </p:nvSpPr>
        <p:spPr>
          <a:xfrm>
            <a:off x="3385760" y="4177969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Hexagon 18">
            <a:extLst>
              <a:ext uri="{FF2B5EF4-FFF2-40B4-BE49-F238E27FC236}">
                <a16:creationId xmlns:a16="http://schemas.microsoft.com/office/drawing/2014/main" id="{B856E64E-BB1D-888D-92CD-00A7514903C9}"/>
              </a:ext>
            </a:extLst>
          </p:cNvPr>
          <p:cNvSpPr/>
          <p:nvPr/>
        </p:nvSpPr>
        <p:spPr>
          <a:xfrm>
            <a:off x="5854384" y="3545939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Hexagon 19">
            <a:extLst>
              <a:ext uri="{FF2B5EF4-FFF2-40B4-BE49-F238E27FC236}">
                <a16:creationId xmlns:a16="http://schemas.microsoft.com/office/drawing/2014/main" id="{C5B998EC-6DF9-3CF0-EF63-AC135465A248}"/>
              </a:ext>
            </a:extLst>
          </p:cNvPr>
          <p:cNvSpPr/>
          <p:nvPr/>
        </p:nvSpPr>
        <p:spPr>
          <a:xfrm>
            <a:off x="7808824" y="4177969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Hexagon 20">
            <a:extLst>
              <a:ext uri="{FF2B5EF4-FFF2-40B4-BE49-F238E27FC236}">
                <a16:creationId xmlns:a16="http://schemas.microsoft.com/office/drawing/2014/main" id="{445A499E-3AAC-A065-0C39-DBF4112A6FA9}"/>
              </a:ext>
            </a:extLst>
          </p:cNvPr>
          <p:cNvSpPr/>
          <p:nvPr/>
        </p:nvSpPr>
        <p:spPr>
          <a:xfrm>
            <a:off x="2795993" y="3674999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Hexagon 21">
            <a:extLst>
              <a:ext uri="{FF2B5EF4-FFF2-40B4-BE49-F238E27FC236}">
                <a16:creationId xmlns:a16="http://schemas.microsoft.com/office/drawing/2014/main" id="{D27A8C49-0CC3-C8B0-C836-55387A60F1C9}"/>
              </a:ext>
            </a:extLst>
          </p:cNvPr>
          <p:cNvSpPr/>
          <p:nvPr/>
        </p:nvSpPr>
        <p:spPr>
          <a:xfrm>
            <a:off x="8444346" y="2802161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0547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418A00-CD22-C2DC-BFBF-C36BB2A19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520E52-5B82-24D9-3EB0-FF27E5CF1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16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DC1521-F222-68A3-829D-791C3D90FFA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36FDC178-CF10-A00A-6AF2-1230B41299D8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Designing Session 4- Review Session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DF514-D82A-B91A-EB3A-F5CD59C4B7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34460"/>
            <a:ext cx="10965873" cy="516835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Could</a:t>
            </a:r>
            <a:r>
              <a:rPr lang="en-GB" i="0" dirty="0">
                <a:solidFill>
                  <a:srgbClr val="000000"/>
                </a:solidFill>
                <a:effectLst/>
              </a:rPr>
              <a:t> you share any experience of reviewing the progress of your clients?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What would you discuss with your client in a review session?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What should be considered when conducting review session?</a:t>
            </a: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3C446461-E2B8-3CD4-117A-5B08DC668D71}"/>
              </a:ext>
            </a:extLst>
          </p:cNvPr>
          <p:cNvSpPr/>
          <p:nvPr/>
        </p:nvSpPr>
        <p:spPr>
          <a:xfrm>
            <a:off x="1175068" y="3608285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7ADBFD5C-846F-322A-CC6C-ED3904BE0156}"/>
              </a:ext>
            </a:extLst>
          </p:cNvPr>
          <p:cNvSpPr/>
          <p:nvPr/>
        </p:nvSpPr>
        <p:spPr>
          <a:xfrm>
            <a:off x="3095709" y="4240315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086FC889-AB48-489E-C078-370602C686D4}"/>
              </a:ext>
            </a:extLst>
          </p:cNvPr>
          <p:cNvSpPr/>
          <p:nvPr/>
        </p:nvSpPr>
        <p:spPr>
          <a:xfrm>
            <a:off x="5564333" y="3608285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2AA1FDE5-D8DC-7682-42F2-23C92F6B4DBD}"/>
              </a:ext>
            </a:extLst>
          </p:cNvPr>
          <p:cNvSpPr/>
          <p:nvPr/>
        </p:nvSpPr>
        <p:spPr>
          <a:xfrm>
            <a:off x="7518773" y="4240315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9B498D27-3500-0019-2CCB-1B9B01867ABB}"/>
              </a:ext>
            </a:extLst>
          </p:cNvPr>
          <p:cNvSpPr/>
          <p:nvPr/>
        </p:nvSpPr>
        <p:spPr>
          <a:xfrm>
            <a:off x="2505942" y="3737345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3575C636-7755-BF0B-AE62-CA08625D36AC}"/>
              </a:ext>
            </a:extLst>
          </p:cNvPr>
          <p:cNvSpPr/>
          <p:nvPr/>
        </p:nvSpPr>
        <p:spPr>
          <a:xfrm>
            <a:off x="9060647" y="3683746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080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17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Digital Prototype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52870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What do you think about the website? What works for you? / what does not? </a:t>
            </a:r>
          </a:p>
          <a:p>
            <a:pPr lvl="1"/>
            <a:r>
              <a:rPr lang="en-GB" i="0" dirty="0">
                <a:solidFill>
                  <a:srgbClr val="000000"/>
                </a:solidFill>
                <a:effectLst/>
              </a:rPr>
              <a:t>Appearance / visual appeal?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V</a:t>
            </a:r>
            <a:r>
              <a:rPr lang="en-GB" i="0" dirty="0">
                <a:solidFill>
                  <a:srgbClr val="000000"/>
                </a:solidFill>
                <a:effectLst/>
              </a:rPr>
              <a:t>isual accessibility/ readability?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F</a:t>
            </a:r>
            <a:r>
              <a:rPr lang="en-GB" i="0" dirty="0">
                <a:solidFill>
                  <a:srgbClr val="000000"/>
                </a:solidFill>
                <a:effectLst/>
              </a:rPr>
              <a:t>unctionality / functional accessibility (structure of site, stepping through)?</a:t>
            </a:r>
          </a:p>
          <a:p>
            <a:pPr lvl="1"/>
            <a:r>
              <a:rPr lang="en-GB" b="0" i="0" dirty="0">
                <a:solidFill>
                  <a:srgbClr val="000000"/>
                </a:solidFill>
                <a:effectLst/>
              </a:rPr>
              <a:t>Easy to use ? / Too complex to use?</a:t>
            </a:r>
          </a:p>
          <a:p>
            <a:pPr lvl="1"/>
            <a:r>
              <a:rPr lang="en-GB" b="0" i="0" dirty="0">
                <a:solidFill>
                  <a:srgbClr val="000000"/>
                </a:solidFill>
                <a:effectLst/>
              </a:rPr>
              <a:t>Anything missing / not needed?</a:t>
            </a: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F52893F5-76A5-06EA-8154-6C942D1F9798}"/>
              </a:ext>
            </a:extLst>
          </p:cNvPr>
          <p:cNvSpPr/>
          <p:nvPr/>
        </p:nvSpPr>
        <p:spPr>
          <a:xfrm>
            <a:off x="107793" y="4622440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147703EB-19C4-4780-05EF-F558FE7AD549}"/>
              </a:ext>
            </a:extLst>
          </p:cNvPr>
          <p:cNvSpPr/>
          <p:nvPr/>
        </p:nvSpPr>
        <p:spPr>
          <a:xfrm>
            <a:off x="3341321" y="4616111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60861BAC-8CF5-0F1E-E274-4494A0B964AF}"/>
              </a:ext>
            </a:extLst>
          </p:cNvPr>
          <p:cNvSpPr/>
          <p:nvPr/>
        </p:nvSpPr>
        <p:spPr>
          <a:xfrm>
            <a:off x="5532266" y="3934772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1C99FA8D-F2B9-CA3D-3BD8-0D849CB647D8}"/>
              </a:ext>
            </a:extLst>
          </p:cNvPr>
          <p:cNvSpPr/>
          <p:nvPr/>
        </p:nvSpPr>
        <p:spPr>
          <a:xfrm>
            <a:off x="7527989" y="4486313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15742091-23B8-20CB-3CA6-76166E89BA97}"/>
              </a:ext>
            </a:extLst>
          </p:cNvPr>
          <p:cNvSpPr/>
          <p:nvPr/>
        </p:nvSpPr>
        <p:spPr>
          <a:xfrm>
            <a:off x="1476587" y="4463617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662F2565-8E3C-2A3D-0E0A-D62E7ECD9A1F}"/>
              </a:ext>
            </a:extLst>
          </p:cNvPr>
          <p:cNvSpPr/>
          <p:nvPr/>
        </p:nvSpPr>
        <p:spPr>
          <a:xfrm>
            <a:off x="9843655" y="3629641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4264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C02E70-8288-C8C0-8177-AB54D6778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423BA8-9C8E-1A3F-A62A-70F4D5602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18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9FC6BD0-37ED-9A4A-1F5F-42EE48F3D5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17DA1C2-0C62-A653-C96D-BA7084151A17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Digital Prototype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23B60-70FC-5196-2EE7-43C4806F45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52870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b="0" i="0" dirty="0">
                <a:solidFill>
                  <a:srgbClr val="000000"/>
                </a:solidFill>
                <a:effectLst/>
              </a:rPr>
              <a:t>Sharing of information: </a:t>
            </a:r>
          </a:p>
          <a:p>
            <a:pPr marL="0" indent="0" algn="l">
              <a:buNone/>
            </a:pPr>
            <a:r>
              <a:rPr lang="en-GB" sz="2400" dirty="0">
                <a:solidFill>
                  <a:srgbClr val="000000"/>
                </a:solidFill>
              </a:rPr>
              <a:t>How should we </a:t>
            </a:r>
            <a:r>
              <a:rPr lang="en-GB" sz="2400" b="0" i="0" dirty="0">
                <a:solidFill>
                  <a:srgbClr val="000000"/>
                </a:solidFill>
                <a:effectLst/>
              </a:rPr>
              <a:t>balance the personal privacy and sharing interests/actions in the service:</a:t>
            </a:r>
            <a:r>
              <a:rPr lang="en-GB" sz="2400" dirty="0">
                <a:solidFill>
                  <a:srgbClr val="000000"/>
                </a:solidFill>
              </a:rPr>
              <a:t> </a:t>
            </a:r>
            <a:r>
              <a:rPr lang="en-GB" sz="2400" b="0" i="0" dirty="0">
                <a:solidFill>
                  <a:srgbClr val="000000"/>
                </a:solidFill>
                <a:effectLst/>
              </a:rPr>
              <a:t>Wellbeing Mentor notes could be shared between different parties</a:t>
            </a:r>
            <a:r>
              <a:rPr lang="en-GB" sz="2400" dirty="0">
                <a:solidFill>
                  <a:srgbClr val="000000"/>
                </a:solidFill>
              </a:rPr>
              <a:t>.</a:t>
            </a:r>
          </a:p>
          <a:p>
            <a:pPr marL="0" indent="0" algn="l">
              <a:buNone/>
            </a:pPr>
            <a:r>
              <a:rPr lang="en-GB" sz="2400" b="1" dirty="0">
                <a:solidFill>
                  <a:srgbClr val="000000"/>
                </a:solidFill>
              </a:rPr>
              <a:t>What information should the following have access to?</a:t>
            </a:r>
          </a:p>
          <a:p>
            <a:r>
              <a:rPr lang="en-GB" sz="2400" dirty="0">
                <a:solidFill>
                  <a:srgbClr val="000000"/>
                </a:solidFill>
              </a:rPr>
              <a:t>Carer</a:t>
            </a:r>
          </a:p>
          <a:p>
            <a:r>
              <a:rPr lang="en-GB" sz="2400" dirty="0">
                <a:solidFill>
                  <a:srgbClr val="000000"/>
                </a:solidFill>
              </a:rPr>
              <a:t>Community volunteer service</a:t>
            </a:r>
          </a:p>
          <a:p>
            <a:r>
              <a:rPr lang="en-GB" sz="2400" dirty="0">
                <a:solidFill>
                  <a:srgbClr val="000000"/>
                </a:solidFill>
              </a:rPr>
              <a:t>Volunteer organisation</a:t>
            </a:r>
          </a:p>
          <a:p>
            <a:r>
              <a:rPr lang="en-GB" sz="2400" dirty="0">
                <a:solidFill>
                  <a:srgbClr val="000000"/>
                </a:solidFill>
              </a:rPr>
              <a:t>Volunteer buddy</a:t>
            </a:r>
            <a:endParaRPr lang="en-GB" sz="24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2" name="Hexagon 1">
            <a:extLst>
              <a:ext uri="{FF2B5EF4-FFF2-40B4-BE49-F238E27FC236}">
                <a16:creationId xmlns:a16="http://schemas.microsoft.com/office/drawing/2014/main" id="{C1750DEE-E2DE-A228-9787-40A69EBBF595}"/>
              </a:ext>
            </a:extLst>
          </p:cNvPr>
          <p:cNvSpPr/>
          <p:nvPr/>
        </p:nvSpPr>
        <p:spPr>
          <a:xfrm>
            <a:off x="3157219" y="4635191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0BC4D301-9914-5049-BA02-702299F1B119}"/>
              </a:ext>
            </a:extLst>
          </p:cNvPr>
          <p:cNvSpPr/>
          <p:nvPr/>
        </p:nvSpPr>
        <p:spPr>
          <a:xfrm>
            <a:off x="6639009" y="4437742"/>
            <a:ext cx="2608117" cy="2257857"/>
          </a:xfrm>
          <a:prstGeom prst="hexagon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Hexagon 5">
            <a:extLst>
              <a:ext uri="{FF2B5EF4-FFF2-40B4-BE49-F238E27FC236}">
                <a16:creationId xmlns:a16="http://schemas.microsoft.com/office/drawing/2014/main" id="{1395F68C-C52C-629E-1E4D-71EC2A7C2870}"/>
              </a:ext>
            </a:extLst>
          </p:cNvPr>
          <p:cNvSpPr/>
          <p:nvPr/>
        </p:nvSpPr>
        <p:spPr>
          <a:xfrm>
            <a:off x="7684022" y="2847572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D0D1DA2D-698E-740A-8B12-1EB5F1B11F44}"/>
              </a:ext>
            </a:extLst>
          </p:cNvPr>
          <p:cNvSpPr/>
          <p:nvPr/>
        </p:nvSpPr>
        <p:spPr>
          <a:xfrm>
            <a:off x="9273942" y="3969433"/>
            <a:ext cx="2608117" cy="2257857"/>
          </a:xfrm>
          <a:prstGeom prst="hexagon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28CBBE08-2F19-036B-2042-C9B40B0AD8E3}"/>
              </a:ext>
            </a:extLst>
          </p:cNvPr>
          <p:cNvSpPr/>
          <p:nvPr/>
        </p:nvSpPr>
        <p:spPr>
          <a:xfrm>
            <a:off x="5004846" y="4482697"/>
            <a:ext cx="2150917" cy="1985601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FFAD05B1-0D2C-72E1-8AB8-2E0E707FBB55}"/>
              </a:ext>
            </a:extLst>
          </p:cNvPr>
          <p:cNvSpPr/>
          <p:nvPr/>
        </p:nvSpPr>
        <p:spPr>
          <a:xfrm>
            <a:off x="9909464" y="2593625"/>
            <a:ext cx="2150917" cy="1985601"/>
          </a:xfrm>
          <a:prstGeom prst="hexagon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621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2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947" y="1655207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dirty="0">
                <a:solidFill>
                  <a:srgbClr val="000000"/>
                </a:solidFill>
              </a:rPr>
              <a:t>We will introduce you the I-Can-Do Service and the service development in this project (10min.)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r>
              <a:rPr lang="en-GB" b="0" i="0" dirty="0">
                <a:solidFill>
                  <a:srgbClr val="000000"/>
                </a:solidFill>
                <a:effectLst/>
              </a:rPr>
              <a:t>We will discuss about topics </a:t>
            </a:r>
            <a:r>
              <a:rPr lang="en-GB" dirty="0">
                <a:solidFill>
                  <a:srgbClr val="000000"/>
                </a:solidFill>
              </a:rPr>
              <a:t>where we need you to help us with your experiences (30 min.)</a:t>
            </a:r>
            <a:endParaRPr lang="en-GB" b="0" i="0" dirty="0">
              <a:solidFill>
                <a:srgbClr val="000000"/>
              </a:solidFill>
              <a:effectLst/>
            </a:endParaRPr>
          </a:p>
          <a:p>
            <a:pPr lvl="1">
              <a:lnSpc>
                <a:spcPct val="100000"/>
              </a:lnSpc>
            </a:pPr>
            <a:r>
              <a:rPr lang="en-GB" b="0" i="0" dirty="0">
                <a:solidFill>
                  <a:srgbClr val="000000"/>
                </a:solidFill>
                <a:effectLst/>
              </a:rPr>
              <a:t>how to introduce new service to social prescribers </a:t>
            </a:r>
          </a:p>
          <a:p>
            <a:pPr lvl="1">
              <a:lnSpc>
                <a:spcPct val="100000"/>
              </a:lnSpc>
            </a:pPr>
            <a:r>
              <a:rPr lang="en-GB" dirty="0">
                <a:solidFill>
                  <a:srgbClr val="000000"/>
                </a:solidFill>
              </a:rPr>
              <a:t>Support needed to adopt the service</a:t>
            </a:r>
          </a:p>
          <a:p>
            <a:pPr lvl="1">
              <a:lnSpc>
                <a:spcPct val="100000"/>
              </a:lnSpc>
            </a:pPr>
            <a:r>
              <a:rPr lang="en-GB" b="0" i="0" dirty="0">
                <a:solidFill>
                  <a:srgbClr val="000000"/>
                </a:solidFill>
                <a:effectLst/>
              </a:rPr>
              <a:t>Designing Session 4 – Review Session</a:t>
            </a:r>
          </a:p>
          <a:p>
            <a:pPr marL="514350" indent="-514350" algn="l">
              <a:lnSpc>
                <a:spcPct val="100000"/>
              </a:lnSpc>
              <a:buFont typeface="+mj-lt"/>
              <a:buAutoNum type="arabicPeriod"/>
            </a:pPr>
            <a:r>
              <a:rPr lang="en-GB" b="0" i="0" dirty="0">
                <a:effectLst/>
              </a:rPr>
              <a:t>We will introduce you to the digital prototype and ask you about your views (30 min.)</a:t>
            </a:r>
          </a:p>
          <a:p>
            <a:pPr marL="514350" indent="-514350" algn="l">
              <a:lnSpc>
                <a:spcPct val="100000"/>
              </a:lnSpc>
              <a:buFont typeface="+mj-lt"/>
              <a:buAutoNum type="arabicPeriod"/>
            </a:pPr>
            <a:r>
              <a:rPr lang="en-GB" dirty="0">
                <a:solidFill>
                  <a:srgbClr val="000000"/>
                </a:solidFill>
              </a:rPr>
              <a:t>Wrap-up (10 min.)</a:t>
            </a:r>
            <a:endParaRPr lang="en-GB" b="0" i="0" dirty="0">
              <a:solidFill>
                <a:srgbClr val="000000"/>
              </a:solidFill>
              <a:effectLst/>
            </a:endParaRPr>
          </a:p>
          <a:p>
            <a:pPr>
              <a:lnSpc>
                <a:spcPct val="100000"/>
              </a:lnSpc>
            </a:pP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686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3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accent2"/>
                </a:solidFill>
              </a:rPr>
              <a:t>IdoService</a:t>
            </a:r>
            <a:r>
              <a:rPr lang="en-US" sz="4000" b="1" dirty="0">
                <a:solidFill>
                  <a:schemeClr val="accent2"/>
                </a:solidFill>
              </a:rPr>
              <a:t> (2020-22)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Developed to support people after the diagnosis </a:t>
            </a:r>
          </a:p>
          <a:p>
            <a:r>
              <a:rPr lang="en-US" dirty="0">
                <a:solidFill>
                  <a:schemeClr val="tx2"/>
                </a:solidFill>
              </a:rPr>
              <a:t>Aim for people with dementia to stay socially connected, make a contribution, feel valued</a:t>
            </a:r>
          </a:p>
          <a:p>
            <a:r>
              <a:rPr lang="en-US" dirty="0">
                <a:solidFill>
                  <a:schemeClr val="tx2"/>
                </a:solidFill>
              </a:rPr>
              <a:t>Developed with </a:t>
            </a:r>
            <a:r>
              <a:rPr lang="en-GB" dirty="0">
                <a:solidFill>
                  <a:schemeClr val="tx2"/>
                </a:solidFill>
              </a:rPr>
              <a:t>v</a:t>
            </a:r>
            <a:r>
              <a:rPr lang="en-GB" sz="2800" dirty="0">
                <a:solidFill>
                  <a:schemeClr val="tx2"/>
                </a:solidFill>
                <a:cs typeface="Calibri (Body)"/>
              </a:rPr>
              <a:t>arious stakeholders: people living with dementia, care partners, staff from service providers, researchers, designers</a:t>
            </a:r>
            <a:endParaRPr lang="en-GB" sz="2800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Previously: Developed </a:t>
            </a:r>
            <a:r>
              <a:rPr lang="en-US" dirty="0">
                <a:solidFill>
                  <a:schemeClr val="accent2"/>
                </a:solidFill>
              </a:rPr>
              <a:t>I-Can-Do Pathway booklet </a:t>
            </a:r>
            <a:r>
              <a:rPr lang="en-US" dirty="0">
                <a:solidFill>
                  <a:schemeClr val="tx2"/>
                </a:solidFill>
              </a:rPr>
              <a:t>to deliver service </a:t>
            </a:r>
          </a:p>
          <a:p>
            <a:r>
              <a:rPr lang="en-US" dirty="0">
                <a:solidFill>
                  <a:schemeClr val="tx2"/>
                </a:solidFill>
              </a:rPr>
              <a:t>Now: Develop full service model for service implementation</a:t>
            </a:r>
          </a:p>
        </p:txBody>
      </p:sp>
    </p:spTree>
    <p:extLst>
      <p:ext uri="{BB962C8B-B14F-4D97-AF65-F5344CB8AC3E}">
        <p14:creationId xmlns:p14="http://schemas.microsoft.com/office/powerpoint/2010/main" val="1723244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wellbeing mentor session&#10;&#10;Description automatically generated with low confidence">
            <a:extLst>
              <a:ext uri="{FF2B5EF4-FFF2-40B4-BE49-F238E27FC236}">
                <a16:creationId xmlns:a16="http://schemas.microsoft.com/office/drawing/2014/main" id="{0A5D7E0B-D032-D1BF-AF1A-8E318DEE11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36"/>
          <a:stretch/>
        </p:blipFill>
        <p:spPr>
          <a:xfrm>
            <a:off x="1828602" y="621678"/>
            <a:ext cx="8534796" cy="56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427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screenshot, font, design&#10;&#10;Description automatically generated">
            <a:extLst>
              <a:ext uri="{FF2B5EF4-FFF2-40B4-BE49-F238E27FC236}">
                <a16:creationId xmlns:a16="http://schemas.microsoft.com/office/drawing/2014/main" id="{439F34AD-8262-BD69-4624-83870F5046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0"/>
          <a:stretch/>
        </p:blipFill>
        <p:spPr>
          <a:xfrm>
            <a:off x="6374303" y="250813"/>
            <a:ext cx="4503020" cy="6356374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50D28F4-E29F-FBA8-29E4-6FF8AD6B4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736" y="250813"/>
            <a:ext cx="4503020" cy="635637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EC40620-49F6-BA15-E287-B6291B48E0A9}"/>
              </a:ext>
            </a:extLst>
          </p:cNvPr>
          <p:cNvSpPr/>
          <p:nvPr/>
        </p:nvSpPr>
        <p:spPr>
          <a:xfrm>
            <a:off x="1276736" y="250813"/>
            <a:ext cx="4503020" cy="635637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ADA593-07E7-2734-195B-941318102C9D}"/>
              </a:ext>
            </a:extLst>
          </p:cNvPr>
          <p:cNvSpPr/>
          <p:nvPr/>
        </p:nvSpPr>
        <p:spPr>
          <a:xfrm>
            <a:off x="6387440" y="250813"/>
            <a:ext cx="4503020" cy="635637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781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screenshot, website, online advertising&#10;&#10;Description automatically generated">
            <a:extLst>
              <a:ext uri="{FF2B5EF4-FFF2-40B4-BE49-F238E27FC236}">
                <a16:creationId xmlns:a16="http://schemas.microsoft.com/office/drawing/2014/main" id="{3845AC0D-1527-CC3A-F9CB-0A453E2EC7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4" r="2316"/>
          <a:stretch/>
        </p:blipFill>
        <p:spPr>
          <a:xfrm>
            <a:off x="6415259" y="250813"/>
            <a:ext cx="4524127" cy="6356374"/>
          </a:xfrm>
          <a:prstGeom prst="rect">
            <a:avLst/>
          </a:prstGeom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15C037-86B2-DA77-D150-DF7C56D260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48" b="982"/>
          <a:stretch/>
        </p:blipFill>
        <p:spPr>
          <a:xfrm>
            <a:off x="1165673" y="250813"/>
            <a:ext cx="4571190" cy="63563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2138C23-02BF-37BF-804D-B55AAF5C2326}"/>
              </a:ext>
            </a:extLst>
          </p:cNvPr>
          <p:cNvSpPr/>
          <p:nvPr/>
        </p:nvSpPr>
        <p:spPr>
          <a:xfrm>
            <a:off x="1165673" y="250813"/>
            <a:ext cx="4571190" cy="6356374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9BCEC3-B939-207A-29C4-894095CCE6E1}"/>
              </a:ext>
            </a:extLst>
          </p:cNvPr>
          <p:cNvSpPr/>
          <p:nvPr/>
        </p:nvSpPr>
        <p:spPr>
          <a:xfrm>
            <a:off x="6391727" y="250813"/>
            <a:ext cx="4571190" cy="6356374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741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phone&#10;&#10;Description automatically generated with low confidence">
            <a:extLst>
              <a:ext uri="{FF2B5EF4-FFF2-40B4-BE49-F238E27FC236}">
                <a16:creationId xmlns:a16="http://schemas.microsoft.com/office/drawing/2014/main" id="{178AE51A-6B88-9F6F-45E0-47528222EE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7" r="516"/>
          <a:stretch/>
        </p:blipFill>
        <p:spPr>
          <a:xfrm>
            <a:off x="4305366" y="769374"/>
            <a:ext cx="3774363" cy="5319252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8312BF8-D563-5A3F-5EAE-95D145F39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33" y="769374"/>
            <a:ext cx="3935632" cy="5319252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D3DB1C79-AC17-2816-7F2E-79F04E9C46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069" t="2714" r="4456" b="7219"/>
          <a:stretch/>
        </p:blipFill>
        <p:spPr>
          <a:xfrm>
            <a:off x="8213830" y="769374"/>
            <a:ext cx="3723651" cy="531925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122F6F4-DD53-2E92-CBD7-67F6B8E0C930}"/>
              </a:ext>
            </a:extLst>
          </p:cNvPr>
          <p:cNvSpPr/>
          <p:nvPr/>
        </p:nvSpPr>
        <p:spPr>
          <a:xfrm>
            <a:off x="234855" y="769374"/>
            <a:ext cx="3936410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A74174-5B1E-2ACC-C501-DCFC648A625A}"/>
              </a:ext>
            </a:extLst>
          </p:cNvPr>
          <p:cNvSpPr/>
          <p:nvPr/>
        </p:nvSpPr>
        <p:spPr>
          <a:xfrm>
            <a:off x="4305366" y="769374"/>
            <a:ext cx="3774363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62A9780-BA1B-223E-6770-46E7CA8CD6FA}"/>
              </a:ext>
            </a:extLst>
          </p:cNvPr>
          <p:cNvSpPr/>
          <p:nvPr/>
        </p:nvSpPr>
        <p:spPr>
          <a:xfrm>
            <a:off x="8213830" y="769374"/>
            <a:ext cx="3722873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08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800F7C9-F2F1-34EE-6E9C-F3B4B18F2ED6}"/>
              </a:ext>
            </a:extLst>
          </p:cNvPr>
          <p:cNvSpPr/>
          <p:nvPr/>
        </p:nvSpPr>
        <p:spPr>
          <a:xfrm>
            <a:off x="4690810" y="932839"/>
            <a:ext cx="6964737" cy="5014668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B5B8559-7D1B-649F-F9EA-A952CD8B2D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86"/>
          <a:stretch/>
        </p:blipFill>
        <p:spPr>
          <a:xfrm>
            <a:off x="634618" y="910495"/>
            <a:ext cx="3568631" cy="5014668"/>
          </a:xfrm>
          <a:prstGeom prst="rect">
            <a:avLst/>
          </a:prstGeom>
        </p:spPr>
      </p:pic>
      <p:pic>
        <p:nvPicPr>
          <p:cNvPr id="10" name="Picture 9" descr="A page of a book&#10;&#10;Description automatically generated">
            <a:extLst>
              <a:ext uri="{FF2B5EF4-FFF2-40B4-BE49-F238E27FC236}">
                <a16:creationId xmlns:a16="http://schemas.microsoft.com/office/drawing/2014/main" id="{1657B149-3818-B244-9D04-63B783523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819" y="932837"/>
            <a:ext cx="6984718" cy="501466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526A54-56ED-9E90-6191-9DE458C9CF1C}"/>
              </a:ext>
            </a:extLst>
          </p:cNvPr>
          <p:cNvSpPr/>
          <p:nvPr/>
        </p:nvSpPr>
        <p:spPr>
          <a:xfrm>
            <a:off x="649697" y="921667"/>
            <a:ext cx="3568631" cy="499232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4E8A99-D444-6436-B676-9B34DE1E5113}"/>
              </a:ext>
            </a:extLst>
          </p:cNvPr>
          <p:cNvSpPr/>
          <p:nvPr/>
        </p:nvSpPr>
        <p:spPr>
          <a:xfrm>
            <a:off x="4680819" y="910495"/>
            <a:ext cx="6964737" cy="5014668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517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7A04EE-D0B2-9707-AF10-09A143818019}"/>
              </a:ext>
            </a:extLst>
          </p:cNvPr>
          <p:cNvSpPr/>
          <p:nvPr/>
        </p:nvSpPr>
        <p:spPr>
          <a:xfrm>
            <a:off x="9337535" y="-2722"/>
            <a:ext cx="2854465" cy="6896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B6603E6-E9F1-230B-F54C-4B07A54C2851}"/>
              </a:ext>
            </a:extLst>
          </p:cNvPr>
          <p:cNvSpPr/>
          <p:nvPr/>
        </p:nvSpPr>
        <p:spPr>
          <a:xfrm>
            <a:off x="4161415" y="3429000"/>
            <a:ext cx="1663817" cy="34482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B2726-5074-9A8D-888C-5F48C6A95AAA}"/>
              </a:ext>
            </a:extLst>
          </p:cNvPr>
          <p:cNvSpPr/>
          <p:nvPr/>
        </p:nvSpPr>
        <p:spPr>
          <a:xfrm>
            <a:off x="5836082" y="3445801"/>
            <a:ext cx="1624745" cy="34064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5CF93E1-1EBA-FBCD-89BF-61C3F5E32483}"/>
              </a:ext>
            </a:extLst>
          </p:cNvPr>
          <p:cNvSpPr/>
          <p:nvPr/>
        </p:nvSpPr>
        <p:spPr>
          <a:xfrm>
            <a:off x="7473985" y="5729"/>
            <a:ext cx="1852700" cy="6896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B7B6ECB-5244-9E3E-F96F-59C70292FF3C}"/>
              </a:ext>
            </a:extLst>
          </p:cNvPr>
          <p:cNvSpPr/>
          <p:nvPr/>
        </p:nvSpPr>
        <p:spPr>
          <a:xfrm>
            <a:off x="4159355" y="-12966"/>
            <a:ext cx="3303780" cy="34419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BAA85E1-B7D7-4E66-B0F7-82B70CFEB383}"/>
              </a:ext>
            </a:extLst>
          </p:cNvPr>
          <p:cNvSpPr/>
          <p:nvPr/>
        </p:nvSpPr>
        <p:spPr>
          <a:xfrm>
            <a:off x="1865725" y="-1"/>
            <a:ext cx="2300947" cy="68724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EEDA6D-0A9C-894D-A315-7845879822B9}"/>
              </a:ext>
            </a:extLst>
          </p:cNvPr>
          <p:cNvSpPr/>
          <p:nvPr/>
        </p:nvSpPr>
        <p:spPr>
          <a:xfrm>
            <a:off x="-62974" y="0"/>
            <a:ext cx="1928699" cy="68724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44F08B-C393-FADB-384D-78D82402B09F}"/>
              </a:ext>
            </a:extLst>
          </p:cNvPr>
          <p:cNvSpPr txBox="1"/>
          <p:nvPr/>
        </p:nvSpPr>
        <p:spPr>
          <a:xfrm>
            <a:off x="2383585" y="1186204"/>
            <a:ext cx="1581892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I-Can-Do Service</a:t>
            </a:r>
          </a:p>
          <a:p>
            <a:r>
              <a:rPr lang="en-GB" b="1" dirty="0"/>
              <a:t>Wellbeing mentor session 1-3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E3400F-FFA5-1974-26A7-F07F4B991B86}"/>
              </a:ext>
            </a:extLst>
          </p:cNvPr>
          <p:cNvSpPr txBox="1"/>
          <p:nvPr/>
        </p:nvSpPr>
        <p:spPr>
          <a:xfrm>
            <a:off x="4898296" y="1303418"/>
            <a:ext cx="226807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Volunteering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CEDD63-74C2-906C-EA41-7E17B9B3F8D0}"/>
              </a:ext>
            </a:extLst>
          </p:cNvPr>
          <p:cNvSpPr txBox="1"/>
          <p:nvPr/>
        </p:nvSpPr>
        <p:spPr>
          <a:xfrm>
            <a:off x="7856395" y="841158"/>
            <a:ext cx="1577486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Review: recommence wellbeing mentor sessions</a:t>
            </a:r>
          </a:p>
        </p:txBody>
      </p: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65C0A307-06D3-50AC-116F-FEB6CF817DCE}"/>
              </a:ext>
            </a:extLst>
          </p:cNvPr>
          <p:cNvSpPr/>
          <p:nvPr/>
        </p:nvSpPr>
        <p:spPr>
          <a:xfrm>
            <a:off x="3920068" y="1385067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35B29A1-0309-2F66-29F3-FC2AAC3A0D90}"/>
              </a:ext>
            </a:extLst>
          </p:cNvPr>
          <p:cNvSpPr/>
          <p:nvPr/>
        </p:nvSpPr>
        <p:spPr>
          <a:xfrm>
            <a:off x="1485015" y="1422997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AEF817-BBD4-56C2-A60B-11FE18FA7684}"/>
              </a:ext>
            </a:extLst>
          </p:cNvPr>
          <p:cNvSpPr txBox="1"/>
          <p:nvPr/>
        </p:nvSpPr>
        <p:spPr>
          <a:xfrm>
            <a:off x="336620" y="1123435"/>
            <a:ext cx="136509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Accessing </a:t>
            </a:r>
          </a:p>
          <a:p>
            <a:r>
              <a:rPr lang="en-GB" b="1" dirty="0"/>
              <a:t>I-Can-Do Service</a:t>
            </a:r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C66A4EDE-6A32-1D61-ABA7-93E20F52D6B6}"/>
              </a:ext>
            </a:extLst>
          </p:cNvPr>
          <p:cNvSpPr/>
          <p:nvPr/>
        </p:nvSpPr>
        <p:spPr>
          <a:xfrm>
            <a:off x="7216531" y="1385067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U-Turn 20">
            <a:extLst>
              <a:ext uri="{FF2B5EF4-FFF2-40B4-BE49-F238E27FC236}">
                <a16:creationId xmlns:a16="http://schemas.microsoft.com/office/drawing/2014/main" id="{9B3EA327-4594-8BAB-C281-FE26263B9936}"/>
              </a:ext>
            </a:extLst>
          </p:cNvPr>
          <p:cNvSpPr/>
          <p:nvPr/>
        </p:nvSpPr>
        <p:spPr>
          <a:xfrm rot="10800000">
            <a:off x="3593823" y="2547554"/>
            <a:ext cx="4535806" cy="717921"/>
          </a:xfrm>
          <a:prstGeom prst="uturnArrow">
            <a:avLst>
              <a:gd name="adj1" fmla="val 20983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24F3C1-A485-0613-FDD3-07DE79E7B09E}"/>
              </a:ext>
            </a:extLst>
          </p:cNvPr>
          <p:cNvSpPr txBox="1"/>
          <p:nvPr/>
        </p:nvSpPr>
        <p:spPr>
          <a:xfrm>
            <a:off x="213495" y="4672706"/>
            <a:ext cx="142528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Accessing </a:t>
            </a:r>
          </a:p>
          <a:p>
            <a:r>
              <a:rPr lang="en-GB" b="1" dirty="0"/>
              <a:t>I-Can-Do Service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D0D24F-F336-C19C-760D-78953E78D0E5}"/>
              </a:ext>
            </a:extLst>
          </p:cNvPr>
          <p:cNvSpPr txBox="1"/>
          <p:nvPr/>
        </p:nvSpPr>
        <p:spPr>
          <a:xfrm>
            <a:off x="2414135" y="4506597"/>
            <a:ext cx="1471995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I-Can-Do Service</a:t>
            </a:r>
          </a:p>
          <a:p>
            <a:r>
              <a:rPr lang="en-GB" b="1" dirty="0"/>
              <a:t>Wellbeing mentor session 1-3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3CA4E3-9645-3A0D-534D-642A29CF991F}"/>
              </a:ext>
            </a:extLst>
          </p:cNvPr>
          <p:cNvSpPr txBox="1"/>
          <p:nvPr/>
        </p:nvSpPr>
        <p:spPr>
          <a:xfrm>
            <a:off x="5947320" y="4376052"/>
            <a:ext cx="153910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Volunteering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134325-8AC7-1991-6249-05FA9871E8B7}"/>
              </a:ext>
            </a:extLst>
          </p:cNvPr>
          <p:cNvSpPr txBox="1"/>
          <p:nvPr/>
        </p:nvSpPr>
        <p:spPr>
          <a:xfrm>
            <a:off x="7878363" y="4255368"/>
            <a:ext cx="1254182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I-Can-Do Service</a:t>
            </a:r>
          </a:p>
          <a:p>
            <a:r>
              <a:rPr lang="en-GB" b="1" dirty="0"/>
              <a:t>Wellbeing mentor session 4: Review</a:t>
            </a: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700288C3-17B6-256C-B139-0DE0F1AA6834}"/>
              </a:ext>
            </a:extLst>
          </p:cNvPr>
          <p:cNvSpPr/>
          <p:nvPr/>
        </p:nvSpPr>
        <p:spPr>
          <a:xfrm>
            <a:off x="1711484" y="4682210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A21AD5EB-A285-3DE9-AA45-F79E6B96EC45}"/>
              </a:ext>
            </a:extLst>
          </p:cNvPr>
          <p:cNvSpPr/>
          <p:nvPr/>
        </p:nvSpPr>
        <p:spPr>
          <a:xfrm>
            <a:off x="7150655" y="4731936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3342710B-207D-54CB-1A58-284CA449A3A3}"/>
              </a:ext>
            </a:extLst>
          </p:cNvPr>
          <p:cNvSpPr/>
          <p:nvPr/>
        </p:nvSpPr>
        <p:spPr>
          <a:xfrm>
            <a:off x="3850097" y="4705195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21BC5F9D-91A8-8B2A-F229-7F644A072F0A}"/>
              </a:ext>
            </a:extLst>
          </p:cNvPr>
          <p:cNvSpPr/>
          <p:nvPr/>
        </p:nvSpPr>
        <p:spPr>
          <a:xfrm>
            <a:off x="5550222" y="4745384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5DB186C-E371-1487-D334-C34AE0864C19}"/>
              </a:ext>
            </a:extLst>
          </p:cNvPr>
          <p:cNvSpPr txBox="1"/>
          <p:nvPr/>
        </p:nvSpPr>
        <p:spPr>
          <a:xfrm>
            <a:off x="4430286" y="4395707"/>
            <a:ext cx="1397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Introduction</a:t>
            </a:r>
          </a:p>
          <a:p>
            <a:r>
              <a:rPr lang="en-GB" b="1" dirty="0"/>
              <a:t>Period</a:t>
            </a:r>
          </a:p>
          <a:p>
            <a:r>
              <a:rPr lang="en-GB" b="1" dirty="0"/>
              <a:t>(shadowing, training)</a:t>
            </a:r>
          </a:p>
        </p:txBody>
      </p:sp>
      <p:sp>
        <p:nvSpPr>
          <p:cNvPr id="44" name="Arrow: U-Turn 43">
            <a:extLst>
              <a:ext uri="{FF2B5EF4-FFF2-40B4-BE49-F238E27FC236}">
                <a16:creationId xmlns:a16="http://schemas.microsoft.com/office/drawing/2014/main" id="{88479304-3644-A86A-BF0D-99A4DC7DC49B}"/>
              </a:ext>
            </a:extLst>
          </p:cNvPr>
          <p:cNvSpPr/>
          <p:nvPr/>
        </p:nvSpPr>
        <p:spPr>
          <a:xfrm rot="10800000">
            <a:off x="3731323" y="6048320"/>
            <a:ext cx="4398306" cy="663195"/>
          </a:xfrm>
          <a:prstGeom prst="uturnArrow">
            <a:avLst>
              <a:gd name="adj1" fmla="val 20983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4220D5-4754-4114-CDB8-3F6E35BA2323}"/>
              </a:ext>
            </a:extLst>
          </p:cNvPr>
          <p:cNvSpPr txBox="1"/>
          <p:nvPr/>
        </p:nvSpPr>
        <p:spPr>
          <a:xfrm>
            <a:off x="66252" y="287082"/>
            <a:ext cx="5668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Process of I-Can-Do Service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A783ECC-BBE8-160F-90AF-2A1FDA1CDF66}"/>
              </a:ext>
            </a:extLst>
          </p:cNvPr>
          <p:cNvSpPr txBox="1"/>
          <p:nvPr/>
        </p:nvSpPr>
        <p:spPr>
          <a:xfrm>
            <a:off x="66252" y="2872322"/>
            <a:ext cx="172318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Previous Model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EA38049-CC03-4DC1-5D92-04D106E97CE1}"/>
              </a:ext>
            </a:extLst>
          </p:cNvPr>
          <p:cNvSpPr txBox="1"/>
          <p:nvPr/>
        </p:nvSpPr>
        <p:spPr>
          <a:xfrm>
            <a:off x="44194" y="6296540"/>
            <a:ext cx="156052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Latest Model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BB6E7A5-EC9C-10BD-7D0E-B20CCCF712DF}"/>
              </a:ext>
            </a:extLst>
          </p:cNvPr>
          <p:cNvCxnSpPr>
            <a:cxnSpLocks/>
            <a:stCxn id="71" idx="1"/>
            <a:endCxn id="8" idx="3"/>
          </p:cNvCxnSpPr>
          <p:nvPr/>
        </p:nvCxnSpPr>
        <p:spPr>
          <a:xfrm>
            <a:off x="-62974" y="3436243"/>
            <a:ext cx="12254974" cy="93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ow: Right 68">
            <a:extLst>
              <a:ext uri="{FF2B5EF4-FFF2-40B4-BE49-F238E27FC236}">
                <a16:creationId xmlns:a16="http://schemas.microsoft.com/office/drawing/2014/main" id="{04FE06C3-6206-9C83-6458-D0C30D8F8D2F}"/>
              </a:ext>
            </a:extLst>
          </p:cNvPr>
          <p:cNvSpPr/>
          <p:nvPr/>
        </p:nvSpPr>
        <p:spPr>
          <a:xfrm>
            <a:off x="9019303" y="3821184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5FEAC6-8AEE-C757-1D18-1B3A866CA5F7}"/>
              </a:ext>
            </a:extLst>
          </p:cNvPr>
          <p:cNvSpPr txBox="1"/>
          <p:nvPr/>
        </p:nvSpPr>
        <p:spPr>
          <a:xfrm>
            <a:off x="9447835" y="4431482"/>
            <a:ext cx="1436378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Transition out of </a:t>
            </a:r>
            <a:r>
              <a:rPr lang="en-GB" b="1" dirty="0" err="1"/>
              <a:t>volun</a:t>
            </a:r>
            <a:r>
              <a:rPr lang="en-GB" b="1" dirty="0"/>
              <a:t>-teering, e.g. becoming a participant;</a:t>
            </a:r>
          </a:p>
          <a:p>
            <a:r>
              <a:rPr lang="en-GB" b="1" dirty="0"/>
              <a:t>Certificate of achievement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D6A3EB0-E3D2-9D0C-8305-1DFFDF498030}"/>
              </a:ext>
            </a:extLst>
          </p:cNvPr>
          <p:cNvSpPr/>
          <p:nvPr/>
        </p:nvSpPr>
        <p:spPr>
          <a:xfrm>
            <a:off x="10755621" y="3469092"/>
            <a:ext cx="1436379" cy="34232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2A070F2-381B-32D4-0C98-0E7FF9DDF76B}"/>
              </a:ext>
            </a:extLst>
          </p:cNvPr>
          <p:cNvSpPr txBox="1"/>
          <p:nvPr/>
        </p:nvSpPr>
        <p:spPr>
          <a:xfrm>
            <a:off x="9966782" y="3759940"/>
            <a:ext cx="187072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Transition out of volunteering,</a:t>
            </a:r>
          </a:p>
        </p:txBody>
      </p:sp>
      <p:sp>
        <p:nvSpPr>
          <p:cNvPr id="36" name="Arrow: U-Turn 43">
            <a:extLst>
              <a:ext uri="{FF2B5EF4-FFF2-40B4-BE49-F238E27FC236}">
                <a16:creationId xmlns:a16="http://schemas.microsoft.com/office/drawing/2014/main" id="{A3DE3A51-32C2-B081-8E6E-945918E7E5F8}"/>
              </a:ext>
            </a:extLst>
          </p:cNvPr>
          <p:cNvSpPr/>
          <p:nvPr/>
        </p:nvSpPr>
        <p:spPr>
          <a:xfrm rot="10800000">
            <a:off x="8559720" y="6185807"/>
            <a:ext cx="3128695" cy="513535"/>
          </a:xfrm>
          <a:prstGeom prst="uturnArrow">
            <a:avLst>
              <a:gd name="adj1" fmla="val 20983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47D2DC7-9BC1-252A-AC43-B3986B852E14}"/>
              </a:ext>
            </a:extLst>
          </p:cNvPr>
          <p:cNvSpPr txBox="1"/>
          <p:nvPr/>
        </p:nvSpPr>
        <p:spPr>
          <a:xfrm>
            <a:off x="10889905" y="4450140"/>
            <a:ext cx="125418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Recommence WM session 4: Review</a:t>
            </a:r>
          </a:p>
        </p:txBody>
      </p:sp>
      <p:sp>
        <p:nvSpPr>
          <p:cNvPr id="43" name="Arrow: Right 39">
            <a:extLst>
              <a:ext uri="{FF2B5EF4-FFF2-40B4-BE49-F238E27FC236}">
                <a16:creationId xmlns:a16="http://schemas.microsoft.com/office/drawing/2014/main" id="{88772347-2046-BFF4-96F0-AE917E10F4CA}"/>
              </a:ext>
            </a:extLst>
          </p:cNvPr>
          <p:cNvSpPr/>
          <p:nvPr/>
        </p:nvSpPr>
        <p:spPr>
          <a:xfrm>
            <a:off x="4141934" y="5970824"/>
            <a:ext cx="1805385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F20D65D-B2FF-E44E-2D5B-8A0F1B3ACDA1}"/>
              </a:ext>
            </a:extLst>
          </p:cNvPr>
          <p:cNvSpPr/>
          <p:nvPr/>
        </p:nvSpPr>
        <p:spPr>
          <a:xfrm>
            <a:off x="2045668" y="1110350"/>
            <a:ext cx="1812822" cy="170019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7267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GUID" val="c916ebb8-d835-4206-8449-ca450349ba4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3153</TotalTime>
  <Words>598</Words>
  <Application>Microsoft Office PowerPoint</Application>
  <PresentationFormat>Widescreen</PresentationFormat>
  <Paragraphs>106</Paragraphs>
  <Slides>18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Calibri (Body)</vt:lpstr>
      <vt:lpstr>Arial</vt:lpstr>
      <vt:lpstr>Calibri</vt:lpstr>
      <vt:lpstr>Calibri Light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Pui Ling Fung</dc:creator>
  <cp:lastModifiedBy>Pui Ling Fung</cp:lastModifiedBy>
  <cp:revision>65</cp:revision>
  <dcterms:created xsi:type="dcterms:W3CDTF">2024-03-04T16:47:05Z</dcterms:created>
  <dcterms:modified xsi:type="dcterms:W3CDTF">2024-09-16T16:18:58Z</dcterms:modified>
</cp:coreProperties>
</file>