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397" r:id="rId2"/>
    <p:sldId id="684" r:id="rId3"/>
    <p:sldId id="259" r:id="rId4"/>
    <p:sldId id="266" r:id="rId5"/>
    <p:sldId id="269" r:id="rId6"/>
    <p:sldId id="687" r:id="rId7"/>
    <p:sldId id="688" r:id="rId8"/>
    <p:sldId id="686" r:id="rId9"/>
    <p:sldId id="689" r:id="rId10"/>
    <p:sldId id="690" r:id="rId11"/>
    <p:sldId id="698" r:id="rId12"/>
    <p:sldId id="691" r:id="rId13"/>
    <p:sldId id="699" r:id="rId14"/>
    <p:sldId id="700" r:id="rId15"/>
    <p:sldId id="701" r:id="rId16"/>
    <p:sldId id="702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4"/>
    <p:restoredTop sz="69767" autoAdjust="0"/>
  </p:normalViewPr>
  <p:slideViewPr>
    <p:cSldViewPr snapToGrid="0">
      <p:cViewPr varScale="1">
        <p:scale>
          <a:sx n="63" d="100"/>
          <a:sy n="63" d="100"/>
        </p:scale>
        <p:origin x="1759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CD0D3-0447-954C-8DA9-0954B4771BB8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B65BB-B1C4-0848-974F-A41E0A1CA5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328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698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6955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34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8371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797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3914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9630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0980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760305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2000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981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49D75-8543-7027-F908-F9B148FB87B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E263CD-EF6D-B9AE-4CDE-72862EADFE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8B9C0-97BE-D531-5C95-8D489923E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379F1E-C88F-DD4A-896A-54AD2B334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EE1B5D-22AA-B805-41D4-9FC4CD3D3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2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67471-EC8A-B819-16CF-8355D9B3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9B5A28-240C-F8E8-5E0C-0F0D865311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7C1FD-4F09-F5F3-269C-99FE5BE711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DF310D-5F3C-E1F8-F650-9C9F83F44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1A780-9C39-2401-3074-59D9D97A8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152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1EE0654-0449-510A-E49D-2815B2A7B2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30C8B4-3C11-20E8-F6F5-18510A3B4C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0D7FD2-A0DB-6080-82BC-842222812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D97E5A-1D4A-F710-CCA6-4E3AF6476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3ECF2-45A4-1E43-1EB6-47C28FBE9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86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5179-6DE8-B2F3-691D-2FCEAAF5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E386-FD81-A2BB-B4B0-51462566E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333FA-22C3-42BB-3D8B-286F95D0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1025-0901-836E-9907-A0FEEC5B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9790-036C-877F-276A-36F3BA8B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08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AE25A-836A-8CBA-EA82-D026C99F4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C8B4A3-0CB5-0631-B106-9F9FB37F5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AD7307-AF74-AB11-8BB0-47EFC4CC9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C41EF1-F350-3689-7915-7CB369A71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0DB25-06E3-DB32-910A-702BDF79C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939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4D218-89BD-ED09-F9B1-5246F7D84A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FBE693-7596-25C8-25F2-B04EBF5570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81C43-2D5E-A16F-0701-98ECDCD381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1FA79C-52C8-A01A-3D64-81B4F610D3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7A5248-27A0-CA02-8300-64088A4D9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986EC2-F960-5451-C598-93CCA63F1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072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F3D40-6109-6989-9E0E-C9E784B11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0B61C-4DFD-5D21-3450-F9A67C5FA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CF438A-F9B2-BCE0-D66D-8014447BF9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106B3C-FF48-0490-3F61-29CF9CF6EB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5BFDF4E-B4BC-36B0-2643-AEE0266C9A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65119CE-255C-D938-709C-140424536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BD2E5B-C2DD-23EF-820B-8B9D4DF2B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E51EAF-D4CE-5BAE-100E-C1F63B1FC7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6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D2B35-9774-7719-727F-785F28BA3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04EAA2-1437-7F0A-8F90-07D18975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DA31A-78DF-6196-492E-439BA0135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2CBEE8-3025-CF5E-FB13-96F5470B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836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25C80A-4EC6-9D29-9981-B5077B40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4F1E1-BC77-06C5-6CE9-25C39272F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1C66F-C269-E0E0-8CDC-3338154A9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4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7F2A9-81CE-CBA6-2B24-745A70648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CBD4A-A6DB-77AE-82CC-6FAEB9DD6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A7817E-9437-EA43-D5EB-140DB7EA53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CA14C6-5680-FF1C-DAB9-F63105456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4F551-14CC-D7EE-1038-B10247DD5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C5DAF8-B536-841D-6F89-4148EDDF8D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35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9B62E-8B00-4711-AF19-DAC1CF255D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D4EBAF-7237-85D2-BE3F-E0BBDCDF4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103C57-3467-282C-94F3-E17AFC0274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9B83BA-FBE9-493A-A39A-8DA146853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AB8125-EBE9-FBD0-5D76-E28C61F89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F662AA-4DA0-AEE6-85ED-727DE7C62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2166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14FD-A193-3CFB-A6F7-83153BF2A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50A19-5689-18A6-83C6-F62CF2282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C6B2B-6087-6B3D-FE08-A393400F72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4CA5D-BA82-704C-ABAD-01073EBD9A34}" type="datetimeFigureOut">
              <a:rPr lang="en-US" smtClean="0"/>
              <a:t>9/13/2024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AE501-FA7E-47A4-F417-1C0901C9AA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3F58B-7D78-6CCD-EF5E-27D60E631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1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4B710F1-CB76-C540-8825-26E1AC91D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7" t="8818" r="141" b="10273"/>
          <a:stretch/>
        </p:blipFill>
        <p:spPr>
          <a:xfrm>
            <a:off x="-1432" y="4189"/>
            <a:ext cx="12193432" cy="6853811"/>
          </a:xfrm>
          <a:prstGeom prst="rect">
            <a:avLst/>
          </a:prstGeom>
        </p:spPr>
      </p:pic>
      <p:pic>
        <p:nvPicPr>
          <p:cNvPr id="11" name="Picture 10" descr="Manchester_Met_University_Horizonal_black_logo.png">
            <a:extLst>
              <a:ext uri="{FF2B5EF4-FFF2-40B4-BE49-F238E27FC236}">
                <a16:creationId xmlns:a16="http://schemas.microsoft.com/office/drawing/2014/main" id="{C726D5B6-1DA4-AA4E-B9D6-B060D6D8DA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511" y="328695"/>
            <a:ext cx="1739274" cy="6650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B98C3-22A6-47C1-9FED-C4BBE72E6B38}"/>
              </a:ext>
            </a:extLst>
          </p:cNvPr>
          <p:cNvSpPr txBox="1"/>
          <p:nvPr/>
        </p:nvSpPr>
        <p:spPr>
          <a:xfrm>
            <a:off x="791933" y="2208480"/>
            <a:ext cx="10423089" cy="187743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I-Can-Do Service </a:t>
            </a:r>
          </a:p>
          <a:p>
            <a:pPr algn="ctr"/>
            <a:r>
              <a:rPr 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volunteering for people with dementia </a:t>
            </a:r>
          </a:p>
          <a:p>
            <a:pPr algn="ctr"/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Developing the Service for real world implementation </a:t>
            </a:r>
            <a:endParaRPr lang="en-GB" sz="3600" b="1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Picture 4" descr="A logo with a hexagon and text&#10;&#10;Description automatically generated">
            <a:extLst>
              <a:ext uri="{FF2B5EF4-FFF2-40B4-BE49-F238E27FC236}">
                <a16:creationId xmlns:a16="http://schemas.microsoft.com/office/drawing/2014/main" id="{8BD18CFD-8F80-6E22-3D54-40AA007B8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61" y="1"/>
            <a:ext cx="2652492" cy="134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01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10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pic>
        <p:nvPicPr>
          <p:cNvPr id="19" name="Picture 18" descr="A diagram of a group&#10;&#10;Description automatically generated">
            <a:extLst>
              <a:ext uri="{FF2B5EF4-FFF2-40B4-BE49-F238E27FC236}">
                <a16:creationId xmlns:a16="http://schemas.microsoft.com/office/drawing/2014/main" id="{B2D10C6F-5FFC-6B76-29A9-C0BB89DD84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46" t="8799" r="523" b="5251"/>
          <a:stretch/>
        </p:blipFill>
        <p:spPr>
          <a:xfrm>
            <a:off x="313267" y="269381"/>
            <a:ext cx="11785600" cy="6086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447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11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Promotion and implementation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48351AA-B2CC-4A30-62C3-15FE2019DB33}"/>
              </a:ext>
            </a:extLst>
          </p:cNvPr>
          <p:cNvSpPr txBox="1">
            <a:spLocks/>
          </p:cNvSpPr>
          <p:nvPr/>
        </p:nvSpPr>
        <p:spPr>
          <a:xfrm>
            <a:off x="647093" y="3104090"/>
            <a:ext cx="7903029" cy="39991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8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i="1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9CE54DB-200F-41F5-6E51-1A935E056303}"/>
              </a:ext>
            </a:extLst>
          </p:cNvPr>
          <p:cNvSpPr txBox="1"/>
          <p:nvPr/>
        </p:nvSpPr>
        <p:spPr>
          <a:xfrm>
            <a:off x="647093" y="2459504"/>
            <a:ext cx="1007170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Discussion</a:t>
            </a:r>
          </a:p>
          <a:p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tx2"/>
                </a:solidFill>
              </a:rPr>
              <a:t>How would you promote I-Can-Do service to your clients?</a:t>
            </a:r>
          </a:p>
          <a:p>
            <a:pPr marL="457200" indent="-457200"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AutoNum type="arabicPeriod"/>
            </a:pPr>
            <a:r>
              <a:rPr lang="en-US" sz="2400" b="1" dirty="0">
                <a:solidFill>
                  <a:schemeClr val="tx2"/>
                </a:solidFill>
              </a:rPr>
              <a:t>How would you implement the I-Can-Do service?</a:t>
            </a:r>
          </a:p>
        </p:txBody>
      </p:sp>
    </p:spTree>
    <p:extLst>
      <p:ext uri="{BB962C8B-B14F-4D97-AF65-F5344CB8AC3E}">
        <p14:creationId xmlns:p14="http://schemas.microsoft.com/office/powerpoint/2010/main" val="414231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12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Support for implementation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F6E70-D96F-AB1D-C298-31064A24A514}"/>
              </a:ext>
            </a:extLst>
          </p:cNvPr>
          <p:cNvSpPr txBox="1"/>
          <p:nvPr/>
        </p:nvSpPr>
        <p:spPr>
          <a:xfrm>
            <a:off x="689426" y="2274838"/>
            <a:ext cx="1007170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Discussion</a:t>
            </a:r>
          </a:p>
          <a:p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chemeClr val="tx2"/>
                </a:solidFill>
              </a:rPr>
              <a:t>What type of support would you need to deliver or facilitate delivery of the service?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8066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13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Sharing of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F6E70-D96F-AB1D-C298-31064A24A514}"/>
              </a:ext>
            </a:extLst>
          </p:cNvPr>
          <p:cNvSpPr txBox="1"/>
          <p:nvPr/>
        </p:nvSpPr>
        <p:spPr>
          <a:xfrm>
            <a:off x="689426" y="2274838"/>
            <a:ext cx="1007170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Discussion</a:t>
            </a:r>
          </a:p>
          <a:p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400" b="1" dirty="0">
                <a:solidFill>
                  <a:schemeClr val="tx2"/>
                </a:solidFill>
              </a:rPr>
              <a:t>How could information be shared digitally during delivery of the service?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Between organisations?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Between the wellbeing mentor and the person living with dementia?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US" sz="2400" b="1" dirty="0">
                <a:solidFill>
                  <a:schemeClr val="tx2"/>
                </a:solidFill>
              </a:rPr>
              <a:t>Between the person living with dementia and their </a:t>
            </a:r>
            <a:r>
              <a:rPr lang="en-US" sz="2400" b="1" dirty="0" err="1">
                <a:solidFill>
                  <a:schemeClr val="tx2"/>
                </a:solidFill>
              </a:rPr>
              <a:t>carers</a:t>
            </a:r>
            <a:r>
              <a:rPr lang="en-US" sz="2400" b="1" dirty="0">
                <a:solidFill>
                  <a:schemeClr val="tx2"/>
                </a:solidFill>
              </a:rPr>
              <a:t>?</a:t>
            </a: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n-US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93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14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Client journey</a:t>
            </a:r>
          </a:p>
        </p:txBody>
      </p:sp>
      <p:pic>
        <p:nvPicPr>
          <p:cNvPr id="3" name="Picture 2" descr="A diagram of a process&#10;&#10;Description automatically generated">
            <a:extLst>
              <a:ext uri="{FF2B5EF4-FFF2-40B4-BE49-F238E27FC236}">
                <a16:creationId xmlns:a16="http://schemas.microsoft.com/office/drawing/2014/main" id="{339137A2-972F-5674-F604-9D21612908F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6846"/>
          <a:stretch/>
        </p:blipFill>
        <p:spPr>
          <a:xfrm>
            <a:off x="2242143" y="1342366"/>
            <a:ext cx="7772400" cy="4967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548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15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Client journey</a:t>
            </a:r>
          </a:p>
        </p:txBody>
      </p:sp>
      <p:pic>
        <p:nvPicPr>
          <p:cNvPr id="5" name="Picture 4" descr="A diagram of a group&#10;&#10;Description automatically generated">
            <a:extLst>
              <a:ext uri="{FF2B5EF4-FFF2-40B4-BE49-F238E27FC236}">
                <a16:creationId xmlns:a16="http://schemas.microsoft.com/office/drawing/2014/main" id="{0DCF4416-41FC-67DD-DE42-E35AFDFA58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922" y="1295494"/>
            <a:ext cx="6930155" cy="532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1808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16</a:t>
            </a:fld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CD8537-1AC2-2375-EE5C-93636552B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0" y="0"/>
            <a:ext cx="12200183" cy="1272060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7B749412-91C0-8A2C-4102-428C85ADD8DF}"/>
              </a:ext>
            </a:extLst>
          </p:cNvPr>
          <p:cNvSpPr txBox="1">
            <a:spLocks/>
          </p:cNvSpPr>
          <p:nvPr/>
        </p:nvSpPr>
        <p:spPr>
          <a:xfrm>
            <a:off x="2112398" y="152494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Client journey</a:t>
            </a:r>
          </a:p>
        </p:txBody>
      </p:sp>
      <p:pic>
        <p:nvPicPr>
          <p:cNvPr id="5" name="Picture 4" descr="A diagram of a process&#10;&#10;Description automatically generated">
            <a:extLst>
              <a:ext uri="{FF2B5EF4-FFF2-40B4-BE49-F238E27FC236}">
                <a16:creationId xmlns:a16="http://schemas.microsoft.com/office/drawing/2014/main" id="{78A1BBEE-7D5D-9F2A-71A1-CC925B2EE6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4492"/>
          <a:stretch/>
        </p:blipFill>
        <p:spPr>
          <a:xfrm>
            <a:off x="2307202" y="1272061"/>
            <a:ext cx="7772400" cy="510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2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2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accent2"/>
                </a:solidFill>
              </a:rPr>
              <a:t>IdoService</a:t>
            </a:r>
            <a:r>
              <a:rPr lang="en-US" sz="4000" b="1" dirty="0">
                <a:solidFill>
                  <a:schemeClr val="accent2"/>
                </a:solidFill>
              </a:rPr>
              <a:t> (2020-22)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developed to support people after the diagnosis </a:t>
            </a:r>
          </a:p>
          <a:p>
            <a:r>
              <a:rPr lang="en-US" dirty="0">
                <a:solidFill>
                  <a:schemeClr val="tx2"/>
                </a:solidFill>
              </a:rPr>
              <a:t>to stay socially connected, make a contribution, feel valued</a:t>
            </a:r>
          </a:p>
          <a:p>
            <a:r>
              <a:rPr lang="en-US" dirty="0">
                <a:solidFill>
                  <a:schemeClr val="tx2"/>
                </a:solidFill>
              </a:rPr>
              <a:t>developed with </a:t>
            </a:r>
            <a:r>
              <a:rPr lang="en-GB" dirty="0">
                <a:solidFill>
                  <a:schemeClr val="tx2"/>
                </a:solidFill>
              </a:rPr>
              <a:t>v</a:t>
            </a:r>
            <a:r>
              <a:rPr lang="en-GB" sz="2800" dirty="0">
                <a:solidFill>
                  <a:schemeClr val="tx2"/>
                </a:solidFill>
                <a:cs typeface="Calibri (Body)"/>
              </a:rPr>
              <a:t>arious stakeholders: people living with dementia, their care partners, staff from service providers, researchers, designers</a:t>
            </a:r>
            <a:endParaRPr lang="en-GB" sz="2800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Developed </a:t>
            </a:r>
            <a:r>
              <a:rPr lang="en-US" dirty="0">
                <a:solidFill>
                  <a:schemeClr val="accent2"/>
                </a:solidFill>
              </a:rPr>
              <a:t>I-Can-Do Pathway booklet </a:t>
            </a:r>
            <a:r>
              <a:rPr lang="en-US" dirty="0">
                <a:solidFill>
                  <a:schemeClr val="tx2"/>
                </a:solidFill>
              </a:rPr>
              <a:t>to deliver the service</a:t>
            </a:r>
          </a:p>
        </p:txBody>
      </p:sp>
    </p:spTree>
    <p:extLst>
      <p:ext uri="{BB962C8B-B14F-4D97-AF65-F5344CB8AC3E}">
        <p14:creationId xmlns:p14="http://schemas.microsoft.com/office/powerpoint/2010/main" val="621779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439F34AD-8262-BD69-4624-83870F5046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"/>
          <a:stretch/>
        </p:blipFill>
        <p:spPr>
          <a:xfrm>
            <a:off x="6374303" y="250813"/>
            <a:ext cx="4503020" cy="6356374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50D28F4-E29F-FBA8-29E4-6FF8AD6B4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736" y="250813"/>
            <a:ext cx="4503020" cy="635637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40620-49F6-BA15-E287-B6291B48E0A9}"/>
              </a:ext>
            </a:extLst>
          </p:cNvPr>
          <p:cNvSpPr/>
          <p:nvPr/>
        </p:nvSpPr>
        <p:spPr>
          <a:xfrm>
            <a:off x="1276736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ADA593-07E7-2734-195B-941318102C9D}"/>
              </a:ext>
            </a:extLst>
          </p:cNvPr>
          <p:cNvSpPr/>
          <p:nvPr/>
        </p:nvSpPr>
        <p:spPr>
          <a:xfrm>
            <a:off x="6387440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78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wellbeing mentor session&#10;&#10;Description automatically generated with low confidence">
            <a:extLst>
              <a:ext uri="{FF2B5EF4-FFF2-40B4-BE49-F238E27FC236}">
                <a16:creationId xmlns:a16="http://schemas.microsoft.com/office/drawing/2014/main" id="{0A5D7E0B-D032-D1BF-AF1A-8E318DEE1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36"/>
          <a:stretch/>
        </p:blipFill>
        <p:spPr>
          <a:xfrm>
            <a:off x="1828602" y="621678"/>
            <a:ext cx="8534796" cy="56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4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screenshot, website, online advertising&#10;&#10;Description automatically generated">
            <a:extLst>
              <a:ext uri="{FF2B5EF4-FFF2-40B4-BE49-F238E27FC236}">
                <a16:creationId xmlns:a16="http://schemas.microsoft.com/office/drawing/2014/main" id="{3845AC0D-1527-CC3A-F9CB-0A453E2EC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4" r="2316"/>
          <a:stretch/>
        </p:blipFill>
        <p:spPr>
          <a:xfrm>
            <a:off x="6415259" y="250813"/>
            <a:ext cx="4524127" cy="6356374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15C037-86B2-DA77-D150-DF7C56D260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48" b="982"/>
          <a:stretch/>
        </p:blipFill>
        <p:spPr>
          <a:xfrm>
            <a:off x="1165673" y="250813"/>
            <a:ext cx="4571190" cy="63563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2138C23-02BF-37BF-804D-B55AAF5C2326}"/>
              </a:ext>
            </a:extLst>
          </p:cNvPr>
          <p:cNvSpPr/>
          <p:nvPr/>
        </p:nvSpPr>
        <p:spPr>
          <a:xfrm>
            <a:off x="1165673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9BCEC3-B939-207A-29C4-894095CCE6E1}"/>
              </a:ext>
            </a:extLst>
          </p:cNvPr>
          <p:cNvSpPr/>
          <p:nvPr/>
        </p:nvSpPr>
        <p:spPr>
          <a:xfrm>
            <a:off x="6391727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41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phone&#10;&#10;Description automatically generated with low confidence">
            <a:extLst>
              <a:ext uri="{FF2B5EF4-FFF2-40B4-BE49-F238E27FC236}">
                <a16:creationId xmlns:a16="http://schemas.microsoft.com/office/drawing/2014/main" id="{178AE51A-6B88-9F6F-45E0-47528222EE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7" r="516"/>
          <a:stretch/>
        </p:blipFill>
        <p:spPr>
          <a:xfrm>
            <a:off x="4305366" y="769374"/>
            <a:ext cx="3774363" cy="5319252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312BF8-D563-5A3F-5EAE-95D145F39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33" y="769374"/>
            <a:ext cx="3935632" cy="5319252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D3DB1C79-AC17-2816-7F2E-79F04E9C46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69" t="2714" r="4456" b="7219"/>
          <a:stretch/>
        </p:blipFill>
        <p:spPr>
          <a:xfrm>
            <a:off x="8213830" y="769374"/>
            <a:ext cx="3723651" cy="531925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122F6F4-DD53-2E92-CBD7-67F6B8E0C930}"/>
              </a:ext>
            </a:extLst>
          </p:cNvPr>
          <p:cNvSpPr/>
          <p:nvPr/>
        </p:nvSpPr>
        <p:spPr>
          <a:xfrm>
            <a:off x="234855" y="769374"/>
            <a:ext cx="3936410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74174-5B1E-2ACC-C501-DCFC648A625A}"/>
              </a:ext>
            </a:extLst>
          </p:cNvPr>
          <p:cNvSpPr/>
          <p:nvPr/>
        </p:nvSpPr>
        <p:spPr>
          <a:xfrm>
            <a:off x="4305366" y="769374"/>
            <a:ext cx="377436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2A9780-BA1B-223E-6770-46E7CA8CD6FA}"/>
              </a:ext>
            </a:extLst>
          </p:cNvPr>
          <p:cNvSpPr/>
          <p:nvPr/>
        </p:nvSpPr>
        <p:spPr>
          <a:xfrm>
            <a:off x="8213830" y="769374"/>
            <a:ext cx="372287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08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800F7C9-F2F1-34EE-6E9C-F3B4B18F2ED6}"/>
              </a:ext>
            </a:extLst>
          </p:cNvPr>
          <p:cNvSpPr/>
          <p:nvPr/>
        </p:nvSpPr>
        <p:spPr>
          <a:xfrm>
            <a:off x="4690810" y="932839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B5B8559-7D1B-649F-F9EA-A952CD8B2D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6"/>
          <a:stretch/>
        </p:blipFill>
        <p:spPr>
          <a:xfrm>
            <a:off x="634618" y="910495"/>
            <a:ext cx="3568631" cy="5014668"/>
          </a:xfrm>
          <a:prstGeom prst="rect">
            <a:avLst/>
          </a:prstGeom>
        </p:spPr>
      </p:pic>
      <p:pic>
        <p:nvPicPr>
          <p:cNvPr id="10" name="Picture 9" descr="A page of a book&#10;&#10;Description automatically generated">
            <a:extLst>
              <a:ext uri="{FF2B5EF4-FFF2-40B4-BE49-F238E27FC236}">
                <a16:creationId xmlns:a16="http://schemas.microsoft.com/office/drawing/2014/main" id="{1657B149-3818-B244-9D04-63B783523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19" y="932837"/>
            <a:ext cx="6984718" cy="501466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526A54-56ED-9E90-6191-9DE458C9CF1C}"/>
              </a:ext>
            </a:extLst>
          </p:cNvPr>
          <p:cNvSpPr/>
          <p:nvPr/>
        </p:nvSpPr>
        <p:spPr>
          <a:xfrm>
            <a:off x="649697" y="921667"/>
            <a:ext cx="3568631" cy="499232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4E8A99-D444-6436-B676-9B34DE1E5113}"/>
              </a:ext>
            </a:extLst>
          </p:cNvPr>
          <p:cNvSpPr/>
          <p:nvPr/>
        </p:nvSpPr>
        <p:spPr>
          <a:xfrm>
            <a:off x="4680819" y="910495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17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8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I-Can-Do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Trialled with two people with early-stage dementia</a:t>
            </a:r>
          </a:p>
          <a:p>
            <a:r>
              <a:rPr lang="en-US" dirty="0">
                <a:solidFill>
                  <a:schemeClr val="tx2"/>
                </a:solidFill>
              </a:rPr>
              <a:t>Result: well-received, would benefit from digital version to help the wellbeing mentor share their results</a:t>
            </a:r>
          </a:p>
          <a:p>
            <a:r>
              <a:rPr lang="en-US" dirty="0">
                <a:solidFill>
                  <a:schemeClr val="tx2"/>
                </a:solidFill>
              </a:rPr>
              <a:t>Current project: 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Explore the </a:t>
            </a:r>
            <a:r>
              <a:rPr lang="en-US" b="1" dirty="0">
                <a:solidFill>
                  <a:schemeClr val="tx2"/>
                </a:solidFill>
              </a:rPr>
              <a:t>effectiveness, desirability, feasibility and viability </a:t>
            </a:r>
            <a:r>
              <a:rPr lang="en-US" dirty="0">
                <a:solidFill>
                  <a:schemeClr val="tx2"/>
                </a:solidFill>
              </a:rPr>
              <a:t>of the service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Development of a digital prototype 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Conduct larger scale trial of service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1337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9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Present to you an overview of the service map</a:t>
            </a:r>
          </a:p>
          <a:p>
            <a:r>
              <a:rPr lang="en-US" dirty="0">
                <a:solidFill>
                  <a:schemeClr val="tx2"/>
                </a:solidFill>
              </a:rPr>
              <a:t>Focus on different parts of the service delivery and implementation where your organisations are involved</a:t>
            </a:r>
          </a:p>
          <a:p>
            <a:r>
              <a:rPr lang="en-US" dirty="0">
                <a:solidFill>
                  <a:schemeClr val="tx2"/>
                </a:solidFill>
              </a:rPr>
              <a:t>Hear your views about how you would promote and implement the service</a:t>
            </a:r>
          </a:p>
          <a:p>
            <a:r>
              <a:rPr lang="en-US" dirty="0">
                <a:solidFill>
                  <a:schemeClr val="tx2"/>
                </a:solidFill>
              </a:rPr>
              <a:t>Explore what types of support you would need to deliver or facilitate delivery of the service</a:t>
            </a:r>
          </a:p>
          <a:p>
            <a:r>
              <a:rPr lang="en-US" dirty="0">
                <a:solidFill>
                  <a:schemeClr val="tx2"/>
                </a:solidFill>
              </a:rPr>
              <a:t>Hear your thoughts about how the service could be shared through </a:t>
            </a:r>
            <a:r>
              <a:rPr lang="en-US" dirty="0" err="1">
                <a:solidFill>
                  <a:schemeClr val="tx2"/>
                </a:solidFill>
              </a:rPr>
              <a:t>digitisation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17851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3c5f2859-1378-4c9b-8c72-7b338f52da3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4596</TotalTime>
  <Words>291</Words>
  <Application>Microsoft Office PowerPoint</Application>
  <PresentationFormat>Widescreen</PresentationFormat>
  <Paragraphs>66</Paragraphs>
  <Slides>16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Calibri (Body)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Facilitating inclusion and empowerment of people living with dementia through access to cultural and creative activities</dc:title>
  <dc:creator>Kristina Niedderer</dc:creator>
  <cp:lastModifiedBy>Pui Ling Fung</cp:lastModifiedBy>
  <cp:revision>19</cp:revision>
  <dcterms:created xsi:type="dcterms:W3CDTF">2023-10-28T16:39:02Z</dcterms:created>
  <dcterms:modified xsi:type="dcterms:W3CDTF">2024-09-13T09:33:51Z</dcterms:modified>
</cp:coreProperties>
</file>