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  <p:sldMasterId id="2147483684" r:id="rId5"/>
  </p:sldMasterIdLst>
  <p:notesMasterIdLst>
    <p:notesMasterId r:id="rId15"/>
  </p:notesMasterIdLst>
  <p:handoutMasterIdLst>
    <p:handoutMasterId r:id="rId16"/>
  </p:handoutMasterIdLst>
  <p:sldIdLst>
    <p:sldId id="1622" r:id="rId6"/>
    <p:sldId id="691" r:id="rId7"/>
    <p:sldId id="1643" r:id="rId8"/>
    <p:sldId id="1636" r:id="rId9"/>
    <p:sldId id="1639" r:id="rId10"/>
    <p:sldId id="1637" r:id="rId11"/>
    <p:sldId id="1640" r:id="rId12"/>
    <p:sldId id="1638" r:id="rId13"/>
    <p:sldId id="1642" r:id="rId14"/>
  </p:sldIdLst>
  <p:sldSz cx="9144000" cy="5143500" type="screen16x9"/>
  <p:notesSz cx="6858000" cy="9239250"/>
  <p:embeddedFontLst>
    <p:embeddedFont>
      <p:font typeface="Calibri" panose="020F0502020204030204" pitchFamily="34" charset="0"/>
      <p:regular r:id="rId17"/>
      <p:bold r:id="rId17"/>
      <p:italic r:id="rId17"/>
      <p:boldItalic r:id="rId17"/>
    </p:embeddedFont>
    <p:embeddedFont>
      <p:font typeface="Wingdings 2" panose="05020102010507070707" pitchFamily="18" charset="2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4A9"/>
    <a:srgbClr val="28D3AF"/>
    <a:srgbClr val="075465"/>
    <a:srgbClr val="35A8E0"/>
    <a:srgbClr val="FF6600"/>
    <a:srgbClr val="FF3399"/>
    <a:srgbClr val="0000FF"/>
    <a:srgbClr val="800000"/>
    <a:srgbClr val="000099"/>
    <a:srgbClr val="ED11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1E2A29-1F9A-40A9-97BD-4EAC30C63020}" v="7" dt="2023-07-12T08:21:01.237"/>
    <p1510:client id="{5FD4C016-EDB4-43A9-A67F-A516F3C9FAC8}" v="93" dt="2023-07-13T08:48:52.9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NUL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uart Capstick" userId="a1d07386-a8fa-45aa-9fee-31da895147c1" providerId="ADAL" clId="{5FD4C016-EDB4-43A9-A67F-A516F3C9FAC8}"/>
    <pc:docChg chg="undo redo custSel modSld">
      <pc:chgData name="Stuart Capstick" userId="a1d07386-a8fa-45aa-9fee-31da895147c1" providerId="ADAL" clId="{5FD4C016-EDB4-43A9-A67F-A516F3C9FAC8}" dt="2023-07-13T08:48:52.989" v="212" actId="20577"/>
      <pc:docMkLst>
        <pc:docMk/>
      </pc:docMkLst>
      <pc:sldChg chg="modSp mod">
        <pc:chgData name="Stuart Capstick" userId="a1d07386-a8fa-45aa-9fee-31da895147c1" providerId="ADAL" clId="{5FD4C016-EDB4-43A9-A67F-A516F3C9FAC8}" dt="2023-07-13T08:48:52.989" v="212" actId="20577"/>
        <pc:sldMkLst>
          <pc:docMk/>
          <pc:sldMk cId="515853724" sldId="1636"/>
        </pc:sldMkLst>
        <pc:spChg chg="mod">
          <ac:chgData name="Stuart Capstick" userId="a1d07386-a8fa-45aa-9fee-31da895147c1" providerId="ADAL" clId="{5FD4C016-EDB4-43A9-A67F-A516F3C9FAC8}" dt="2023-07-13T08:48:52.989" v="212" actId="20577"/>
          <ac:spMkLst>
            <pc:docMk/>
            <pc:sldMk cId="515853724" sldId="1636"/>
            <ac:spMk id="10" creationId="{DB8A661D-34E2-0842-9E07-8EA52D039D4B}"/>
          </ac:spMkLst>
        </pc:spChg>
      </pc:sldChg>
      <pc:sldChg chg="modSp mod">
        <pc:chgData name="Stuart Capstick" userId="a1d07386-a8fa-45aa-9fee-31da895147c1" providerId="ADAL" clId="{5FD4C016-EDB4-43A9-A67F-A516F3C9FAC8}" dt="2023-07-11T17:33:33.664" v="174" actId="20577"/>
        <pc:sldMkLst>
          <pc:docMk/>
          <pc:sldMk cId="2325748793" sldId="1637"/>
        </pc:sldMkLst>
        <pc:spChg chg="mod">
          <ac:chgData name="Stuart Capstick" userId="a1d07386-a8fa-45aa-9fee-31da895147c1" providerId="ADAL" clId="{5FD4C016-EDB4-43A9-A67F-A516F3C9FAC8}" dt="2023-07-11T17:33:33.664" v="174" actId="20577"/>
          <ac:spMkLst>
            <pc:docMk/>
            <pc:sldMk cId="2325748793" sldId="1637"/>
            <ac:spMk id="10" creationId="{DB8A661D-34E2-0842-9E07-8EA52D039D4B}"/>
          </ac:spMkLst>
        </pc:spChg>
      </pc:sldChg>
      <pc:sldChg chg="modSp mod">
        <pc:chgData name="Stuart Capstick" userId="a1d07386-a8fa-45aa-9fee-31da895147c1" providerId="ADAL" clId="{5FD4C016-EDB4-43A9-A67F-A516F3C9FAC8}" dt="2023-07-11T17:32:26.097" v="108" actId="20577"/>
        <pc:sldMkLst>
          <pc:docMk/>
          <pc:sldMk cId="1303896251" sldId="1639"/>
        </pc:sldMkLst>
        <pc:spChg chg="mod">
          <ac:chgData name="Stuart Capstick" userId="a1d07386-a8fa-45aa-9fee-31da895147c1" providerId="ADAL" clId="{5FD4C016-EDB4-43A9-A67F-A516F3C9FAC8}" dt="2023-07-11T11:36:28.660" v="48" actId="20577"/>
          <ac:spMkLst>
            <pc:docMk/>
            <pc:sldMk cId="1303896251" sldId="1639"/>
            <ac:spMk id="3" creationId="{4FD5B753-05F1-6B56-3124-20E5702BF46E}"/>
          </ac:spMkLst>
        </pc:spChg>
        <pc:spChg chg="mod">
          <ac:chgData name="Stuart Capstick" userId="a1d07386-a8fa-45aa-9fee-31da895147c1" providerId="ADAL" clId="{5FD4C016-EDB4-43A9-A67F-A516F3C9FAC8}" dt="2023-07-11T17:32:26.097" v="108" actId="20577"/>
          <ac:spMkLst>
            <pc:docMk/>
            <pc:sldMk cId="1303896251" sldId="1639"/>
            <ac:spMk id="10" creationId="{DB8A661D-34E2-0842-9E07-8EA52D039D4B}"/>
          </ac:spMkLst>
        </pc:spChg>
      </pc:sldChg>
      <pc:sldChg chg="modSp mod">
        <pc:chgData name="Stuart Capstick" userId="a1d07386-a8fa-45aa-9fee-31da895147c1" providerId="ADAL" clId="{5FD4C016-EDB4-43A9-A67F-A516F3C9FAC8}" dt="2023-07-11T11:32:49.528" v="19" actId="20577"/>
        <pc:sldMkLst>
          <pc:docMk/>
          <pc:sldMk cId="3995024532" sldId="1642"/>
        </pc:sldMkLst>
        <pc:spChg chg="mod">
          <ac:chgData name="Stuart Capstick" userId="a1d07386-a8fa-45aa-9fee-31da895147c1" providerId="ADAL" clId="{5FD4C016-EDB4-43A9-A67F-A516F3C9FAC8}" dt="2023-07-11T11:32:49.528" v="19" actId="20577"/>
          <ac:spMkLst>
            <pc:docMk/>
            <pc:sldMk cId="3995024532" sldId="1642"/>
            <ac:spMk id="3" creationId="{6E51F5D2-703E-5B7F-BD6F-3E558779DFB3}"/>
          </ac:spMkLst>
        </pc:spChg>
      </pc:sldChg>
    </pc:docChg>
  </pc:docChgLst>
  <pc:docChgLst>
    <pc:chgData name="Daniel Thorman" userId="4ebe7e41-e2ac-407f-ace0-fbdf726d402c" providerId="ADAL" clId="{391E2A29-1F9A-40A9-97BD-4EAC30C63020}"/>
    <pc:docChg chg="custSel delSld modSld sldOrd">
      <pc:chgData name="Daniel Thorman" userId="4ebe7e41-e2ac-407f-ace0-fbdf726d402c" providerId="ADAL" clId="{391E2A29-1F9A-40A9-97BD-4EAC30C63020}" dt="2023-07-12T08:21:01.239" v="170"/>
      <pc:docMkLst>
        <pc:docMk/>
      </pc:docMkLst>
      <pc:sldChg chg="addSp delSp modSp mod ord">
        <pc:chgData name="Daniel Thorman" userId="4ebe7e41-e2ac-407f-ace0-fbdf726d402c" providerId="ADAL" clId="{391E2A29-1F9A-40A9-97BD-4EAC30C63020}" dt="2023-07-12T08:21:01.239" v="170"/>
        <pc:sldMkLst>
          <pc:docMk/>
          <pc:sldMk cId="2325748793" sldId="1637"/>
        </pc:sldMkLst>
        <pc:spChg chg="del">
          <ac:chgData name="Daniel Thorman" userId="4ebe7e41-e2ac-407f-ace0-fbdf726d402c" providerId="ADAL" clId="{391E2A29-1F9A-40A9-97BD-4EAC30C63020}" dt="2023-07-11T10:33:17.166" v="155" actId="478"/>
          <ac:spMkLst>
            <pc:docMk/>
            <pc:sldMk cId="2325748793" sldId="1637"/>
            <ac:spMk id="3" creationId="{6AE4AAA5-E68F-F9B9-CA64-7E17C772FFB0}"/>
          </ac:spMkLst>
        </pc:spChg>
        <pc:spChg chg="mod">
          <ac:chgData name="Daniel Thorman" userId="4ebe7e41-e2ac-407f-ace0-fbdf726d402c" providerId="ADAL" clId="{391E2A29-1F9A-40A9-97BD-4EAC30C63020}" dt="2023-07-11T10:34:03.708" v="167" actId="313"/>
          <ac:spMkLst>
            <pc:docMk/>
            <pc:sldMk cId="2325748793" sldId="1637"/>
            <ac:spMk id="10" creationId="{DB8A661D-34E2-0842-9E07-8EA52D039D4B}"/>
          </ac:spMkLst>
        </pc:spChg>
        <pc:picChg chg="del">
          <ac:chgData name="Daniel Thorman" userId="4ebe7e41-e2ac-407f-ace0-fbdf726d402c" providerId="ADAL" clId="{391E2A29-1F9A-40A9-97BD-4EAC30C63020}" dt="2023-07-11T10:29:19.538" v="0" actId="478"/>
          <ac:picMkLst>
            <pc:docMk/>
            <pc:sldMk cId="2325748793" sldId="1637"/>
            <ac:picMk id="4" creationId="{6540004D-94DF-04A5-97B0-FE356EFD0AE7}"/>
          </ac:picMkLst>
        </pc:picChg>
        <pc:picChg chg="add mod">
          <ac:chgData name="Daniel Thorman" userId="4ebe7e41-e2ac-407f-ace0-fbdf726d402c" providerId="ADAL" clId="{391E2A29-1F9A-40A9-97BD-4EAC30C63020}" dt="2023-07-11T10:33:45.098" v="162" actId="1076"/>
          <ac:picMkLst>
            <pc:docMk/>
            <pc:sldMk cId="2325748793" sldId="1637"/>
            <ac:picMk id="6" creationId="{36EB2C46-2F6C-E103-F6F9-AE006F6FC149}"/>
          </ac:picMkLst>
        </pc:picChg>
      </pc:sldChg>
      <pc:sldChg chg="del">
        <pc:chgData name="Daniel Thorman" userId="4ebe7e41-e2ac-407f-ace0-fbdf726d402c" providerId="ADAL" clId="{391E2A29-1F9A-40A9-97BD-4EAC30C63020}" dt="2023-07-11T10:34:21.737" v="168" actId="47"/>
        <pc:sldMkLst>
          <pc:docMk/>
          <pc:sldMk cId="1338874012" sldId="164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635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2"/>
            <a:ext cx="2971800" cy="4635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5425E-5D92-457C-8F56-720730483FEB}" type="datetimeFigureOut">
              <a:rPr lang="en-GB" smtClean="0"/>
              <a:t>07/09/2023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5685"/>
            <a:ext cx="2971800" cy="4635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775685"/>
            <a:ext cx="2971800" cy="4635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82CEC-9AF4-4DCB-8A1D-7F4EF9A2AF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9402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8371C-CAC4-424A-9C2D-A78D39D13E08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9250" y="693738"/>
            <a:ext cx="615950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88645"/>
            <a:ext cx="5486400" cy="4157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5684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775684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DBB6A-A8F2-4406-9E46-F3F79821DD4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159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BB6A-A8F2-4406-9E46-F3F79821DD47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5140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ADD SOME QUESTIONS?</a:t>
            </a:r>
          </a:p>
          <a:p>
            <a:r>
              <a:rPr lang="en-GB"/>
              <a:t>GENERAL REACTIONS? IS IT POSSIBLE? HOW AMBITIOUS?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BB6A-A8F2-4406-9E46-F3F79821DD47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404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4478274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144" y="4539996"/>
            <a:ext cx="2249424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9152" y="4533138"/>
            <a:ext cx="6784848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3028950"/>
            <a:ext cx="6477000" cy="13716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4537528"/>
            <a:ext cx="6705600" cy="514350"/>
          </a:xfrm>
        </p:spPr>
        <p:txBody>
          <a:bodyPr anchor="ctr">
            <a:normAutofit/>
          </a:bodyPr>
          <a:lstStyle>
            <a:lvl1pPr marL="0" indent="0" algn="l">
              <a:buNone/>
              <a:defRPr sz="1950">
                <a:solidFill>
                  <a:srgbClr val="FFFFFF"/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4551524"/>
            <a:ext cx="2057400" cy="514350"/>
          </a:xfrm>
        </p:spPr>
        <p:txBody>
          <a:bodyPr>
            <a:noAutofit/>
          </a:bodyPr>
          <a:lstStyle>
            <a:lvl1pPr algn="ctr">
              <a:defRPr sz="1500">
                <a:solidFill>
                  <a:srgbClr val="FFFFFF"/>
                </a:solidFill>
              </a:defRPr>
            </a:lvl1pPr>
          </a:lstStyle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177405"/>
            <a:ext cx="5867400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171450"/>
            <a:ext cx="8382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457201"/>
            <a:ext cx="2057400" cy="4137422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1"/>
            <a:ext cx="5562600" cy="413742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686303"/>
            <a:ext cx="2209800" cy="273844"/>
          </a:xfrm>
        </p:spPr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4" y="4686156"/>
            <a:ext cx="5573483" cy="273844"/>
          </a:xfrm>
        </p:spPr>
        <p:txBody>
          <a:bodyPr/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51435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2038" y="457200"/>
            <a:ext cx="228600" cy="46863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40005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6056313" y="77787"/>
            <a:ext cx="400050" cy="244476"/>
          </a:xfrm>
        </p:spPr>
        <p:txBody>
          <a:bodyPr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FE33-243B-485C-9D9D-054CDB4F2EE0}" type="datetime1">
              <a:rPr lang="en-GB" smtClean="0"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542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B528-1B7B-4E0A-952E-CC2EDCF5F6D5}" type="datetime1">
              <a:rPr lang="en-GB" smtClean="0"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2151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FAB5-85DD-4313-88BB-144125DB5566}" type="datetime1">
              <a:rPr lang="en-GB" smtClean="0"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4679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331F7-7472-4116-8060-D52CA7302DFE}" type="datetime1">
              <a:rPr lang="en-GB" smtClean="0"/>
              <a:t>07/09/2023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409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ADF9-BFB3-429F-84FE-9B452ABD7CC2}" type="datetime1">
              <a:rPr lang="en-GB" smtClean="0"/>
              <a:t>07/09/2023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726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96A7A-EFC2-4DAC-A6B6-AC36BE3BD122}" type="datetime1">
              <a:rPr lang="en-GB" smtClean="0"/>
              <a:t>07/09/2023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19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0DA6-9E9D-4A1A-AE40-BF5CC27E7F27}" type="datetime1">
              <a:rPr lang="en-GB" smtClean="0"/>
              <a:t>07/09/2023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44495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A586-6F64-43ED-9193-CFA31CA404CF}" type="datetime1">
              <a:rPr lang="en-GB" smtClean="0"/>
              <a:t>07/09/2023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877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71450"/>
            <a:ext cx="8153400" cy="74295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200150"/>
            <a:ext cx="8153400" cy="33718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D277-93D6-465B-B8BA-ABF85BD77E15}" type="datetime1">
              <a:rPr lang="en-GB" smtClean="0"/>
              <a:t>07/09/2023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49076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0BE42-7C7E-4078-AB24-1481FE87E110}" type="datetime1">
              <a:rPr lang="en-GB" smtClean="0"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20541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B3807-9BFF-4AA3-80E1-DD7472573047}" type="datetime1">
              <a:rPr lang="en-GB" smtClean="0"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680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2" y="2057401"/>
            <a:ext cx="7123113" cy="1254919"/>
          </a:xfrm>
        </p:spPr>
        <p:txBody>
          <a:bodyPr anchor="t"/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143000"/>
            <a:ext cx="9144000" cy="85725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00150"/>
            <a:ext cx="1295400" cy="7429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1600" y="1200150"/>
            <a:ext cx="7772400" cy="7429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00150"/>
            <a:ext cx="7620000" cy="742950"/>
          </a:xfrm>
        </p:spPr>
        <p:txBody>
          <a:bodyPr/>
          <a:lstStyle>
            <a:lvl1pPr algn="l">
              <a:buNone/>
              <a:defRPr sz="33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314451"/>
            <a:ext cx="1295400" cy="526257"/>
          </a:xfrm>
        </p:spPr>
        <p:txBody>
          <a:bodyPr>
            <a:noAutofit/>
          </a:bodyPr>
          <a:lstStyle>
            <a:lvl1pPr>
              <a:defRPr sz="1800"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04788"/>
            <a:ext cx="8153400" cy="652463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314450"/>
            <a:ext cx="3886200" cy="48006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314450"/>
            <a:ext cx="3886200" cy="48006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4686300"/>
            <a:ext cx="5334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4788"/>
            <a:ext cx="8077200" cy="652463"/>
          </a:xfrm>
        </p:spPr>
        <p:txBody>
          <a:bodyPr anchor="ctr"/>
          <a:lstStyle>
            <a:lvl1pPr algn="l">
              <a:buNone/>
              <a:defRPr sz="33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314450"/>
            <a:ext cx="1600200" cy="325755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750"/>
              </a:spcAft>
              <a:buNone/>
              <a:defRPr sz="1350" b="0" i="0">
                <a:latin typeface="Calibri" panose="020F0502020204030204" pitchFamily="34" charset="0"/>
              </a:defRPr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314450"/>
            <a:ext cx="6400800" cy="33147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4114800"/>
            <a:ext cx="7315200" cy="514350"/>
          </a:xfrm>
        </p:spPr>
        <p:txBody>
          <a:bodyPr/>
          <a:lstStyle>
            <a:lvl1pPr marL="0" indent="0">
              <a:buFontTx/>
              <a:buNone/>
              <a:defRPr sz="1275"/>
            </a:lvl1pPr>
            <a:lvl2pPr>
              <a:buFontTx/>
              <a:buNone/>
              <a:defRPr sz="900"/>
            </a:lvl2pPr>
            <a:lvl3pPr>
              <a:buFontTx/>
              <a:buNone/>
              <a:defRPr sz="750"/>
            </a:lvl3pPr>
            <a:lvl4pPr>
              <a:buFontTx/>
              <a:buNone/>
              <a:defRPr sz="675"/>
            </a:lvl4pPr>
            <a:lvl5pPr>
              <a:buFontTx/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3429000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144" y="3497580"/>
            <a:ext cx="1463040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5336" y="3490722"/>
            <a:ext cx="7598664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486150"/>
            <a:ext cx="7315200" cy="514350"/>
          </a:xfrm>
        </p:spPr>
        <p:txBody>
          <a:bodyPr anchor="ctr"/>
          <a:lstStyle>
            <a:lvl1pPr algn="l">
              <a:buNone/>
              <a:defRPr sz="21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515035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4686300"/>
            <a:ext cx="2667000" cy="273844"/>
          </a:xfrm>
        </p:spPr>
        <p:txBody>
          <a:bodyPr rtlCol="0"/>
          <a:lstStyle/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3500437"/>
            <a:ext cx="1447800" cy="497684"/>
          </a:xfrm>
        </p:spPr>
        <p:txBody>
          <a:bodyPr rtlCol="0"/>
          <a:lstStyle>
            <a:lvl1pPr>
              <a:defRPr sz="2100"/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4686156"/>
            <a:ext cx="4572000" cy="273844"/>
          </a:xfrm>
        </p:spPr>
        <p:txBody>
          <a:bodyPr rtlCol="0"/>
          <a:lstStyle/>
          <a:p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3426714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kumimoji="0" lang="en-US"/>
              <a:t>Click icon to add picture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71450"/>
            <a:ext cx="8153400" cy="7429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200150"/>
            <a:ext cx="8153400" cy="339471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4686300"/>
            <a:ext cx="2667000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050" b="0" i="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3" y="4686156"/>
            <a:ext cx="5421083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050" b="0" i="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Rectangle 6"/>
          <p:cNvSpPr/>
          <p:nvPr/>
        </p:nvSpPr>
        <p:spPr bwMode="white">
          <a:xfrm>
            <a:off x="0" y="925830"/>
            <a:ext cx="9144000" cy="24003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960120"/>
            <a:ext cx="533400" cy="1714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960120"/>
            <a:ext cx="8553450" cy="1714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>
              <a:latin typeface="Calibri" panose="020F0502020204030204" pitchFamily="34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954167"/>
            <a:ext cx="533400" cy="183357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050" b="0" i="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3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40030" indent="-240030" algn="l" rtl="0" eaLnBrk="1" latinLnBrk="0" hangingPunct="1">
        <a:spcBef>
          <a:spcPts val="525"/>
        </a:spcBef>
        <a:buClr>
          <a:schemeClr val="accent2"/>
        </a:buClr>
        <a:buSzPct val="60000"/>
        <a:buFont typeface="Wingdings"/>
        <a:buChar char=""/>
        <a:defRPr kumimoji="0" sz="2175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80060" indent="-205740" algn="l" rtl="0" eaLnBrk="1" latinLnBrk="0" hangingPunct="1">
        <a:spcBef>
          <a:spcPts val="413"/>
        </a:spcBef>
        <a:buClr>
          <a:schemeClr val="accent1"/>
        </a:buClr>
        <a:buSzPct val="70000"/>
        <a:buFont typeface="Wingdings 2"/>
        <a:buChar char=""/>
        <a:defRPr kumimoji="0" sz="195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685800" indent="-171450" algn="l" rtl="0" eaLnBrk="1" latinLnBrk="0" hangingPunct="1">
        <a:spcBef>
          <a:spcPts val="375"/>
        </a:spcBef>
        <a:buClr>
          <a:schemeClr val="accent2"/>
        </a:buClr>
        <a:buSzPct val="75000"/>
        <a:buFont typeface="Wingdings"/>
        <a:buChar char=""/>
        <a:defRPr kumimoji="0" sz="1725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028700" indent="-171450" algn="l" rtl="0" eaLnBrk="1" latinLnBrk="0" hangingPunct="1">
        <a:spcBef>
          <a:spcPts val="300"/>
        </a:spcBef>
        <a:buClr>
          <a:schemeClr val="accent3"/>
        </a:buClr>
        <a:buSzPct val="75000"/>
        <a:buFont typeface="Wingdings"/>
        <a:buChar char=""/>
        <a:defRPr kumimoji="0" sz="150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371600" indent="-171450" algn="l" rtl="0" eaLnBrk="1" latinLnBrk="0" hangingPunct="1">
        <a:spcBef>
          <a:spcPts val="300"/>
        </a:spcBef>
        <a:buClr>
          <a:schemeClr val="accent4"/>
        </a:buClr>
        <a:buSzPct val="65000"/>
        <a:buFont typeface="Wingdings"/>
        <a:buChar char=""/>
        <a:defRPr kumimoji="0" sz="150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577340" indent="-17145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7145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988820" indent="-17145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7145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6573B-01CA-4464-A2BA-8F1327EDAC2F}" type="datetimeFigureOut">
              <a:rPr lang="en-GB" smtClean="0"/>
              <a:pPr/>
              <a:t>07/09/2023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81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st.ac.uk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CU Bilingual Logo Colour.jpg">
            <a:extLst>
              <a:ext uri="{FF2B5EF4-FFF2-40B4-BE49-F238E27FC236}">
                <a16:creationId xmlns:a16="http://schemas.microsoft.com/office/drawing/2014/main" id="{4B07129D-76DF-084B-9602-A9B8AA156C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040403"/>
            <a:ext cx="1080120" cy="105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398291A-ABF1-C34B-B605-C1F362CD1C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540568" y="2499742"/>
            <a:ext cx="10640754" cy="775845"/>
          </a:xfrm>
        </p:spPr>
        <p:txBody>
          <a:bodyPr anchor="b">
            <a:normAutofit/>
          </a:bodyPr>
          <a:lstStyle/>
          <a:p>
            <a:r>
              <a:rPr lang="en-US" sz="4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 Roundtables</a:t>
            </a:r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789F6C66-A90B-B349-B461-F02F560CB8F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775529"/>
            <a:ext cx="5417025" cy="15891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6079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Introduction to the CAST Centre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1560" y="1324586"/>
            <a:ext cx="7272808" cy="381891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/>
              <a:t>CAST seeks to understand and promote the transformations needed to achieve a low-carbon and sustainable society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05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/>
              <a:t>Our core question: How can we as a society live differently </a:t>
            </a:r>
            <a:br>
              <a:rPr lang="en-US" sz="1800"/>
            </a:br>
            <a:r>
              <a:rPr lang="en-US" sz="1800"/>
              <a:t>– and better – in ways that meet the need for rapid and far-reaching emission reductions?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5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800"/>
              <a:t>Range of research projects with public, policymakers, third-sector </a:t>
            </a:r>
            <a:r>
              <a:rPr lang="en-US" sz="1800" err="1"/>
              <a:t>organisations</a:t>
            </a:r>
            <a:r>
              <a:rPr lang="en-US" sz="1800"/>
              <a:t>, business etc.</a:t>
            </a:r>
            <a:br>
              <a:rPr lang="en-US" sz="1800"/>
            </a:br>
            <a:endParaRPr lang="en-US" sz="1050"/>
          </a:p>
          <a:p>
            <a:r>
              <a:rPr lang="en-GB" sz="2000">
                <a:latin typeface="+mj-lt"/>
              </a:rPr>
              <a:t>More info at </a:t>
            </a:r>
            <a:r>
              <a:rPr lang="en-GB" sz="2000">
                <a:latin typeface="+mj-lt"/>
                <a:hlinkClick r:id="rId3"/>
              </a:rPr>
              <a:t>www.cast.ac.uk</a:t>
            </a:r>
            <a:r>
              <a:rPr lang="en-GB" sz="2000">
                <a:latin typeface="+mj-lt"/>
              </a:rPr>
              <a:t> </a:t>
            </a:r>
          </a:p>
          <a:p>
            <a:pPr lvl="1"/>
            <a:endParaRPr lang="en-GB">
              <a:latin typeface="+mj-lt"/>
            </a:endParaRPr>
          </a:p>
          <a:p>
            <a:pPr marL="274320" lvl="1" indent="0">
              <a:buNone/>
            </a:pPr>
            <a:endParaRPr lang="en-GB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3917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Policy roundtables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1560" y="1284038"/>
            <a:ext cx="7272808" cy="381891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/>
              <a:t>Aligned with other CAST Centre research</a:t>
            </a:r>
          </a:p>
          <a:p>
            <a:pPr lvl="1">
              <a:lnSpc>
                <a:spcPct val="90000"/>
              </a:lnSpc>
            </a:pPr>
            <a:r>
              <a:rPr lang="en-US" sz="1600"/>
              <a:t>Interviews with politicians and policymakers</a:t>
            </a:r>
          </a:p>
          <a:p>
            <a:pPr lvl="1">
              <a:lnSpc>
                <a:spcPct val="90000"/>
              </a:lnSpc>
            </a:pPr>
            <a:r>
              <a:rPr lang="en-US" sz="1600"/>
              <a:t>Trials and interventions with external partners</a:t>
            </a:r>
          </a:p>
          <a:p>
            <a:pPr lvl="1">
              <a:lnSpc>
                <a:spcPct val="90000"/>
              </a:lnSpc>
            </a:pPr>
            <a:r>
              <a:rPr lang="en-US" sz="1600"/>
              <a:t>Public deliberation on low-carbon futures</a:t>
            </a:r>
          </a:p>
          <a:p>
            <a:pPr lvl="1">
              <a:lnSpc>
                <a:spcPct val="90000"/>
              </a:lnSpc>
            </a:pPr>
            <a:endParaRPr lang="en-US" sz="1600"/>
          </a:p>
          <a:p>
            <a:pPr>
              <a:lnSpc>
                <a:spcPct val="90000"/>
              </a:lnSpc>
            </a:pPr>
            <a:r>
              <a:rPr lang="en-US"/>
              <a:t>Four sets of policy roundtables: </a:t>
            </a:r>
          </a:p>
          <a:p>
            <a:pPr marL="731520" lvl="1" indent="-457200">
              <a:lnSpc>
                <a:spcPct val="90000"/>
              </a:lnSpc>
              <a:buFont typeface="+mj-lt"/>
              <a:buAutoNum type="arabicPeriod"/>
            </a:pPr>
            <a:r>
              <a:rPr lang="en-US" sz="1600"/>
              <a:t>Transport </a:t>
            </a:r>
          </a:p>
          <a:p>
            <a:pPr marL="731520" lvl="1" indent="-457200">
              <a:lnSpc>
                <a:spcPct val="90000"/>
              </a:lnSpc>
              <a:buFont typeface="+mj-lt"/>
              <a:buAutoNum type="arabicPeriod"/>
            </a:pPr>
            <a:r>
              <a:rPr lang="en-US" sz="1600"/>
              <a:t>Food and agriculture</a:t>
            </a:r>
          </a:p>
          <a:p>
            <a:pPr marL="731520" lvl="1" indent="-457200">
              <a:lnSpc>
                <a:spcPct val="90000"/>
              </a:lnSpc>
              <a:buFont typeface="+mj-lt"/>
              <a:buAutoNum type="arabicPeriod"/>
            </a:pPr>
            <a:r>
              <a:rPr lang="en-US" sz="1600" b="1"/>
              <a:t>Material consumption</a:t>
            </a:r>
          </a:p>
          <a:p>
            <a:pPr marL="731520" lvl="1" indent="-457200">
              <a:lnSpc>
                <a:spcPct val="90000"/>
              </a:lnSpc>
              <a:buFont typeface="+mj-lt"/>
              <a:buAutoNum type="arabicPeriod"/>
            </a:pPr>
            <a:r>
              <a:rPr lang="en-US" sz="1600"/>
              <a:t>Heating and Cooling</a:t>
            </a:r>
          </a:p>
          <a:p>
            <a:pPr marL="0" lvl="1" indent="0">
              <a:lnSpc>
                <a:spcPct val="90000"/>
              </a:lnSpc>
              <a:buNone/>
            </a:pPr>
            <a:endParaRPr lang="en-US"/>
          </a:p>
          <a:p>
            <a:r>
              <a:rPr lang="en-GB">
                <a:latin typeface="+mj-lt"/>
              </a:rPr>
              <a:t>Aim to develop policy-relevant insights	</a:t>
            </a:r>
          </a:p>
          <a:p>
            <a:pPr lvl="1"/>
            <a:r>
              <a:rPr lang="en-GB" sz="1700">
                <a:latin typeface="+mj-lt"/>
              </a:rPr>
              <a:t>Aim to reflect wide range of views</a:t>
            </a:r>
          </a:p>
          <a:p>
            <a:pPr lvl="1"/>
            <a:r>
              <a:rPr lang="en-GB" sz="1700">
                <a:latin typeface="+mj-lt"/>
              </a:rPr>
              <a:t>Able to go beyond conventional framings of problems</a:t>
            </a:r>
          </a:p>
          <a:p>
            <a:pPr lvl="1"/>
            <a:r>
              <a:rPr lang="en-GB" sz="1700">
                <a:latin typeface="+mj-lt"/>
              </a:rPr>
              <a:t>Links to Welsh Government; not funded by Welsh Government</a:t>
            </a:r>
          </a:p>
          <a:p>
            <a:pPr lvl="1"/>
            <a:endParaRPr lang="en-GB">
              <a:latin typeface="+mj-lt"/>
            </a:endParaRPr>
          </a:p>
          <a:p>
            <a:pPr marL="274320" lvl="1" indent="0">
              <a:buNone/>
            </a:pPr>
            <a:endParaRPr lang="en-GB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1376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Roundtables Aims and Structure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b="1"/>
              <a:t>Week 1</a:t>
            </a:r>
            <a:endParaRPr lang="en-US" sz="160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" b="1">
              <a:latin typeface="+mj-lt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400"/>
              <a:t>Exploring </a:t>
            </a:r>
            <a:r>
              <a:rPr lang="en-US" sz="1400" b="1"/>
              <a:t>opportunities and barriers </a:t>
            </a:r>
            <a:r>
              <a:rPr lang="en-US" sz="1400"/>
              <a:t>in material consumption and economic approaches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400"/>
              <a:t>Consider </a:t>
            </a:r>
            <a:r>
              <a:rPr lang="en-US" sz="1400" b="1"/>
              <a:t>targets, ambitions, practical measures and wider concepts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60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b="1"/>
              <a:t>Week 2</a:t>
            </a:r>
            <a:endParaRPr lang="en-US" sz="160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" b="1"/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400"/>
              <a:t>Focus on solutions: </a:t>
            </a:r>
            <a:r>
              <a:rPr lang="en-US" sz="1400" b="1"/>
              <a:t>how </a:t>
            </a:r>
            <a:r>
              <a:rPr lang="en-US" sz="1400"/>
              <a:t>to make change happen: things already in place, planned, not yet planned for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400"/>
              <a:t>Reflect on previous roundtable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GB" sz="1400" b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5853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Areas to focus on this week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84738" y="1215490"/>
            <a:ext cx="3886200" cy="3429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/>
              <a:t>Circular Economy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000"/>
              <a:t>Resource Use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000">
                <a:latin typeface="+mj-lt"/>
              </a:rPr>
              <a:t>Sharing Economy</a:t>
            </a:r>
            <a:endParaRPr lang="en-GB" sz="200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000">
                <a:latin typeface="+mj-lt"/>
              </a:rPr>
              <a:t>Economic Growth vs alternatives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>
                <a:latin typeface="+mj-lt"/>
              </a:rPr>
              <a:t>Wellbeing of future generations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D5B753-05F1-6B56-3124-20E5702BF46E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470938" y="1380238"/>
            <a:ext cx="3886200" cy="3129545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600" i="1">
                <a:latin typeface="+mj-lt"/>
              </a:rPr>
              <a:t>What are the most – and least –   appropriate policies and measures?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600" i="1">
                <a:latin typeface="+mj-lt"/>
              </a:rPr>
              <a:t>Which approaches might be missing or under-developed?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600" i="1">
                <a:latin typeface="+mj-lt"/>
              </a:rPr>
              <a:t>What changes are needed in our economy and wider society?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600" i="1">
                <a:latin typeface="+mj-lt"/>
              </a:rPr>
              <a:t>How to enable lifestyle change in how we buy and consume?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600" i="1">
                <a:latin typeface="+mj-lt"/>
              </a:rPr>
              <a:t>How to reduce emissions while meeting wellbeing goals?</a:t>
            </a:r>
          </a:p>
          <a:p>
            <a:endParaRPr lang="en-GB" sz="20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896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Targets and aspirations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5472609" cy="3551420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  <a:spcAft>
                <a:spcPts val="600"/>
              </a:spcAft>
            </a:pPr>
            <a:r>
              <a:rPr lang="en-US" sz="1800" b="1"/>
              <a:t>Targets and aspirations</a:t>
            </a:r>
          </a:p>
          <a:p>
            <a:pPr>
              <a:lnSpc>
                <a:spcPct val="70000"/>
              </a:lnSpc>
              <a:spcAft>
                <a:spcPts val="600"/>
              </a:spcAft>
            </a:pPr>
            <a:endParaRPr lang="en-US" sz="1800" b="1"/>
          </a:p>
          <a:p>
            <a:pPr lvl="1">
              <a:lnSpc>
                <a:spcPct val="70000"/>
              </a:lnSpc>
              <a:spcAft>
                <a:spcPts val="600"/>
              </a:spcAft>
            </a:pPr>
            <a:r>
              <a:rPr lang="en-GB" sz="1800"/>
              <a:t>Circular and Sharing Economy, e.g.</a:t>
            </a:r>
          </a:p>
          <a:p>
            <a:pPr lvl="2">
              <a:lnSpc>
                <a:spcPct val="70000"/>
              </a:lnSpc>
              <a:spcAft>
                <a:spcPts val="600"/>
              </a:spcAft>
            </a:pPr>
            <a:r>
              <a:rPr lang="en-GB" sz="1575"/>
              <a:t>‘Beyond Recycling’</a:t>
            </a:r>
          </a:p>
          <a:p>
            <a:pPr lvl="2">
              <a:lnSpc>
                <a:spcPct val="70000"/>
              </a:lnSpc>
              <a:spcAft>
                <a:spcPts val="600"/>
              </a:spcAft>
            </a:pPr>
            <a:r>
              <a:rPr lang="en-GB" sz="1575"/>
              <a:t>Repair Café and </a:t>
            </a:r>
            <a:r>
              <a:rPr lang="en-GB" sz="1575" err="1"/>
              <a:t>Benthyg</a:t>
            </a:r>
            <a:r>
              <a:rPr lang="en-GB" sz="1575"/>
              <a:t> Cymru</a:t>
            </a:r>
          </a:p>
          <a:p>
            <a:pPr marL="514350" lvl="2" indent="0">
              <a:lnSpc>
                <a:spcPct val="70000"/>
              </a:lnSpc>
              <a:spcAft>
                <a:spcPts val="600"/>
              </a:spcAft>
              <a:buNone/>
            </a:pPr>
            <a:br>
              <a:rPr lang="en-GB" sz="1575"/>
            </a:br>
            <a:endParaRPr lang="en-GB" sz="1575"/>
          </a:p>
          <a:p>
            <a:pPr lvl="1">
              <a:lnSpc>
                <a:spcPct val="70000"/>
              </a:lnSpc>
              <a:spcAft>
                <a:spcPts val="600"/>
              </a:spcAft>
            </a:pPr>
            <a:r>
              <a:rPr lang="en-GB" sz="1800"/>
              <a:t>Wider Economic Changes</a:t>
            </a:r>
          </a:p>
          <a:p>
            <a:pPr lvl="2">
              <a:lnSpc>
                <a:spcPct val="70000"/>
              </a:lnSpc>
              <a:spcAft>
                <a:spcPts val="600"/>
              </a:spcAft>
            </a:pPr>
            <a:r>
              <a:rPr lang="en-GB" sz="1575"/>
              <a:t>Role of economic growth in society </a:t>
            </a:r>
          </a:p>
          <a:p>
            <a:pPr lvl="2">
              <a:lnSpc>
                <a:spcPct val="70000"/>
              </a:lnSpc>
              <a:spcAft>
                <a:spcPts val="600"/>
              </a:spcAft>
            </a:pPr>
            <a:r>
              <a:rPr lang="en-GB" sz="1575"/>
              <a:t>Well being indicators and aspirations</a:t>
            </a:r>
          </a:p>
        </p:txBody>
      </p:sp>
      <p:pic>
        <p:nvPicPr>
          <p:cNvPr id="6" name="Picture 5" descr="A diagram of a zero waste company&#10;&#10;Description automatically generated">
            <a:extLst>
              <a:ext uri="{FF2B5EF4-FFF2-40B4-BE49-F238E27FC236}">
                <a16:creationId xmlns:a16="http://schemas.microsoft.com/office/drawing/2014/main" id="{36EB2C46-2F6C-E103-F6F9-AE006F6FC1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053" y="1176484"/>
            <a:ext cx="3679552" cy="396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748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GB" sz="2800"/>
              <a:t>Using Mural</a:t>
            </a:r>
            <a:endParaRPr lang="en-US" sz="260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/>
              <a:t>Mural: online whiteboard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50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/>
              <a:t>Not required but can help with discussion, recording ideas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GB"/>
              <a:t>Helps to record comments if others are speaking / something occurs later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GB"/>
              <a:t>We will follow (roughly) the layout on the whiteboard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90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/>
              <a:t>Using Mural: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/>
              <a:t>Zoom-in and outline features 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/>
              <a:t>To add comments</a:t>
            </a:r>
          </a:p>
          <a:p>
            <a:pPr lvl="2">
              <a:lnSpc>
                <a:spcPct val="90000"/>
              </a:lnSpc>
              <a:spcAft>
                <a:spcPts val="600"/>
              </a:spcAft>
            </a:pPr>
            <a:r>
              <a:rPr lang="en-US"/>
              <a:t>Double-click a blank circle, type comments (may need to zoom in)</a:t>
            </a:r>
          </a:p>
          <a:p>
            <a:pPr lvl="2">
              <a:lnSpc>
                <a:spcPct val="90000"/>
              </a:lnSpc>
              <a:spcAft>
                <a:spcPts val="600"/>
              </a:spcAft>
            </a:pPr>
            <a:r>
              <a:rPr lang="en-US"/>
              <a:t>Right-click to add post-it note</a:t>
            </a:r>
          </a:p>
          <a:p>
            <a:pPr lvl="2">
              <a:lnSpc>
                <a:spcPct val="90000"/>
              </a:lnSpc>
              <a:spcAft>
                <a:spcPts val="600"/>
              </a:spcAft>
            </a:pPr>
            <a:r>
              <a:rPr lang="en-US"/>
              <a:t>Post-it squares in bottom left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/>
              <a:t>If all else fails, you can use zoom chat instead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i="1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GB" i="1"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3795886"/>
            <a:ext cx="95250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04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Wrap up, reflections and week 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/>
              <a:t>Final thoughts and reflections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/>
              <a:t>Between now and week 2: we collate ideas for ‘solutions’ discussion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i="1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GB" i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81371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12B4-33E6-3B42-D956-840429989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1F5D2-703E-5B7F-BD6F-3E558779DFB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/>
              <a:t>Look forward to seeing you next week</a:t>
            </a:r>
          </a:p>
          <a:p>
            <a:endParaRPr lang="en-GB"/>
          </a:p>
          <a:p>
            <a:r>
              <a:rPr lang="en-GB"/>
              <a:t>Please feel free to email us with any other feedback or reflections</a:t>
            </a:r>
          </a:p>
          <a:p>
            <a:endParaRPr lang="en-GB"/>
          </a:p>
          <a:p>
            <a:r>
              <a:rPr lang="en-GB"/>
              <a:t>We will leave the Mural Board open for you to add ideas if you think of anything else</a:t>
            </a:r>
          </a:p>
        </p:txBody>
      </p:sp>
    </p:spTree>
    <p:extLst>
      <p:ext uri="{BB962C8B-B14F-4D97-AF65-F5344CB8AC3E}">
        <p14:creationId xmlns:p14="http://schemas.microsoft.com/office/powerpoint/2010/main" val="39950245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1BAB4"/>
      </a:accent1>
      <a:accent2>
        <a:srgbClr val="DC5C8D"/>
      </a:accent2>
      <a:accent3>
        <a:srgbClr val="35A8E0"/>
      </a:accent3>
      <a:accent4>
        <a:srgbClr val="FFEBAB"/>
      </a:accent4>
      <a:accent5>
        <a:srgbClr val="A6F0E2"/>
      </a:accent5>
      <a:accent6>
        <a:srgbClr val="075465"/>
      </a:accent6>
      <a:hlink>
        <a:srgbClr val="0563C1"/>
      </a:hlink>
      <a:folHlink>
        <a:srgbClr val="954F72"/>
      </a:folHlink>
    </a:clrScheme>
    <a:fontScheme name="Custom 3">
      <a:majorFont>
        <a:latin typeface="Calibri"/>
        <a:ea typeface=""/>
        <a:cs typeface=""/>
      </a:majorFont>
      <a:minorFont>
        <a:latin typeface="Corbe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65F415C9D8814FBFD6C6CF426A5677" ma:contentTypeVersion="12" ma:contentTypeDescription="Create a new document." ma:contentTypeScope="" ma:versionID="6968ed8319b23b5c1eb68603081de688">
  <xsd:schema xmlns:xsd="http://www.w3.org/2001/XMLSchema" xmlns:xs="http://www.w3.org/2001/XMLSchema" xmlns:p="http://schemas.microsoft.com/office/2006/metadata/properties" xmlns:ns3="4a133397-0785-4830-af87-76ce322ddc5f" xmlns:ns4="3942fc58-04f6-45b2-9ade-9f5e1804637e" targetNamespace="http://schemas.microsoft.com/office/2006/metadata/properties" ma:root="true" ma:fieldsID="07c79fa1f5ccd364f8d835b2e4f95044" ns3:_="" ns4:_="">
    <xsd:import namespace="4a133397-0785-4830-af87-76ce322ddc5f"/>
    <xsd:import namespace="3942fc58-04f6-45b2-9ade-9f5e1804637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133397-0785-4830-af87-76ce322ddc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42fc58-04f6-45b2-9ade-9f5e1804637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A58FF5F-F8F6-4195-9D93-5D08998A51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EBDEF50-6C15-4B08-B4E5-54AB4B8B94FB}">
  <ds:schemaRefs>
    <ds:schemaRef ds:uri="3942fc58-04f6-45b2-9ade-9f5e1804637e"/>
    <ds:schemaRef ds:uri="4a133397-0785-4830-af87-76ce322ddc5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350733A-F4B7-474D-B029-BDAE59F5438F}">
  <ds:schemaRefs>
    <ds:schemaRef ds:uri="3942fc58-04f6-45b2-9ade-9f5e1804637e"/>
    <ds:schemaRef ds:uri="4a133397-0785-4830-af87-76ce322ddc5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479</Words>
  <Application>Microsoft Office PowerPoint</Application>
  <PresentationFormat>On-screen Show (16:9)</PresentationFormat>
  <Paragraphs>85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Wingdings 2</vt:lpstr>
      <vt:lpstr>Median</vt:lpstr>
      <vt:lpstr>Office Theme</vt:lpstr>
      <vt:lpstr>Policy Roundtables</vt:lpstr>
      <vt:lpstr>Introduction to the CAST Centre</vt:lpstr>
      <vt:lpstr>Policy roundtables</vt:lpstr>
      <vt:lpstr>Roundtables Aims and Structure</vt:lpstr>
      <vt:lpstr>Areas to focus on this week</vt:lpstr>
      <vt:lpstr>Targets and aspirations</vt:lpstr>
      <vt:lpstr>Using Mural</vt:lpstr>
      <vt:lpstr>Wrap up, reflections and week 2</vt:lpstr>
      <vt:lpstr>Thank you!</vt:lpstr>
    </vt:vector>
  </TitlesOfParts>
  <Company>Newcastle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JFadmin</dc:creator>
  <cp:lastModifiedBy>Daniel Thorman</cp:lastModifiedBy>
  <cp:revision>1</cp:revision>
  <cp:lastPrinted>2021-07-29T11:40:04Z</cp:lastPrinted>
  <dcterms:created xsi:type="dcterms:W3CDTF">2011-05-26T18:26:37Z</dcterms:created>
  <dcterms:modified xsi:type="dcterms:W3CDTF">2023-09-07T08:47:53Z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0x010100E565F415C9D8814FBFD6C6CF426A5677</vt:lpwstr>
  </property>
</Properties>
</file>