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  <p:sldMasterId id="2147483684" r:id="rId2"/>
  </p:sldMasterIdLst>
  <p:notesMasterIdLst>
    <p:notesMasterId r:id="rId11"/>
  </p:notesMasterIdLst>
  <p:handoutMasterIdLst>
    <p:handoutMasterId r:id="rId12"/>
  </p:handoutMasterIdLst>
  <p:sldIdLst>
    <p:sldId id="1622" r:id="rId3"/>
    <p:sldId id="691" r:id="rId4"/>
    <p:sldId id="1641" r:id="rId5"/>
    <p:sldId id="1642" r:id="rId6"/>
    <p:sldId id="1643" r:id="rId7"/>
    <p:sldId id="1644" r:id="rId8"/>
    <p:sldId id="1646" r:id="rId9"/>
    <p:sldId id="1645" r:id="rId10"/>
  </p:sldIdLst>
  <p:sldSz cx="9144000" cy="5143500" type="screen16x9"/>
  <p:notesSz cx="6858000" cy="9239250"/>
  <p:embeddedFontLst>
    <p:embeddedFont>
      <p:font typeface="Calibri" panose="020F0502020204030204" pitchFamily="34" charset="0"/>
      <p:regular r:id="rId13"/>
      <p:bold r:id="rId13"/>
      <p:italic r:id="rId13"/>
      <p:boldItalic r:id="rId13"/>
    </p:embeddedFont>
    <p:embeddedFont>
      <p:font typeface="Corbel" panose="020B0503020204020204" pitchFamily="34" charset="0"/>
      <p:regular r:id="rId14"/>
      <p:bold r:id="rId15"/>
      <p:italic r:id="rId16"/>
      <p:boldItalic r:id="rId17"/>
    </p:embeddedFont>
    <p:embeddedFont>
      <p:font typeface="Wingdings 2" panose="05020102010507070707" pitchFamily="18" charset="2"/>
      <p:regular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99"/>
    <a:srgbClr val="2A94A9"/>
    <a:srgbClr val="28D3AF"/>
    <a:srgbClr val="075465"/>
    <a:srgbClr val="35A8E0"/>
    <a:srgbClr val="FF6600"/>
    <a:srgbClr val="FF3399"/>
    <a:srgbClr val="0000FF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997A88-1565-4B4E-B74B-016A82D2855E}" v="496" dt="2021-08-04T10:56:14.51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129" autoAdjust="0"/>
  </p:normalViewPr>
  <p:slideViewPr>
    <p:cSldViewPr snapToGrid="0">
      <p:cViewPr varScale="1">
        <p:scale>
          <a:sx n="130" d="100"/>
          <a:sy n="130" d="100"/>
        </p:scale>
        <p:origin x="1074" y="13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NUL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4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3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font" Target="fonts/font2.fntdata"/><Relationship Id="rId23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1.fntdata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uart Capstick" userId="S::capsticksb@cardiff.ac.uk::a1d07386-a8fa-45aa-9fee-31da895147c1" providerId="AD" clId="Web-{89730A90-C17E-5B3D-BED3-49494C03E9A7}"/>
    <pc:docChg chg="modSld">
      <pc:chgData name="Stuart Capstick" userId="S::capsticksb@cardiff.ac.uk::a1d07386-a8fa-45aa-9fee-31da895147c1" providerId="AD" clId="Web-{89730A90-C17E-5B3D-BED3-49494C03E9A7}" dt="2021-08-04T11:18:07.289" v="224" actId="20577"/>
      <pc:docMkLst>
        <pc:docMk/>
      </pc:docMkLst>
      <pc:sldChg chg="modSp">
        <pc:chgData name="Stuart Capstick" userId="S::capsticksb@cardiff.ac.uk::a1d07386-a8fa-45aa-9fee-31da895147c1" providerId="AD" clId="Web-{89730A90-C17E-5B3D-BED3-49494C03E9A7}" dt="2021-08-04T10:02:25.525" v="48" actId="20577"/>
        <pc:sldMkLst>
          <pc:docMk/>
          <pc:sldMk cId="603917094" sldId="691"/>
        </pc:sldMkLst>
        <pc:spChg chg="mod">
          <ac:chgData name="Stuart Capstick" userId="S::capsticksb@cardiff.ac.uk::a1d07386-a8fa-45aa-9fee-31da895147c1" providerId="AD" clId="Web-{89730A90-C17E-5B3D-BED3-49494C03E9A7}" dt="2021-08-04T10:02:25.525" v="48" actId="20577"/>
          <ac:spMkLst>
            <pc:docMk/>
            <pc:sldMk cId="603917094" sldId="691"/>
            <ac:spMk id="10" creationId="{DB8A661D-34E2-0842-9E07-8EA52D039D4B}"/>
          </ac:spMkLst>
        </pc:spChg>
      </pc:sldChg>
      <pc:sldChg chg="modSp">
        <pc:chgData name="Stuart Capstick" userId="S::capsticksb@cardiff.ac.uk::a1d07386-a8fa-45aa-9fee-31da895147c1" providerId="AD" clId="Web-{89730A90-C17E-5B3D-BED3-49494C03E9A7}" dt="2021-08-04T11:18:07.289" v="224" actId="20577"/>
        <pc:sldMkLst>
          <pc:docMk/>
          <pc:sldMk cId="2526079712" sldId="1622"/>
        </pc:sldMkLst>
        <pc:spChg chg="mod">
          <ac:chgData name="Stuart Capstick" userId="S::capsticksb@cardiff.ac.uk::a1d07386-a8fa-45aa-9fee-31da895147c1" providerId="AD" clId="Web-{89730A90-C17E-5B3D-BED3-49494C03E9A7}" dt="2021-08-04T11:18:07.289" v="224" actId="20577"/>
          <ac:spMkLst>
            <pc:docMk/>
            <pc:sldMk cId="2526079712" sldId="1622"/>
            <ac:spMk id="8" creationId="{E398291A-ABF1-C34B-B605-C1F362CD1C82}"/>
          </ac:spMkLst>
        </pc:spChg>
      </pc:sldChg>
      <pc:sldChg chg="modSp">
        <pc:chgData name="Stuart Capstick" userId="S::capsticksb@cardiff.ac.uk::a1d07386-a8fa-45aa-9fee-31da895147c1" providerId="AD" clId="Web-{89730A90-C17E-5B3D-BED3-49494C03E9A7}" dt="2021-08-04T09:41:58.975" v="10" actId="20577"/>
        <pc:sldMkLst>
          <pc:docMk/>
          <pc:sldMk cId="839865705" sldId="1642"/>
        </pc:sldMkLst>
        <pc:spChg chg="mod">
          <ac:chgData name="Stuart Capstick" userId="S::capsticksb@cardiff.ac.uk::a1d07386-a8fa-45aa-9fee-31da895147c1" providerId="AD" clId="Web-{89730A90-C17E-5B3D-BED3-49494C03E9A7}" dt="2021-08-04T09:41:58.975" v="10" actId="20577"/>
          <ac:spMkLst>
            <pc:docMk/>
            <pc:sldMk cId="839865705" sldId="1642"/>
            <ac:spMk id="10" creationId="{DB8A661D-34E2-0842-9E07-8EA52D039D4B}"/>
          </ac:spMkLst>
        </pc:spChg>
      </pc:sldChg>
      <pc:sldChg chg="modSp">
        <pc:chgData name="Stuart Capstick" userId="S::capsticksb@cardiff.ac.uk::a1d07386-a8fa-45aa-9fee-31da895147c1" providerId="AD" clId="Web-{89730A90-C17E-5B3D-BED3-49494C03E9A7}" dt="2021-08-04T11:03:47.829" v="169" actId="14100"/>
        <pc:sldMkLst>
          <pc:docMk/>
          <pc:sldMk cId="3539636931" sldId="1643"/>
        </pc:sldMkLst>
        <pc:picChg chg="mod">
          <ac:chgData name="Stuart Capstick" userId="S::capsticksb@cardiff.ac.uk::a1d07386-a8fa-45aa-9fee-31da895147c1" providerId="AD" clId="Web-{89730A90-C17E-5B3D-BED3-49494C03E9A7}" dt="2021-08-04T11:03:47.829" v="169" actId="14100"/>
          <ac:picMkLst>
            <pc:docMk/>
            <pc:sldMk cId="3539636931" sldId="1643"/>
            <ac:picMk id="4" creationId="{00000000-0000-0000-0000-000000000000}"/>
          </ac:picMkLst>
        </pc:picChg>
      </pc:sldChg>
      <pc:sldChg chg="modSp">
        <pc:chgData name="Stuart Capstick" userId="S::capsticksb@cardiff.ac.uk::a1d07386-a8fa-45aa-9fee-31da895147c1" providerId="AD" clId="Web-{89730A90-C17E-5B3D-BED3-49494C03E9A7}" dt="2021-08-04T10:46:01.700" v="86" actId="20577"/>
        <pc:sldMkLst>
          <pc:docMk/>
          <pc:sldMk cId="4030446638" sldId="1644"/>
        </pc:sldMkLst>
        <pc:spChg chg="mod">
          <ac:chgData name="Stuart Capstick" userId="S::capsticksb@cardiff.ac.uk::a1d07386-a8fa-45aa-9fee-31da895147c1" providerId="AD" clId="Web-{89730A90-C17E-5B3D-BED3-49494C03E9A7}" dt="2021-08-04T10:46:01.700" v="86" actId="20577"/>
          <ac:spMkLst>
            <pc:docMk/>
            <pc:sldMk cId="4030446638" sldId="1644"/>
            <ac:spMk id="8" creationId="{DB8A661D-34E2-0842-9E07-8EA52D039D4B}"/>
          </ac:spMkLst>
        </pc:spChg>
      </pc:sldChg>
      <pc:sldChg chg="modSp">
        <pc:chgData name="Stuart Capstick" userId="S::capsticksb@cardiff.ac.uk::a1d07386-a8fa-45aa-9fee-31da895147c1" providerId="AD" clId="Web-{89730A90-C17E-5B3D-BED3-49494C03E9A7}" dt="2021-08-04T11:16:48.738" v="222" actId="20577"/>
        <pc:sldMkLst>
          <pc:docMk/>
          <pc:sldMk cId="3774012472" sldId="1645"/>
        </pc:sldMkLst>
        <pc:spChg chg="mod">
          <ac:chgData name="Stuart Capstick" userId="S::capsticksb@cardiff.ac.uk::a1d07386-a8fa-45aa-9fee-31da895147c1" providerId="AD" clId="Web-{89730A90-C17E-5B3D-BED3-49494C03E9A7}" dt="2021-08-04T10:50:23.169" v="126" actId="20577"/>
          <ac:spMkLst>
            <pc:docMk/>
            <pc:sldMk cId="3774012472" sldId="1645"/>
            <ac:spMk id="2" creationId="{CC80C2F1-D9F0-864B-93DF-1747001CCC2B}"/>
          </ac:spMkLst>
        </pc:spChg>
        <pc:spChg chg="mod">
          <ac:chgData name="Stuart Capstick" userId="S::capsticksb@cardiff.ac.uk::a1d07386-a8fa-45aa-9fee-31da895147c1" providerId="AD" clId="Web-{89730A90-C17E-5B3D-BED3-49494C03E9A7}" dt="2021-08-04T11:16:48.738" v="222" actId="20577"/>
          <ac:spMkLst>
            <pc:docMk/>
            <pc:sldMk cId="3774012472" sldId="1645"/>
            <ac:spMk id="10" creationId="{DB8A661D-34E2-0842-9E07-8EA52D039D4B}"/>
          </ac:spMkLst>
        </pc:spChg>
      </pc:sldChg>
      <pc:sldChg chg="modSp">
        <pc:chgData name="Stuart Capstick" userId="S::capsticksb@cardiff.ac.uk::a1d07386-a8fa-45aa-9fee-31da895147c1" providerId="AD" clId="Web-{89730A90-C17E-5B3D-BED3-49494C03E9A7}" dt="2021-08-04T10:50:06.418" v="119" actId="20577"/>
        <pc:sldMkLst>
          <pc:docMk/>
          <pc:sldMk cId="3646173295" sldId="1646"/>
        </pc:sldMkLst>
        <pc:spChg chg="mod">
          <ac:chgData name="Stuart Capstick" userId="S::capsticksb@cardiff.ac.uk::a1d07386-a8fa-45aa-9fee-31da895147c1" providerId="AD" clId="Web-{89730A90-C17E-5B3D-BED3-49494C03E9A7}" dt="2021-08-04T10:50:06.418" v="119" actId="20577"/>
          <ac:spMkLst>
            <pc:docMk/>
            <pc:sldMk cId="3646173295" sldId="1646"/>
            <ac:spMk id="8" creationId="{DB8A661D-34E2-0842-9E07-8EA52D039D4B}"/>
          </ac:spMkLst>
        </pc:spChg>
      </pc:sldChg>
    </pc:docChg>
  </pc:docChgLst>
  <pc:docChgLst>
    <pc:chgData name="Daniel Thorman" userId="4ebe7e41-e2ac-407f-ace0-fbdf726d402c" providerId="ADAL" clId="{03997A88-1565-4B4E-B74B-016A82D2855E}"/>
    <pc:docChg chg="undo custSel modSld">
      <pc:chgData name="Daniel Thorman" userId="4ebe7e41-e2ac-407f-ace0-fbdf726d402c" providerId="ADAL" clId="{03997A88-1565-4B4E-B74B-016A82D2855E}" dt="2022-08-02T15:14:52.360" v="801" actId="20577"/>
      <pc:docMkLst>
        <pc:docMk/>
      </pc:docMkLst>
      <pc:sldChg chg="modSp mod">
        <pc:chgData name="Daniel Thorman" userId="4ebe7e41-e2ac-407f-ace0-fbdf726d402c" providerId="ADAL" clId="{03997A88-1565-4B4E-B74B-016A82D2855E}" dt="2022-08-02T10:51:42.893" v="496" actId="6549"/>
        <pc:sldMkLst>
          <pc:docMk/>
          <pc:sldMk cId="762561572" sldId="1641"/>
        </pc:sldMkLst>
        <pc:spChg chg="mod">
          <ac:chgData name="Daniel Thorman" userId="4ebe7e41-e2ac-407f-ace0-fbdf726d402c" providerId="ADAL" clId="{03997A88-1565-4B4E-B74B-016A82D2855E}" dt="2022-08-02T10:51:42.893" v="496" actId="6549"/>
          <ac:spMkLst>
            <pc:docMk/>
            <pc:sldMk cId="762561572" sldId="1641"/>
            <ac:spMk id="10" creationId="{DB8A661D-34E2-0842-9E07-8EA52D039D4B}"/>
          </ac:spMkLst>
        </pc:spChg>
      </pc:sldChg>
      <pc:sldChg chg="modSp mod">
        <pc:chgData name="Daniel Thorman" userId="4ebe7e41-e2ac-407f-ace0-fbdf726d402c" providerId="ADAL" clId="{03997A88-1565-4B4E-B74B-016A82D2855E}" dt="2022-08-02T15:14:52.360" v="801" actId="20577"/>
        <pc:sldMkLst>
          <pc:docMk/>
          <pc:sldMk cId="839865705" sldId="1642"/>
        </pc:sldMkLst>
        <pc:spChg chg="mod">
          <ac:chgData name="Daniel Thorman" userId="4ebe7e41-e2ac-407f-ace0-fbdf726d402c" providerId="ADAL" clId="{03997A88-1565-4B4E-B74B-016A82D2855E}" dt="2022-08-02T15:14:52.360" v="801" actId="20577"/>
          <ac:spMkLst>
            <pc:docMk/>
            <pc:sldMk cId="839865705" sldId="1642"/>
            <ac:spMk id="10" creationId="{DB8A661D-34E2-0842-9E07-8EA52D039D4B}"/>
          </ac:spMkLst>
        </pc:spChg>
      </pc:sldChg>
      <pc:sldChg chg="modSp mod">
        <pc:chgData name="Daniel Thorman" userId="4ebe7e41-e2ac-407f-ace0-fbdf726d402c" providerId="ADAL" clId="{03997A88-1565-4B4E-B74B-016A82D2855E}" dt="2022-08-02T12:49:37.497" v="757" actId="20577"/>
        <pc:sldMkLst>
          <pc:docMk/>
          <pc:sldMk cId="3646173295" sldId="1646"/>
        </pc:sldMkLst>
        <pc:spChg chg="mod">
          <ac:chgData name="Daniel Thorman" userId="4ebe7e41-e2ac-407f-ace0-fbdf726d402c" providerId="ADAL" clId="{03997A88-1565-4B4E-B74B-016A82D2855E}" dt="2022-08-02T12:49:37.497" v="757" actId="20577"/>
          <ac:spMkLst>
            <pc:docMk/>
            <pc:sldMk cId="3646173295" sldId="1646"/>
            <ac:spMk id="2" creationId="{CC80C2F1-D9F0-864B-93DF-1747001CCC2B}"/>
          </ac:spMkLst>
        </pc:spChg>
        <pc:spChg chg="mod">
          <ac:chgData name="Daniel Thorman" userId="4ebe7e41-e2ac-407f-ace0-fbdf726d402c" providerId="ADAL" clId="{03997A88-1565-4B4E-B74B-016A82D2855E}" dt="2022-08-02T10:55:03.137" v="733" actId="20577"/>
          <ac:spMkLst>
            <pc:docMk/>
            <pc:sldMk cId="3646173295" sldId="1646"/>
            <ac:spMk id="8" creationId="{DB8A661D-34E2-0842-9E07-8EA52D039D4B}"/>
          </ac:spMkLst>
        </pc:spChg>
      </pc:sldChg>
    </pc:docChg>
  </pc:docChgLst>
  <pc:docChgLst>
    <pc:chgData name="Tanya Vora" userId="S::vorat@cardiff.ac.uk::be818840-5f51-4363-a945-3e7ec53685dd" providerId="AD" clId="Web-{801219AE-E8EC-A450-DB35-310F76F82972}"/>
    <pc:docChg chg="modSld">
      <pc:chgData name="Tanya Vora" userId="S::vorat@cardiff.ac.uk::be818840-5f51-4363-a945-3e7ec53685dd" providerId="AD" clId="Web-{801219AE-E8EC-A450-DB35-310F76F82972}" dt="2021-08-04T10:07:54.746" v="248" actId="20577"/>
      <pc:docMkLst>
        <pc:docMk/>
      </pc:docMkLst>
      <pc:sldChg chg="modSp">
        <pc:chgData name="Tanya Vora" userId="S::vorat@cardiff.ac.uk::be818840-5f51-4363-a945-3e7ec53685dd" providerId="AD" clId="Web-{801219AE-E8EC-A450-DB35-310F76F82972}" dt="2021-08-04T10:07:54.746" v="248" actId="20577"/>
        <pc:sldMkLst>
          <pc:docMk/>
          <pc:sldMk cId="762561572" sldId="1641"/>
        </pc:sldMkLst>
        <pc:spChg chg="mod">
          <ac:chgData name="Tanya Vora" userId="S::vorat@cardiff.ac.uk::be818840-5f51-4363-a945-3e7ec53685dd" providerId="AD" clId="Web-{801219AE-E8EC-A450-DB35-310F76F82972}" dt="2021-08-04T10:07:54.746" v="248" actId="20577"/>
          <ac:spMkLst>
            <pc:docMk/>
            <pc:sldMk cId="762561572" sldId="1641"/>
            <ac:spMk id="10" creationId="{DB8A661D-34E2-0842-9E07-8EA52D039D4B}"/>
          </ac:spMkLst>
        </pc:spChg>
      </pc:sldChg>
    </pc:docChg>
  </pc:docChgLst>
  <pc:docChgLst>
    <pc:chgData name="Stuart Capstick" userId="S::capsticksb@cardiff.ac.uk::a1d07386-a8fa-45aa-9fee-31da895147c1" providerId="AD" clId="Web-{A52AB30A-5001-2121-29FA-E948AE1D60A7}"/>
    <pc:docChg chg="modSld">
      <pc:chgData name="Stuart Capstick" userId="S::capsticksb@cardiff.ac.uk::a1d07386-a8fa-45aa-9fee-31da895147c1" providerId="AD" clId="Web-{A52AB30A-5001-2121-29FA-E948AE1D60A7}" dt="2021-08-04T12:45:36.670" v="12" actId="20577"/>
      <pc:docMkLst>
        <pc:docMk/>
      </pc:docMkLst>
      <pc:sldChg chg="modSp">
        <pc:chgData name="Stuart Capstick" userId="S::capsticksb@cardiff.ac.uk::a1d07386-a8fa-45aa-9fee-31da895147c1" providerId="AD" clId="Web-{A52AB30A-5001-2121-29FA-E948AE1D60A7}" dt="2021-08-04T12:45:36.670" v="12" actId="20577"/>
        <pc:sldMkLst>
          <pc:docMk/>
          <pc:sldMk cId="3774012472" sldId="1645"/>
        </pc:sldMkLst>
        <pc:spChg chg="mod">
          <ac:chgData name="Stuart Capstick" userId="S::capsticksb@cardiff.ac.uk::a1d07386-a8fa-45aa-9fee-31da895147c1" providerId="AD" clId="Web-{A52AB30A-5001-2121-29FA-E948AE1D60A7}" dt="2021-08-04T12:45:36.670" v="12" actId="20577"/>
          <ac:spMkLst>
            <pc:docMk/>
            <pc:sldMk cId="3774012472" sldId="1645"/>
            <ac:spMk id="10" creationId="{DB8A661D-34E2-0842-9E07-8EA52D039D4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635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4" y="2"/>
            <a:ext cx="2971800" cy="4635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75425E-5D92-457C-8F56-720730483FEB}" type="datetimeFigureOut">
              <a:rPr lang="en-GB" smtClean="0"/>
              <a:t>02/08/2022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5685"/>
            <a:ext cx="2971800" cy="4635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4" y="8775685"/>
            <a:ext cx="2971800" cy="4635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782CEC-9AF4-4DCB-8A1D-7F4EF9A2AF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49402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48371C-CAC4-424A-9C2D-A78D39D13E08}" type="datetimeFigureOut">
              <a:rPr lang="en-GB" smtClean="0"/>
              <a:pPr/>
              <a:t>02/08/2022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49250" y="693738"/>
            <a:ext cx="6159500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1" y="4388645"/>
            <a:ext cx="5486400" cy="41576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5684"/>
            <a:ext cx="2971800" cy="4619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4" y="8775684"/>
            <a:ext cx="2971800" cy="4619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CDBB6A-A8F2-4406-9E46-F3F79821DD4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1597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e.g. policy that entrenches driving (cheap petrol</a:t>
            </a:r>
            <a:r>
              <a:rPr lang="en-GB" baseline="0"/>
              <a:t>) or promotes alternatives (highway code)</a:t>
            </a:r>
          </a:p>
          <a:p>
            <a:r>
              <a:rPr lang="en-GB" baseline="0"/>
              <a:t>Practices: daily commute by car is normal</a:t>
            </a:r>
          </a:p>
          <a:p>
            <a:r>
              <a:rPr lang="en-GB" baseline="0"/>
              <a:t>Resource flows: where emphasis is – if money talks, what is it talking about e.g. road budget</a:t>
            </a:r>
          </a:p>
          <a:p>
            <a:r>
              <a:rPr lang="en-GB" baseline="0"/>
              <a:t>Relationships: what actors in system and how do they communicate, e.g. business, communities</a:t>
            </a:r>
          </a:p>
          <a:p>
            <a:r>
              <a:rPr lang="en-GB" baseline="0"/>
              <a:t>Power: where formal and informal power resides</a:t>
            </a:r>
          </a:p>
          <a:p>
            <a:r>
              <a:rPr lang="en-GB" baseline="0"/>
              <a:t>Mental models: how we think about things: car as freedom, bike as healthy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BB6A-A8F2-4406-9E46-F3F79821DD47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21526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e.g. policy that entrenches driving (cheap petrol</a:t>
            </a:r>
            <a:r>
              <a:rPr lang="en-GB" baseline="0"/>
              <a:t>) or promotes alternatives (highway code)</a:t>
            </a:r>
          </a:p>
          <a:p>
            <a:r>
              <a:rPr lang="en-GB" baseline="0"/>
              <a:t>Practices: daily commute by car is normal</a:t>
            </a:r>
          </a:p>
          <a:p>
            <a:r>
              <a:rPr lang="en-GB" baseline="0"/>
              <a:t>Resource flows: where emphasis is – if money talks, what is it talking about e.g. road budget</a:t>
            </a:r>
          </a:p>
          <a:p>
            <a:r>
              <a:rPr lang="en-GB" baseline="0"/>
              <a:t>Relationships: what actors in system and how do they communicate, e.g. business, communities</a:t>
            </a:r>
          </a:p>
          <a:p>
            <a:r>
              <a:rPr lang="en-GB" baseline="0"/>
              <a:t>Power: where formal and informal power resides</a:t>
            </a:r>
          </a:p>
          <a:p>
            <a:r>
              <a:rPr lang="en-GB" baseline="0"/>
              <a:t>Mental models: how we think about things: car as freedom, bike as healthy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BB6A-A8F2-4406-9E46-F3F79821DD47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68548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BB6A-A8F2-4406-9E46-F3F79821DD47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91754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4478274"/>
            <a:ext cx="9144000" cy="665226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9144" y="4539996"/>
            <a:ext cx="2249424" cy="534924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359152" y="4533138"/>
            <a:ext cx="6784848" cy="534924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3028950"/>
            <a:ext cx="6477000" cy="13716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4537528"/>
            <a:ext cx="6705600" cy="514350"/>
          </a:xfrm>
        </p:spPr>
        <p:txBody>
          <a:bodyPr anchor="ctr">
            <a:normAutofit/>
          </a:bodyPr>
          <a:lstStyle>
            <a:lvl1pPr marL="0" indent="0" algn="l">
              <a:buNone/>
              <a:defRPr sz="1950">
                <a:solidFill>
                  <a:srgbClr val="FFFFFF"/>
                </a:solidFill>
              </a:defRPr>
            </a:lvl1pPr>
            <a:lvl2pPr marL="342900" indent="0" algn="ctr">
              <a:buNone/>
            </a:lvl2pPr>
            <a:lvl3pPr marL="685800" indent="0" algn="ctr">
              <a:buNone/>
            </a:lvl3pPr>
            <a:lvl4pPr marL="1028700" indent="0" algn="ctr">
              <a:buNone/>
            </a:lvl4pPr>
            <a:lvl5pPr marL="1371600" indent="0" algn="ctr">
              <a:buNone/>
            </a:lvl5pPr>
            <a:lvl6pPr marL="1714500" indent="0" algn="ctr">
              <a:buNone/>
            </a:lvl6pPr>
            <a:lvl7pPr marL="2057400" indent="0" algn="ctr">
              <a:buNone/>
            </a:lvl7pPr>
            <a:lvl8pPr marL="2400300" indent="0" algn="ctr">
              <a:buNone/>
            </a:lvl8pPr>
            <a:lvl9pPr marL="27432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4551524"/>
            <a:ext cx="2057400" cy="514350"/>
          </a:xfrm>
        </p:spPr>
        <p:txBody>
          <a:bodyPr>
            <a:noAutofit/>
          </a:bodyPr>
          <a:lstStyle>
            <a:lvl1pPr algn="ctr">
              <a:defRPr sz="1500">
                <a:solidFill>
                  <a:srgbClr val="FFFFFF"/>
                </a:solidFill>
              </a:defRPr>
            </a:lvl1pPr>
          </a:lstStyle>
          <a:p>
            <a:fld id="{28E6573B-01CA-4464-A2BA-8F1327EDAC2F}" type="datetimeFigureOut">
              <a:rPr lang="en-GB" smtClean="0"/>
              <a:pPr/>
              <a:t>02/08/2022</a:t>
            </a:fld>
            <a:endParaRPr lang="en-GB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177405"/>
            <a:ext cx="5867400" cy="273844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171450"/>
            <a:ext cx="838200" cy="2857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573B-01CA-4464-A2BA-8F1327EDAC2F}" type="datetimeFigureOut">
              <a:rPr lang="en-GB" smtClean="0"/>
              <a:pPr/>
              <a:t>02/08/2022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5B35C-D958-4D36-801E-9AA5E0D9279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457201"/>
            <a:ext cx="2057400" cy="4137422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1"/>
            <a:ext cx="5562600" cy="413742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4686303"/>
            <a:ext cx="2209800" cy="273844"/>
          </a:xfrm>
        </p:spPr>
        <p:txBody>
          <a:bodyPr/>
          <a:lstStyle/>
          <a:p>
            <a:fld id="{28E6573B-01CA-4464-A2BA-8F1327EDAC2F}" type="datetimeFigureOut">
              <a:rPr lang="en-GB" smtClean="0"/>
              <a:pPr/>
              <a:t>02/08/2022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4" y="4686156"/>
            <a:ext cx="5573483" cy="273844"/>
          </a:xfrm>
        </p:spPr>
        <p:txBody>
          <a:bodyPr/>
          <a:lstStyle/>
          <a:p>
            <a:endParaRPr lang="en-GB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51435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42038" y="457200"/>
            <a:ext cx="228600" cy="46863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40005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6056313" y="77787"/>
            <a:ext cx="400050" cy="244476"/>
          </a:xfrm>
        </p:spPr>
        <p:txBody>
          <a:bodyPr/>
          <a:lstStyle/>
          <a:p>
            <a:fld id="{3B35B35C-D958-4D36-801E-9AA5E0D9279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2FE33-243B-485C-9D9D-054CDB4F2EE0}" type="datetime1">
              <a:rPr lang="en-GB" smtClean="0"/>
              <a:t>02/08/2022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55424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EB528-1B7B-4E0A-952E-CC2EDCF5F6D5}" type="datetime1">
              <a:rPr lang="en-GB" smtClean="0"/>
              <a:t>02/08/2022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21514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AFAB5-85DD-4313-88BB-144125DB5566}" type="datetime1">
              <a:rPr lang="en-GB" smtClean="0"/>
              <a:t>02/08/2022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46793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331F7-7472-4116-8060-D52CA7302DFE}" type="datetime1">
              <a:rPr lang="en-GB" smtClean="0"/>
              <a:t>02/08/2022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34098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ADF9-BFB3-429F-84FE-9B452ABD7CC2}" type="datetime1">
              <a:rPr lang="en-GB" smtClean="0"/>
              <a:t>02/08/2022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67260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96A7A-EFC2-4DAC-A6B6-AC36BE3BD122}" type="datetime1">
              <a:rPr lang="en-GB" smtClean="0"/>
              <a:t>02/08/2022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4197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B0DA6-9E9D-4A1A-AE40-BF5CC27E7F27}" type="datetime1">
              <a:rPr lang="en-GB" smtClean="0"/>
              <a:t>02/08/2022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44495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CA586-6F64-43ED-9193-CFA31CA404CF}" type="datetime1">
              <a:rPr lang="en-GB" smtClean="0"/>
              <a:t>02/08/2022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4877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71450"/>
            <a:ext cx="8153400" cy="74295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573B-01CA-4464-A2BA-8F1327EDAC2F}" type="datetimeFigureOut">
              <a:rPr lang="en-GB" smtClean="0"/>
              <a:pPr/>
              <a:t>02/08/2022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200150"/>
            <a:ext cx="8153400" cy="337185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D277-93D6-465B-B8BA-ABF85BD77E15}" type="datetime1">
              <a:rPr lang="en-GB" smtClean="0"/>
              <a:t>02/08/2022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49076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0BE42-7C7E-4078-AB24-1481FE87E110}" type="datetime1">
              <a:rPr lang="en-GB" smtClean="0"/>
              <a:t>02/08/2022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20541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B3807-9BFF-4AA3-80E1-DD7472573047}" type="datetime1">
              <a:rPr lang="en-GB" smtClean="0"/>
              <a:t>02/08/2022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6808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2" y="2057401"/>
            <a:ext cx="7123113" cy="1254919"/>
          </a:xfrm>
        </p:spPr>
        <p:txBody>
          <a:bodyPr anchor="t"/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143000"/>
            <a:ext cx="9144000" cy="85725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200150"/>
            <a:ext cx="1295400" cy="7429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371600" y="1200150"/>
            <a:ext cx="7772400" cy="74295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200150"/>
            <a:ext cx="7620000" cy="742950"/>
          </a:xfrm>
        </p:spPr>
        <p:txBody>
          <a:bodyPr/>
          <a:lstStyle>
            <a:lvl1pPr algn="l">
              <a:buNone/>
              <a:defRPr sz="33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573B-01CA-4464-A2BA-8F1327EDAC2F}" type="datetimeFigureOut">
              <a:rPr lang="en-GB" smtClean="0"/>
              <a:pPr/>
              <a:t>02/08/2022</a:t>
            </a:fld>
            <a:endParaRPr lang="en-GB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314451"/>
            <a:ext cx="1295400" cy="526257"/>
          </a:xfrm>
        </p:spPr>
        <p:txBody>
          <a:bodyPr>
            <a:noAutofit/>
          </a:bodyPr>
          <a:lstStyle>
            <a:lvl1pPr>
              <a:defRPr sz="1800">
                <a:solidFill>
                  <a:srgbClr val="FFFFFF"/>
                </a:solidFill>
              </a:defRPr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192175"/>
            <a:ext cx="3886200" cy="3429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192175"/>
            <a:ext cx="3886200" cy="3429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28E6573B-01CA-4464-A2BA-8F1327EDAC2F}" type="datetimeFigureOut">
              <a:rPr lang="en-GB" smtClean="0"/>
              <a:pPr/>
              <a:t>02/08/2022</a:t>
            </a:fld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3B35B35C-D958-4D36-801E-9AA5E0D9279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04788"/>
            <a:ext cx="8153400" cy="652463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1828800"/>
            <a:ext cx="3886200" cy="268605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1828800"/>
            <a:ext cx="3886200" cy="268605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28E6573B-01CA-4464-A2BA-8F1327EDAC2F}" type="datetimeFigureOut">
              <a:rPr lang="en-GB" smtClean="0"/>
              <a:pPr/>
              <a:t>02/08/2022</a:t>
            </a:fld>
            <a:endParaRPr lang="en-GB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3B35B35C-D958-4D36-801E-9AA5E0D9279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GB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314450"/>
            <a:ext cx="3886200" cy="48006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314450"/>
            <a:ext cx="3886200" cy="48006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573B-01CA-4464-A2BA-8F1327EDAC2F}" type="datetimeFigureOut">
              <a:rPr lang="en-GB" smtClean="0"/>
              <a:pPr/>
              <a:t>02/08/2022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573B-01CA-4464-A2BA-8F1327EDAC2F}" type="datetimeFigureOut">
              <a:rPr lang="en-GB" smtClean="0"/>
              <a:pPr/>
              <a:t>02/08/2022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4686300"/>
            <a:ext cx="533400" cy="2857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04788"/>
            <a:ext cx="8077200" cy="652463"/>
          </a:xfrm>
        </p:spPr>
        <p:txBody>
          <a:bodyPr anchor="ctr"/>
          <a:lstStyle>
            <a:lvl1pPr algn="l">
              <a:buNone/>
              <a:defRPr sz="33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573B-01CA-4464-A2BA-8F1327EDAC2F}" type="datetimeFigureOut">
              <a:rPr lang="en-GB" smtClean="0"/>
              <a:pPr/>
              <a:t>02/08/2022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314450"/>
            <a:ext cx="1600200" cy="325755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750"/>
              </a:spcAft>
              <a:buNone/>
              <a:defRPr sz="1350" b="0" i="0">
                <a:latin typeface="Calibri" panose="020F0502020204030204" pitchFamily="34" charset="0"/>
              </a:defRPr>
            </a:lvl1pPr>
            <a:lvl2pPr>
              <a:buNone/>
              <a:defRPr sz="900"/>
            </a:lvl2pPr>
            <a:lvl3pPr>
              <a:buNone/>
              <a:defRPr sz="750"/>
            </a:lvl3pPr>
            <a:lvl4pPr>
              <a:buNone/>
              <a:defRPr sz="675"/>
            </a:lvl4pPr>
            <a:lvl5pPr>
              <a:buNone/>
              <a:defRPr sz="675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314450"/>
            <a:ext cx="6400800" cy="33147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4114800"/>
            <a:ext cx="7315200" cy="514350"/>
          </a:xfrm>
        </p:spPr>
        <p:txBody>
          <a:bodyPr/>
          <a:lstStyle>
            <a:lvl1pPr marL="0" indent="0">
              <a:buFontTx/>
              <a:buNone/>
              <a:defRPr sz="1275"/>
            </a:lvl1pPr>
            <a:lvl2pPr>
              <a:buFontTx/>
              <a:buNone/>
              <a:defRPr sz="900"/>
            </a:lvl2pPr>
            <a:lvl3pPr>
              <a:buFontTx/>
              <a:buNone/>
              <a:defRPr sz="750"/>
            </a:lvl3pPr>
            <a:lvl4pPr>
              <a:buFontTx/>
              <a:buNone/>
              <a:defRPr sz="675"/>
            </a:lvl4pPr>
            <a:lvl5pPr>
              <a:buFontTx/>
              <a:buNone/>
              <a:defRPr sz="675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3429000"/>
            <a:ext cx="9144000" cy="665226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9144" y="3497580"/>
            <a:ext cx="1463040" cy="534924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45336" y="3490722"/>
            <a:ext cx="7598664" cy="534924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486150"/>
            <a:ext cx="7315200" cy="514350"/>
          </a:xfrm>
        </p:spPr>
        <p:txBody>
          <a:bodyPr anchor="ctr"/>
          <a:lstStyle>
            <a:lvl1pPr algn="l">
              <a:buNone/>
              <a:defRPr sz="2100" b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515035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4686300"/>
            <a:ext cx="2667000" cy="273844"/>
          </a:xfrm>
        </p:spPr>
        <p:txBody>
          <a:bodyPr rtlCol="0"/>
          <a:lstStyle/>
          <a:p>
            <a:fld id="{28E6573B-01CA-4464-A2BA-8F1327EDAC2F}" type="datetimeFigureOut">
              <a:rPr lang="en-GB" smtClean="0"/>
              <a:pPr/>
              <a:t>02/08/2022</a:t>
            </a:fld>
            <a:endParaRPr lang="en-GB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3500437"/>
            <a:ext cx="1447800" cy="497684"/>
          </a:xfrm>
        </p:spPr>
        <p:txBody>
          <a:bodyPr rtlCol="0"/>
          <a:lstStyle>
            <a:lvl1pPr>
              <a:defRPr sz="2100"/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4686156"/>
            <a:ext cx="4572000" cy="273844"/>
          </a:xfrm>
        </p:spPr>
        <p:txBody>
          <a:bodyPr rtlCol="0"/>
          <a:lstStyle/>
          <a:p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3426714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2400"/>
            </a:lvl1pPr>
          </a:lstStyle>
          <a:p>
            <a:r>
              <a:rPr kumimoji="0" lang="en-US"/>
              <a:t>Click icon to add picture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171450"/>
            <a:ext cx="8153400" cy="74295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200150"/>
            <a:ext cx="8153400" cy="339471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4686300"/>
            <a:ext cx="2667000" cy="273844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050" b="0" i="0">
                <a:solidFill>
                  <a:schemeClr val="tx2"/>
                </a:solidFill>
                <a:latin typeface="Calibri" panose="020F0502020204030204" pitchFamily="34" charset="0"/>
              </a:defRPr>
            </a:lvl1pPr>
          </a:lstStyle>
          <a:p>
            <a:fld id="{28E6573B-01CA-4464-A2BA-8F1327EDAC2F}" type="datetimeFigureOut">
              <a:rPr lang="en-GB" smtClean="0"/>
              <a:pPr/>
              <a:t>02/08/2022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3" y="4686156"/>
            <a:ext cx="5421083" cy="273844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050" b="0" i="0">
                <a:solidFill>
                  <a:schemeClr val="tx2"/>
                </a:solidFill>
                <a:latin typeface="Calibri" panose="020F0502020204030204" pitchFamily="34" charset="0"/>
              </a:defRPr>
            </a:lvl1pPr>
          </a:lstStyle>
          <a:p>
            <a:endParaRPr lang="en-GB"/>
          </a:p>
        </p:txBody>
      </p:sp>
      <p:sp>
        <p:nvSpPr>
          <p:cNvPr id="7" name="Rectangle 6"/>
          <p:cNvSpPr/>
          <p:nvPr/>
        </p:nvSpPr>
        <p:spPr bwMode="white">
          <a:xfrm>
            <a:off x="0" y="925830"/>
            <a:ext cx="9144000" cy="24003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960120"/>
            <a:ext cx="533400" cy="1714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90550" y="960120"/>
            <a:ext cx="8553450" cy="17145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954167"/>
            <a:ext cx="533400" cy="183357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050" b="0" i="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3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40030" indent="-240030" algn="l" rtl="0" eaLnBrk="1" latinLnBrk="0" hangingPunct="1">
        <a:spcBef>
          <a:spcPts val="525"/>
        </a:spcBef>
        <a:buClr>
          <a:schemeClr val="accent2"/>
        </a:buClr>
        <a:buSzPct val="60000"/>
        <a:buFont typeface="Wingdings"/>
        <a:buChar char=""/>
        <a:defRPr kumimoji="0" sz="2175" b="0" i="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80060" indent="-205740" algn="l" rtl="0" eaLnBrk="1" latinLnBrk="0" hangingPunct="1">
        <a:spcBef>
          <a:spcPts val="413"/>
        </a:spcBef>
        <a:buClr>
          <a:schemeClr val="accent1"/>
        </a:buClr>
        <a:buSzPct val="70000"/>
        <a:buFont typeface="Wingdings 2"/>
        <a:buChar char=""/>
        <a:defRPr kumimoji="0" sz="1950" b="0" i="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685800" indent="-171450" algn="l" rtl="0" eaLnBrk="1" latinLnBrk="0" hangingPunct="1">
        <a:spcBef>
          <a:spcPts val="375"/>
        </a:spcBef>
        <a:buClr>
          <a:schemeClr val="accent2"/>
        </a:buClr>
        <a:buSzPct val="75000"/>
        <a:buFont typeface="Wingdings"/>
        <a:buChar char=""/>
        <a:defRPr kumimoji="0" sz="1725" b="0" i="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1028700" indent="-171450" algn="l" rtl="0" eaLnBrk="1" latinLnBrk="0" hangingPunct="1">
        <a:spcBef>
          <a:spcPts val="300"/>
        </a:spcBef>
        <a:buClr>
          <a:schemeClr val="accent3"/>
        </a:buClr>
        <a:buSzPct val="75000"/>
        <a:buFont typeface="Wingdings"/>
        <a:buChar char=""/>
        <a:defRPr kumimoji="0" sz="1500" b="0" i="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1371600" indent="-171450" algn="l" rtl="0" eaLnBrk="1" latinLnBrk="0" hangingPunct="1">
        <a:spcBef>
          <a:spcPts val="300"/>
        </a:spcBef>
        <a:buClr>
          <a:schemeClr val="accent4"/>
        </a:buClr>
        <a:buSzPct val="65000"/>
        <a:buFont typeface="Wingdings"/>
        <a:buChar char=""/>
        <a:defRPr kumimoji="0" sz="1500" b="0" i="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1577340" indent="-17145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35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83080" indent="-17145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35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988820" indent="-17145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35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7145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35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E6573B-01CA-4464-A2BA-8F1327EDAC2F}" type="datetimeFigureOut">
              <a:rPr lang="en-GB" smtClean="0"/>
              <a:pPr/>
              <a:t>02/08/2022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3815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kern="12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CU Bilingual Logo Colour.jpg">
            <a:extLst>
              <a:ext uri="{FF2B5EF4-FFF2-40B4-BE49-F238E27FC236}">
                <a16:creationId xmlns:a16="http://schemas.microsoft.com/office/drawing/2014/main" id="{4B07129D-76DF-084B-9602-A9B8AA156C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040403"/>
            <a:ext cx="1080120" cy="1059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398291A-ABF1-C34B-B605-C1F362CD1C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756592" y="3219822"/>
            <a:ext cx="10640754" cy="775845"/>
          </a:xfrm>
        </p:spPr>
        <p:txBody>
          <a:bodyPr anchor="b">
            <a:normAutofit fontScale="90000"/>
          </a:bodyPr>
          <a:lstStyle/>
          <a:p>
            <a:r>
              <a:rPr lang="en-US" sz="4000">
                <a:solidFill>
                  <a:schemeClr val="tx2"/>
                </a:solidFill>
                <a:latin typeface="Arial"/>
                <a:cs typeface="Arial"/>
              </a:rPr>
              <a:t>Policy Roundtables </a:t>
            </a:r>
            <a:br>
              <a:rPr lang="en-US" sz="40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4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100">
                <a:solidFill>
                  <a:schemeClr val="tx2"/>
                </a:solidFill>
                <a:latin typeface="Arial"/>
                <a:cs typeface="Arial"/>
              </a:rPr>
              <a:t>Session 2</a:t>
            </a:r>
            <a:endParaRPr lang="en-US" sz="2000">
              <a:solidFill>
                <a:schemeClr val="tx2"/>
              </a:solidFill>
              <a:latin typeface="Arial"/>
              <a:cs typeface="Arial"/>
            </a:endParaRPr>
          </a:p>
        </p:txBody>
      </p:sp>
      <p:pic>
        <p:nvPicPr>
          <p:cNvPr id="9" name="Picture 8" descr="Text&#10;&#10;Description automatically generated">
            <a:extLst>
              <a:ext uri="{FF2B5EF4-FFF2-40B4-BE49-F238E27FC236}">
                <a16:creationId xmlns:a16="http://schemas.microsoft.com/office/drawing/2014/main" id="{789F6C66-A90B-B349-B461-F02F560CB8F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560" y="775529"/>
            <a:ext cx="5417025" cy="15891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260797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>
            <a:normAutofit/>
          </a:bodyPr>
          <a:lstStyle/>
          <a:p>
            <a:r>
              <a:rPr lang="en-US" sz="2600">
                <a:solidFill>
                  <a:srgbClr val="07546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Overview: week 2 discussion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B8A661D-34E2-0842-9E07-8EA52D039D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1561" y="1491630"/>
            <a:ext cx="7272808" cy="3818914"/>
          </a:xfrm>
        </p:spPr>
        <p:txBody>
          <a:bodyPr vert="horz" lIns="91440" tIns="45720" rIns="91440" bIns="45720" anchor="t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/>
              <a:t>Welcome back!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/>
              <a:t>Work since last week: thematic analysis of ideas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/>
              <a:t>Aims and plan for week 2 discussion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/>
              <a:t>Themes emerging from week 1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>
                <a:latin typeface="Calibri"/>
                <a:cs typeface="Calibri"/>
              </a:rPr>
              <a:t>Bringing about change – </a:t>
            </a:r>
            <a:r>
              <a:rPr lang="en-US" i="1">
                <a:latin typeface="Calibri"/>
                <a:cs typeface="Calibri"/>
              </a:rPr>
              <a:t>how </a:t>
            </a:r>
            <a:r>
              <a:rPr lang="en-US">
                <a:latin typeface="Calibri"/>
                <a:cs typeface="Calibri"/>
              </a:rPr>
              <a:t>to do this?</a:t>
            </a:r>
            <a:endParaRPr lang="en-US">
              <a:cs typeface="Calibri"/>
            </a:endParaRP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/>
              <a:t>Conditions for systemic change</a:t>
            </a:r>
          </a:p>
          <a:p>
            <a:endParaRPr lang="en-GB">
              <a:latin typeface="+mj-lt"/>
            </a:endParaRPr>
          </a:p>
          <a:p>
            <a:pPr lvl="1"/>
            <a:endParaRPr lang="en-GB">
              <a:latin typeface="+mj-lt"/>
            </a:endParaRPr>
          </a:p>
          <a:p>
            <a:pPr marL="274320" lvl="1" indent="0">
              <a:buNone/>
            </a:pPr>
            <a:endParaRPr lang="en-GB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039170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>
            <a:normAutofit/>
          </a:bodyPr>
          <a:lstStyle/>
          <a:p>
            <a:r>
              <a:rPr lang="en-US" sz="2600">
                <a:solidFill>
                  <a:srgbClr val="07546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Themes from week 1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B8A661D-34E2-0842-9E07-8EA52D039D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1561" y="1491630"/>
            <a:ext cx="7272808" cy="3247414"/>
          </a:xfrm>
        </p:spPr>
        <p:txBody>
          <a:bodyPr vert="horz" lIns="91440" tIns="45720" rIns="91440" bIns="45720" anchor="t">
            <a:normAutofit/>
          </a:bodyPr>
          <a:lstStyle/>
          <a:p>
            <a:pPr>
              <a:buClr>
                <a:srgbClr val="DC5C8D"/>
              </a:buClr>
            </a:pPr>
            <a:endParaRPr lang="en-GB" dirty="0">
              <a:latin typeface="+mj-lt"/>
              <a:cs typeface="Calibri"/>
            </a:endParaRPr>
          </a:p>
          <a:p>
            <a:pPr lvl="1"/>
            <a:endParaRPr lang="en-GB" dirty="0">
              <a:latin typeface="+mj-lt"/>
              <a:cs typeface="Calibri"/>
            </a:endParaRPr>
          </a:p>
          <a:p>
            <a:pPr marL="274320" lvl="1" indent="0">
              <a:buNone/>
            </a:pPr>
            <a:endParaRPr lang="en-GB" dirty="0">
              <a:latin typeface="+mj-lt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62561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>
            <a:normAutofit/>
          </a:bodyPr>
          <a:lstStyle/>
          <a:p>
            <a:r>
              <a:rPr lang="en-US" sz="2600">
                <a:solidFill>
                  <a:srgbClr val="07546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Structure of week 2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B8A661D-34E2-0842-9E07-8EA52D039D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1561" y="1491630"/>
            <a:ext cx="7272808" cy="3818914"/>
          </a:xfrm>
        </p:spPr>
        <p:txBody>
          <a:bodyPr vert="horz" lIns="91440" tIns="45720" rIns="91440" bIns="45720" anchor="t">
            <a:normAutofit fontScale="70000" lnSpcReduction="2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dirty="0">
                <a:latin typeface="Calibri"/>
                <a:cs typeface="Calibri"/>
              </a:rPr>
              <a:t>Structure of session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sz="1925" dirty="0">
                <a:latin typeface="Calibri"/>
                <a:cs typeface="Calibri"/>
              </a:rPr>
              <a:t>Revisit some of the solution that were proposed in session 1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sz="1925" dirty="0">
                <a:latin typeface="Calibri"/>
                <a:cs typeface="Calibri"/>
              </a:rPr>
              <a:t>Chance to revisit and add to these with about 10-15 mins on each area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sz="1925" dirty="0">
                <a:latin typeface="Calibri"/>
                <a:cs typeface="Calibri"/>
              </a:rPr>
              <a:t>Start to think about </a:t>
            </a:r>
            <a:r>
              <a:rPr lang="en-US" sz="1925" b="1" i="1" dirty="0">
                <a:latin typeface="Calibri"/>
                <a:cs typeface="Calibri"/>
              </a:rPr>
              <a:t>how</a:t>
            </a:r>
            <a:r>
              <a:rPr lang="en-US" sz="1925" i="1" dirty="0">
                <a:latin typeface="Calibri"/>
                <a:cs typeface="Calibri"/>
              </a:rPr>
              <a:t> the solutions might be best </a:t>
            </a:r>
            <a:r>
              <a:rPr lang="en-US" sz="1925" i="1" dirty="0" err="1">
                <a:latin typeface="Calibri"/>
                <a:cs typeface="Calibri"/>
              </a:rPr>
              <a:t>realised</a:t>
            </a:r>
            <a:endParaRPr lang="en-US" sz="1925" dirty="0">
              <a:latin typeface="Calibri"/>
              <a:cs typeface="Calibri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dirty="0">
                <a:latin typeface="Calibri"/>
                <a:cs typeface="Calibri"/>
              </a:rPr>
              <a:t>Solution ‘Tiers’</a:t>
            </a:r>
          </a:p>
          <a:p>
            <a:pPr lvl="1"/>
            <a:r>
              <a:rPr lang="en-CA" sz="2400" dirty="0">
                <a:latin typeface="Calibri"/>
                <a:cs typeface="Calibri"/>
              </a:rPr>
              <a:t>Tier 1</a:t>
            </a:r>
            <a:endParaRPr lang="en-GB" sz="2400" dirty="0">
              <a:latin typeface="Calibri"/>
              <a:cs typeface="Calibri"/>
            </a:endParaRPr>
          </a:p>
          <a:p>
            <a:pPr marL="754380" indent="-285750"/>
            <a:r>
              <a:rPr lang="en-GB" sz="2150" dirty="0">
                <a:latin typeface="Calibri"/>
                <a:cs typeface="Calibri"/>
              </a:rPr>
              <a:t>solutions already implemented and successful; strong momentum for change already in place (</a:t>
            </a:r>
            <a:r>
              <a:rPr lang="en-GB" sz="2150" i="1" dirty="0">
                <a:latin typeface="Calibri"/>
                <a:cs typeface="Calibri"/>
              </a:rPr>
              <a:t>e.g. </a:t>
            </a:r>
            <a:r>
              <a:rPr lang="en-GB" sz="2400" i="1" dirty="0">
                <a:latin typeface="Calibri"/>
                <a:cs typeface="Calibri"/>
              </a:rPr>
              <a:t>city bike rental)</a:t>
            </a:r>
          </a:p>
          <a:p>
            <a:pPr lvl="1"/>
            <a:r>
              <a:rPr lang="en-CA" sz="2400" dirty="0">
                <a:latin typeface="Calibri"/>
                <a:cs typeface="Calibri"/>
              </a:rPr>
              <a:t>Tier 2 </a:t>
            </a:r>
            <a:endParaRPr lang="en-GB" sz="2400" dirty="0">
              <a:latin typeface="Calibri"/>
              <a:cs typeface="Calibri"/>
            </a:endParaRPr>
          </a:p>
          <a:p>
            <a:pPr marL="754380" indent="-285750"/>
            <a:r>
              <a:rPr lang="en-GB" sz="2375" dirty="0">
                <a:latin typeface="Calibri"/>
                <a:cs typeface="Calibri"/>
              </a:rPr>
              <a:t>solutions that rely on existing infrastructures but needs more momentum to scale up (</a:t>
            </a:r>
            <a:r>
              <a:rPr lang="en-GB" sz="2375" i="1" dirty="0">
                <a:latin typeface="Calibri"/>
                <a:cs typeface="Calibri"/>
              </a:rPr>
              <a:t>e.g. bike lanes)</a:t>
            </a:r>
          </a:p>
          <a:p>
            <a:pPr lvl="1"/>
            <a:r>
              <a:rPr lang="en-CA" sz="2400" dirty="0">
                <a:latin typeface="Calibri"/>
                <a:cs typeface="Calibri"/>
              </a:rPr>
              <a:t>Tier 3</a:t>
            </a:r>
            <a:endParaRPr lang="en-GB" sz="2400" dirty="0">
              <a:latin typeface="Calibri"/>
              <a:cs typeface="Calibri"/>
            </a:endParaRPr>
          </a:p>
          <a:p>
            <a:pPr marL="754380" indent="-285750"/>
            <a:r>
              <a:rPr lang="en-GB" sz="2375" dirty="0">
                <a:latin typeface="Calibri"/>
                <a:cs typeface="Calibri"/>
              </a:rPr>
              <a:t>exploratory solutions for which infrastructure and support are yet to be developed (</a:t>
            </a:r>
            <a:r>
              <a:rPr lang="en-GB" sz="2375" i="1" dirty="0">
                <a:latin typeface="Calibri"/>
                <a:cs typeface="Calibri"/>
              </a:rPr>
              <a:t>e.g. cycling </a:t>
            </a:r>
            <a:r>
              <a:rPr lang="en-GB" sz="2375" i="1">
                <a:latin typeface="Calibri"/>
                <a:cs typeface="Calibri"/>
              </a:rPr>
              <a:t>only roads)</a:t>
            </a:r>
            <a:endParaRPr lang="en-GB" sz="2375" i="1" dirty="0">
              <a:latin typeface="Calibri"/>
              <a:cs typeface="Calibri"/>
            </a:endParaRPr>
          </a:p>
          <a:p>
            <a:pPr marL="994410" lvl="1" indent="-285750"/>
            <a:endParaRPr lang="en-GB" sz="1425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90000"/>
              </a:lnSpc>
              <a:spcAft>
                <a:spcPts val="600"/>
              </a:spcAft>
            </a:pPr>
            <a:endParaRPr lang="en-GB" dirty="0">
              <a:latin typeface="+mj-lt"/>
            </a:endParaRPr>
          </a:p>
          <a:p>
            <a:pPr lvl="1"/>
            <a:endParaRPr lang="en-GB" dirty="0">
              <a:latin typeface="+mj-lt"/>
            </a:endParaRPr>
          </a:p>
          <a:p>
            <a:pPr marL="274320" lvl="1" indent="0">
              <a:buNone/>
            </a:pPr>
            <a:endParaRPr lang="en-GB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398657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>
            <a:normAutofit/>
          </a:bodyPr>
          <a:lstStyle/>
          <a:p>
            <a:r>
              <a:rPr lang="en-US" sz="2600">
                <a:solidFill>
                  <a:srgbClr val="07546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Six conditions for systemic change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242260"/>
            <a:ext cx="6242856" cy="39012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966809" y="4285805"/>
            <a:ext cx="21794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Credit: FSG (2018); Hot or Cool (2021)</a:t>
            </a:r>
          </a:p>
        </p:txBody>
      </p:sp>
    </p:spTree>
    <p:extLst>
      <p:ext uri="{BB962C8B-B14F-4D97-AF65-F5344CB8AC3E}">
        <p14:creationId xmlns:p14="http://schemas.microsoft.com/office/powerpoint/2010/main" val="3539636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>
            <a:normAutofit/>
          </a:bodyPr>
          <a:lstStyle/>
          <a:p>
            <a:r>
              <a:rPr lang="en-US" sz="2600">
                <a:solidFill>
                  <a:srgbClr val="07546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Six conditions for systemic change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6746" y="1293707"/>
            <a:ext cx="3087254" cy="1929890"/>
          </a:xfrm>
          <a:prstGeom prst="rect">
            <a:avLst/>
          </a:prstGeom>
        </p:spPr>
      </p:pic>
      <p:sp>
        <p:nvSpPr>
          <p:cNvPr id="8" name="Content Placeholder 9">
            <a:extLst>
              <a:ext uri="{FF2B5EF4-FFF2-40B4-BE49-F238E27FC236}">
                <a16:creationId xmlns:a16="http://schemas.microsoft.com/office/drawing/2014/main" id="{DB8A661D-34E2-0842-9E07-8EA52D039D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98799" y="1330316"/>
            <a:ext cx="8712863" cy="4409786"/>
          </a:xfrm>
        </p:spPr>
        <p:txBody>
          <a:bodyPr vert="horz" lIns="91440" tIns="45720" rIns="91440" bIns="45720" anchor="t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150" b="1">
                <a:latin typeface="Calibri"/>
                <a:cs typeface="Calibri"/>
              </a:rPr>
              <a:t>Policies</a:t>
            </a:r>
            <a:r>
              <a:rPr lang="en-US" sz="2150">
                <a:latin typeface="Calibri"/>
                <a:cs typeface="Calibri"/>
              </a:rPr>
              <a:t>: rules, regulations and priorities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b="1"/>
              <a:t>Practices</a:t>
            </a:r>
            <a:r>
              <a:rPr lang="en-US"/>
              <a:t>: activities, routines and shared habits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b="1"/>
              <a:t>Resource flows</a:t>
            </a:r>
            <a:r>
              <a:rPr lang="en-US"/>
              <a:t>: allocation of money, people, knowledge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150" b="1">
                <a:latin typeface="Calibri"/>
                <a:cs typeface="Calibri"/>
              </a:rPr>
              <a:t>Relationships</a:t>
            </a:r>
            <a:r>
              <a:rPr lang="en-US" sz="2150">
                <a:latin typeface="Calibri"/>
                <a:cs typeface="Calibri"/>
              </a:rPr>
              <a:t>: connections and communication between </a:t>
            </a:r>
            <a:br>
              <a:rPr lang="en-US" sz="2150"/>
            </a:br>
            <a:r>
              <a:rPr lang="en-US" sz="2150">
                <a:latin typeface="Calibri"/>
                <a:cs typeface="Calibri"/>
              </a:rPr>
              <a:t>actors in the system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b="1"/>
              <a:t>Power dynamics</a:t>
            </a:r>
            <a:r>
              <a:rPr lang="en-US"/>
              <a:t>: decision-making power and authority; informal influence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150" b="1">
                <a:latin typeface="Calibri"/>
                <a:cs typeface="Calibri"/>
              </a:rPr>
              <a:t>Mental models</a:t>
            </a:r>
            <a:r>
              <a:rPr lang="en-US" sz="2150">
                <a:latin typeface="Calibri"/>
                <a:cs typeface="Calibri"/>
              </a:rPr>
              <a:t>: habits of thought, beliefs and assumptions; narratives</a:t>
            </a:r>
          </a:p>
          <a:p>
            <a:endParaRPr lang="en-GB">
              <a:latin typeface="+mj-lt"/>
            </a:endParaRPr>
          </a:p>
          <a:p>
            <a:pPr lvl="1"/>
            <a:endParaRPr lang="en-GB">
              <a:latin typeface="+mj-lt"/>
            </a:endParaRPr>
          </a:p>
          <a:p>
            <a:pPr marL="274320" lvl="1" indent="0">
              <a:buNone/>
            </a:pPr>
            <a:endParaRPr lang="en-GB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304466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>
            <a:normAutofit/>
          </a:bodyPr>
          <a:lstStyle/>
          <a:p>
            <a:r>
              <a:rPr lang="en-US" sz="2600" dirty="0">
                <a:solidFill>
                  <a:srgbClr val="07546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Systemic change: Examples from Sessions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6746" y="1293707"/>
            <a:ext cx="3087254" cy="1929890"/>
          </a:xfrm>
          <a:prstGeom prst="rect">
            <a:avLst/>
          </a:prstGeom>
        </p:spPr>
      </p:pic>
      <p:sp>
        <p:nvSpPr>
          <p:cNvPr id="8" name="Content Placeholder 9">
            <a:extLst>
              <a:ext uri="{FF2B5EF4-FFF2-40B4-BE49-F238E27FC236}">
                <a16:creationId xmlns:a16="http://schemas.microsoft.com/office/drawing/2014/main" id="{DB8A661D-34E2-0842-9E07-8EA52D039D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98799" y="1330316"/>
            <a:ext cx="8712863" cy="4409786"/>
          </a:xfrm>
        </p:spPr>
        <p:txBody>
          <a:bodyPr vert="horz" lIns="91440" tIns="45720" rIns="91440" bIns="45720" anchor="t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b="1" dirty="0"/>
              <a:t>Policies</a:t>
            </a:r>
            <a:r>
              <a:rPr lang="en-US" dirty="0"/>
              <a:t>: </a:t>
            </a:r>
            <a:r>
              <a:rPr lang="en-US" i="1" dirty="0"/>
              <a:t>Targets and percentages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150" b="1" dirty="0">
                <a:latin typeface="Calibri"/>
                <a:cs typeface="Calibri"/>
              </a:rPr>
              <a:t>Practices</a:t>
            </a:r>
            <a:r>
              <a:rPr lang="en-US" sz="2150" dirty="0">
                <a:latin typeface="Calibri"/>
                <a:cs typeface="Calibri"/>
              </a:rPr>
              <a:t>: </a:t>
            </a:r>
            <a:r>
              <a:rPr lang="en-US" sz="2150" i="1" dirty="0">
                <a:latin typeface="Calibri"/>
                <a:cs typeface="Calibri"/>
              </a:rPr>
              <a:t>moving to EVs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b="1" dirty="0"/>
              <a:t>Resource flows</a:t>
            </a:r>
            <a:r>
              <a:rPr lang="en-US" dirty="0"/>
              <a:t>: </a:t>
            </a:r>
            <a:r>
              <a:rPr lang="en-US" i="1" dirty="0"/>
              <a:t>funding to LCA for school streets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b="1" dirty="0"/>
              <a:t>Relationships</a:t>
            </a:r>
            <a:r>
              <a:rPr lang="en-US" dirty="0"/>
              <a:t>: </a:t>
            </a:r>
            <a:r>
              <a:rPr lang="en-US" i="1" dirty="0"/>
              <a:t>between citizens and governance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b="1" dirty="0"/>
              <a:t>Power dynamics</a:t>
            </a:r>
            <a:r>
              <a:rPr lang="en-US" dirty="0"/>
              <a:t>: </a:t>
            </a:r>
            <a:r>
              <a:rPr lang="en-US" i="1" dirty="0"/>
              <a:t>dominance of economic growth; WG, LCA, </a:t>
            </a:r>
            <a:r>
              <a:rPr lang="en-US" i="1" dirty="0" err="1"/>
              <a:t>etc</a:t>
            </a:r>
            <a:endParaRPr lang="en-US" i="1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b="1" dirty="0"/>
              <a:t>Mental Models</a:t>
            </a:r>
            <a:r>
              <a:rPr lang="en-US" dirty="0"/>
              <a:t>: </a:t>
            </a:r>
            <a:r>
              <a:rPr lang="en-GB" i="1" dirty="0"/>
              <a:t>visions of well-being; narratives of car-dominance</a:t>
            </a:r>
            <a:endParaRPr lang="en-GB" dirty="0">
              <a:latin typeface="+mj-lt"/>
            </a:endParaRPr>
          </a:p>
          <a:p>
            <a:pPr>
              <a:lnSpc>
                <a:spcPct val="90000"/>
              </a:lnSpc>
              <a:spcAft>
                <a:spcPts val="600"/>
              </a:spcAft>
              <a:buClr>
                <a:srgbClr val="DC5C8D"/>
              </a:buClr>
            </a:pPr>
            <a:endParaRPr lang="en-US" sz="2150" i="1" dirty="0">
              <a:latin typeface="+mj-lt"/>
              <a:cs typeface="Calibri"/>
            </a:endParaRPr>
          </a:p>
          <a:p>
            <a:pPr marL="0" indent="0">
              <a:lnSpc>
                <a:spcPct val="90000"/>
              </a:lnSpc>
              <a:spcAft>
                <a:spcPts val="600"/>
              </a:spcAft>
              <a:buClr>
                <a:srgbClr val="DC5C8D"/>
              </a:buClr>
              <a:buNone/>
            </a:pPr>
            <a:r>
              <a:rPr lang="en-US" sz="2150" dirty="0">
                <a:latin typeface="+mj-lt"/>
                <a:cs typeface="Calibri"/>
              </a:rPr>
              <a:t>(not definitive, just one perspective on this!)</a:t>
            </a:r>
            <a:endParaRPr lang="en-US" sz="2150" i="1" dirty="0">
              <a:latin typeface="+mj-lt"/>
              <a:cs typeface="Calibri"/>
            </a:endParaRPr>
          </a:p>
          <a:p>
            <a:pPr lvl="1"/>
            <a:endParaRPr lang="en-GB" dirty="0">
              <a:latin typeface="+mj-lt"/>
              <a:cs typeface="Calibri"/>
            </a:endParaRPr>
          </a:p>
          <a:p>
            <a:pPr marL="274320" lvl="1" indent="0">
              <a:buNone/>
            </a:pPr>
            <a:endParaRPr lang="en-GB" dirty="0">
              <a:latin typeface="+mj-lt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461732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 vert="horz" lIns="91440" tIns="45720" rIns="91440" bIns="45720" anchor="ctr">
            <a:normAutofit/>
          </a:bodyPr>
          <a:lstStyle/>
          <a:p>
            <a:r>
              <a:rPr lang="en-US" sz="2600">
                <a:solidFill>
                  <a:srgbClr val="075465"/>
                </a:solidFill>
                <a:latin typeface="Calibri"/>
                <a:cs typeface="Calibri"/>
              </a:rPr>
              <a:t>Overview and summary of aims</a:t>
            </a:r>
            <a:endParaRPr lang="en-US" sz="2600">
              <a:solidFill>
                <a:srgbClr val="07546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B8A661D-34E2-0842-9E07-8EA52D039D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539552" y="1491630"/>
            <a:ext cx="8213448" cy="3818914"/>
          </a:xfrm>
        </p:spPr>
        <p:txBody>
          <a:bodyPr vert="horz" lIns="91440" tIns="45720" rIns="91440" bIns="45720" anchor="t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150">
                <a:latin typeface="Calibri"/>
                <a:cs typeface="Calibri"/>
              </a:rPr>
              <a:t>Aims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>
                <a:latin typeface="Calibri"/>
                <a:cs typeface="Calibri"/>
              </a:rPr>
              <a:t>Discuss </a:t>
            </a:r>
            <a:r>
              <a:rPr lang="en-US" i="1">
                <a:latin typeface="Calibri"/>
                <a:cs typeface="Calibri"/>
              </a:rPr>
              <a:t>how </a:t>
            </a:r>
            <a:r>
              <a:rPr lang="en-US">
                <a:latin typeface="Calibri"/>
                <a:cs typeface="Calibri"/>
              </a:rPr>
              <a:t>to bring about change across five themes/areas (15mins each)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>
                <a:latin typeface="Calibri"/>
                <a:cs typeface="Calibri"/>
              </a:rPr>
              <a:t>Addressing climate change/sustainability + considering wider goals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>
                <a:latin typeface="Calibri"/>
                <a:cs typeface="Calibri"/>
              </a:rPr>
              <a:t>Consider tiers 1, 2, 3 change + conditions for systemic change</a:t>
            </a:r>
            <a:endParaRPr lang="en-US">
              <a:cs typeface="Calibri"/>
            </a:endParaRP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>
                <a:latin typeface="Calibri"/>
                <a:cs typeface="Calibri"/>
              </a:rPr>
              <a:t>Capture ideas using recording, mural, zoom chat</a:t>
            </a:r>
            <a:endParaRPr lang="en-US">
              <a:cs typeface="Calibri"/>
            </a:endParaRPr>
          </a:p>
          <a:p>
            <a:pPr lvl="1">
              <a:lnSpc>
                <a:spcPct val="90000"/>
              </a:lnSpc>
              <a:spcAft>
                <a:spcPts val="600"/>
              </a:spcAft>
            </a:pPr>
            <a:endParaRPr lang="en-US"/>
          </a:p>
          <a:p>
            <a:pPr marL="0" indent="0">
              <a:lnSpc>
                <a:spcPct val="90000"/>
              </a:lnSpc>
              <a:spcAft>
                <a:spcPts val="600"/>
              </a:spcAft>
              <a:buNone/>
            </a:pPr>
            <a:endParaRPr lang="en-US" sz="2150">
              <a:cs typeface="Calibri"/>
            </a:endParaRPr>
          </a:p>
          <a:p>
            <a:endParaRPr lang="en-GB">
              <a:latin typeface="+mj-lt"/>
            </a:endParaRPr>
          </a:p>
          <a:p>
            <a:pPr lvl="1"/>
            <a:endParaRPr lang="en-GB">
              <a:latin typeface="+mj-lt"/>
            </a:endParaRPr>
          </a:p>
          <a:p>
            <a:pPr marL="274320" lvl="1" indent="0">
              <a:buNone/>
            </a:pPr>
            <a:endParaRPr lang="en-GB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7401247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Custom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1BAB4"/>
      </a:accent1>
      <a:accent2>
        <a:srgbClr val="DC5C8D"/>
      </a:accent2>
      <a:accent3>
        <a:srgbClr val="35A8E0"/>
      </a:accent3>
      <a:accent4>
        <a:srgbClr val="FFEBAB"/>
      </a:accent4>
      <a:accent5>
        <a:srgbClr val="A6F0E2"/>
      </a:accent5>
      <a:accent6>
        <a:srgbClr val="075465"/>
      </a:accent6>
      <a:hlink>
        <a:srgbClr val="0563C1"/>
      </a:hlink>
      <a:folHlink>
        <a:srgbClr val="954F72"/>
      </a:folHlink>
    </a:clrScheme>
    <a:fontScheme name="Custom 3">
      <a:majorFont>
        <a:latin typeface="Calibri"/>
        <a:ea typeface=""/>
        <a:cs typeface=""/>
      </a:majorFont>
      <a:minorFont>
        <a:latin typeface="Corbel"/>
        <a:ea typeface=""/>
        <a:cs typeface="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552</Words>
  <Application>Microsoft Office PowerPoint</Application>
  <PresentationFormat>On-screen Show (16:9)</PresentationFormat>
  <Paragraphs>70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Wingdings</vt:lpstr>
      <vt:lpstr>Wingdings 2</vt:lpstr>
      <vt:lpstr>Arial</vt:lpstr>
      <vt:lpstr>Calibri</vt:lpstr>
      <vt:lpstr>Corbel</vt:lpstr>
      <vt:lpstr>Median</vt:lpstr>
      <vt:lpstr>Office Theme</vt:lpstr>
      <vt:lpstr>Policy Roundtables   Session 2</vt:lpstr>
      <vt:lpstr>Overview: week 2 discussion</vt:lpstr>
      <vt:lpstr>Themes from week 1</vt:lpstr>
      <vt:lpstr>Structure of week 2</vt:lpstr>
      <vt:lpstr>Six conditions for systemic change</vt:lpstr>
      <vt:lpstr>Six conditions for systemic change</vt:lpstr>
      <vt:lpstr>Systemic change: Examples from Sessions</vt:lpstr>
      <vt:lpstr>Overview and summary of aims</vt:lpstr>
    </vt:vector>
  </TitlesOfParts>
  <Company>Newcastle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JFadmin</dc:creator>
  <cp:lastModifiedBy>Daniel Thorman</cp:lastModifiedBy>
  <cp:revision>1</cp:revision>
  <cp:lastPrinted>2021-07-29T11:40:04Z</cp:lastPrinted>
  <dcterms:created xsi:type="dcterms:W3CDTF">2011-05-26T18:26:37Z</dcterms:created>
  <dcterms:modified xsi:type="dcterms:W3CDTF">2022-08-02T15:15:00Z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