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dcliffe, Polly" initials="RP" lastIdx="1" clrIdx="0">
    <p:extLst>
      <p:ext uri="{19B8F6BF-5375-455C-9EA6-DF929625EA0E}">
        <p15:presenceInfo xmlns:p15="http://schemas.microsoft.com/office/powerpoint/2012/main" userId="S::k1346535@kcl.ac.uk::dcf9aaa3-863e-43bd-a977-d893cd2df3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167"/>
    <a:srgbClr val="FFCC99"/>
    <a:srgbClr val="CCCCFF"/>
    <a:srgbClr val="CCFFCC"/>
    <a:srgbClr val="CCECFF"/>
    <a:srgbClr val="FF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359B6C-C987-40C7-C8AC-D202E803A4AA}" v="1" dt="2021-10-19T09:35:39.061"/>
    <p1510:client id="{5699D79F-FB9E-A531-5146-4B920E11FAEE}" v="20" dt="2021-10-14T17:37:32.366"/>
    <p1510:client id="{586A8B75-90FD-4D33-7D0F-0B080904D7EE}" v="22" dt="2021-10-14T17:46:57.105"/>
    <p1510:client id="{6E7B41A5-9341-A66C-7BA6-857C028C8CCD}" v="22" dt="2022-03-11T10:13:09.7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9" autoAdjust="0"/>
    <p:restoredTop sz="94660"/>
  </p:normalViewPr>
  <p:slideViewPr>
    <p:cSldViewPr snapToGrid="0">
      <p:cViewPr varScale="1">
        <p:scale>
          <a:sx n="70" d="100"/>
          <a:sy n="70" d="100"/>
        </p:scale>
        <p:origin x="38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uester, Landon" userId="S::landon.kuester_kcl.ac.uk#ext#@stir.onmicrosoft.com::da9a2a52-cd74-40a6-9e5d-75eb9b244efe" providerId="AD" clId="Web-{5699D79F-FB9E-A531-5146-4B920E11FAEE}"/>
    <pc:docChg chg="modSld">
      <pc:chgData name="Kuester, Landon" userId="S::landon.kuester_kcl.ac.uk#ext#@stir.onmicrosoft.com::da9a2a52-cd74-40a6-9e5d-75eb9b244efe" providerId="AD" clId="Web-{5699D79F-FB9E-A531-5146-4B920E11FAEE}" dt="2021-10-14T17:37:32.366" v="13"/>
      <pc:docMkLst>
        <pc:docMk/>
      </pc:docMkLst>
      <pc:sldChg chg="addSp modSp">
        <pc:chgData name="Kuester, Landon" userId="S::landon.kuester_kcl.ac.uk#ext#@stir.onmicrosoft.com::da9a2a52-cd74-40a6-9e5d-75eb9b244efe" providerId="AD" clId="Web-{5699D79F-FB9E-A531-5146-4B920E11FAEE}" dt="2021-10-14T17:37:32.366" v="13"/>
        <pc:sldMkLst>
          <pc:docMk/>
          <pc:sldMk cId="1396553600" sldId="257"/>
        </pc:sldMkLst>
        <pc:spChg chg="mod">
          <ac:chgData name="Kuester, Landon" userId="S::landon.kuester_kcl.ac.uk#ext#@stir.onmicrosoft.com::da9a2a52-cd74-40a6-9e5d-75eb9b244efe" providerId="AD" clId="Web-{5699D79F-FB9E-A531-5146-4B920E11FAEE}" dt="2021-10-14T17:37:28.319" v="12" actId="1076"/>
          <ac:spMkLst>
            <pc:docMk/>
            <pc:sldMk cId="1396553600" sldId="257"/>
            <ac:spMk id="2" creationId="{EBB37B86-5B79-42E2-9392-756E627ECA7D}"/>
          </ac:spMkLst>
        </pc:spChg>
        <pc:spChg chg="add">
          <ac:chgData name="Kuester, Landon" userId="S::landon.kuester_kcl.ac.uk#ext#@stir.onmicrosoft.com::da9a2a52-cd74-40a6-9e5d-75eb9b244efe" providerId="AD" clId="Web-{5699D79F-FB9E-A531-5146-4B920E11FAEE}" dt="2021-10-14T17:37:32.366" v="13"/>
          <ac:spMkLst>
            <pc:docMk/>
            <pc:sldMk cId="1396553600" sldId="257"/>
            <ac:spMk id="4" creationId="{80EEBE93-0192-4373-AEBD-88EF674622B4}"/>
          </ac:spMkLst>
        </pc:spChg>
      </pc:sldChg>
    </pc:docChg>
  </pc:docChgLst>
  <pc:docChgLst>
    <pc:chgData name="James Todd" userId="S::jt50@stir.ac.uk::931c3e1f-160f-495a-a717-1533e64631e0" providerId="AD" clId="Web-{6E7B41A5-9341-A66C-7BA6-857C028C8CCD}"/>
    <pc:docChg chg="modSld">
      <pc:chgData name="James Todd" userId="S::jt50@stir.ac.uk::931c3e1f-160f-495a-a717-1533e64631e0" providerId="AD" clId="Web-{6E7B41A5-9341-A66C-7BA6-857C028C8CCD}" dt="2022-03-11T10:13:09.382" v="12" actId="20577"/>
      <pc:docMkLst>
        <pc:docMk/>
      </pc:docMkLst>
      <pc:sldChg chg="modSp">
        <pc:chgData name="James Todd" userId="S::jt50@stir.ac.uk::931c3e1f-160f-495a-a717-1533e64631e0" providerId="AD" clId="Web-{6E7B41A5-9341-A66C-7BA6-857C028C8CCD}" dt="2022-03-11T10:13:09.382" v="12" actId="20577"/>
        <pc:sldMkLst>
          <pc:docMk/>
          <pc:sldMk cId="1396553600" sldId="257"/>
        </pc:sldMkLst>
        <pc:spChg chg="mod">
          <ac:chgData name="James Todd" userId="S::jt50@stir.ac.uk::931c3e1f-160f-495a-a717-1533e64631e0" providerId="AD" clId="Web-{6E7B41A5-9341-A66C-7BA6-857C028C8CCD}" dt="2022-03-11T10:13:09.382" v="12" actId="20577"/>
          <ac:spMkLst>
            <pc:docMk/>
            <pc:sldMk cId="1396553600" sldId="257"/>
            <ac:spMk id="15" creationId="{2B8A0773-EBEB-4FA5-B2FB-043E90E572B9}"/>
          </ac:spMkLst>
        </pc:spChg>
        <pc:picChg chg="mod">
          <ac:chgData name="James Todd" userId="S::jt50@stir.ac.uk::931c3e1f-160f-495a-a717-1533e64631e0" providerId="AD" clId="Web-{6E7B41A5-9341-A66C-7BA6-857C028C8CCD}" dt="2022-03-11T10:12:35.834" v="2"/>
          <ac:picMkLst>
            <pc:docMk/>
            <pc:sldMk cId="1396553600" sldId="257"/>
            <ac:picMk id="5" creationId="{07A9996A-D8BB-4D18-A8FA-1DC13A7BB8B2}"/>
          </ac:picMkLst>
        </pc:picChg>
      </pc:sldChg>
    </pc:docChg>
  </pc:docChgLst>
  <pc:docChgLst>
    <pc:chgData name="James Todd" userId="S::jt50@stir.ac.uk::931c3e1f-160f-495a-a717-1533e64631e0" providerId="AD" clId="Web-{4B359B6C-C987-40C7-C8AC-D202E803A4AA}"/>
    <pc:docChg chg="mod modSld">
      <pc:chgData name="James Todd" userId="S::jt50@stir.ac.uk::931c3e1f-160f-495a-a717-1533e64631e0" providerId="AD" clId="Web-{4B359B6C-C987-40C7-C8AC-D202E803A4AA}" dt="2021-10-19T09:35:39.061" v="1"/>
      <pc:docMkLst>
        <pc:docMk/>
      </pc:docMkLst>
      <pc:sldChg chg="delSp">
        <pc:chgData name="James Todd" userId="S::jt50@stir.ac.uk::931c3e1f-160f-495a-a717-1533e64631e0" providerId="AD" clId="Web-{4B359B6C-C987-40C7-C8AC-D202E803A4AA}" dt="2021-10-19T09:35:39.061" v="1"/>
        <pc:sldMkLst>
          <pc:docMk/>
          <pc:sldMk cId="1396553600" sldId="257"/>
        </pc:sldMkLst>
        <pc:spChg chg="del">
          <ac:chgData name="James Todd" userId="S::jt50@stir.ac.uk::931c3e1f-160f-495a-a717-1533e64631e0" providerId="AD" clId="Web-{4B359B6C-C987-40C7-C8AC-D202E803A4AA}" dt="2021-10-19T09:35:39.061" v="1"/>
          <ac:spMkLst>
            <pc:docMk/>
            <pc:sldMk cId="1396553600" sldId="257"/>
            <ac:spMk id="4" creationId="{80EEBE93-0192-4373-AEBD-88EF674622B4}"/>
          </ac:spMkLst>
        </pc:spChg>
      </pc:sldChg>
    </pc:docChg>
  </pc:docChgLst>
  <pc:docChgLst>
    <pc:chgData name="Kuester, Landon" userId="S::landon.kuester_kcl.ac.uk#ext#@stir.onmicrosoft.com::da9a2a52-cd74-40a6-9e5d-75eb9b244efe" providerId="AD" clId="Web-{586A8B75-90FD-4D33-7D0F-0B080904D7EE}"/>
    <pc:docChg chg="modSld">
      <pc:chgData name="Kuester, Landon" userId="S::landon.kuester_kcl.ac.uk#ext#@stir.onmicrosoft.com::da9a2a52-cd74-40a6-9e5d-75eb9b244efe" providerId="AD" clId="Web-{586A8B75-90FD-4D33-7D0F-0B080904D7EE}" dt="2021-10-14T17:46:51.886" v="17" actId="20577"/>
      <pc:docMkLst>
        <pc:docMk/>
      </pc:docMkLst>
      <pc:sldChg chg="modSp">
        <pc:chgData name="Kuester, Landon" userId="S::landon.kuester_kcl.ac.uk#ext#@stir.onmicrosoft.com::da9a2a52-cd74-40a6-9e5d-75eb9b244efe" providerId="AD" clId="Web-{586A8B75-90FD-4D33-7D0F-0B080904D7EE}" dt="2021-10-14T17:46:51.886" v="17" actId="20577"/>
        <pc:sldMkLst>
          <pc:docMk/>
          <pc:sldMk cId="1396553600" sldId="257"/>
        </pc:sldMkLst>
        <pc:spChg chg="mod">
          <ac:chgData name="Kuester, Landon" userId="S::landon.kuester_kcl.ac.uk#ext#@stir.onmicrosoft.com::da9a2a52-cd74-40a6-9e5d-75eb9b244efe" providerId="AD" clId="Web-{586A8B75-90FD-4D33-7D0F-0B080904D7EE}" dt="2021-10-14T17:46:51.886" v="17" actId="20577"/>
          <ac:spMkLst>
            <pc:docMk/>
            <pc:sldMk cId="1396553600" sldId="257"/>
            <ac:spMk id="2" creationId="{EBB37B86-5B79-42E2-9392-756E627ECA7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E73B6-E8CD-4C7D-BCF3-50B56B6888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BDDE22E-6ECE-4F0C-AAE2-29698CEFCF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58C49D9-626F-4A15-A9C0-AB123A180EE3}"/>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5" name="Footer Placeholder 4">
            <a:extLst>
              <a:ext uri="{FF2B5EF4-FFF2-40B4-BE49-F238E27FC236}">
                <a16:creationId xmlns:a16="http://schemas.microsoft.com/office/drawing/2014/main" id="{4250992C-39AC-4D54-B976-44B9631966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37D4A0-5163-4313-BE31-4C065DA35325}"/>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2053255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BA486-4EE6-476C-BD60-D470C251680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EEB1198-0D56-485E-A949-97DAB04553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12A0C8-A92E-48C2-B0B2-28F387B00A8A}"/>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5" name="Footer Placeholder 4">
            <a:extLst>
              <a:ext uri="{FF2B5EF4-FFF2-40B4-BE49-F238E27FC236}">
                <a16:creationId xmlns:a16="http://schemas.microsoft.com/office/drawing/2014/main" id="{8F401269-2BC9-4766-8D8A-1637009BA9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948D85-7C07-4969-8DD5-6EAA8F22E540}"/>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3022824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9C45FB-5023-4CB1-BAD2-F1448CDC735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B5A22C1-9B41-466F-BCB2-3063027977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E93D12-E4AE-44CB-8BC3-AAD21B537E3D}"/>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5" name="Footer Placeholder 4">
            <a:extLst>
              <a:ext uri="{FF2B5EF4-FFF2-40B4-BE49-F238E27FC236}">
                <a16:creationId xmlns:a16="http://schemas.microsoft.com/office/drawing/2014/main" id="{FA457108-F655-40D4-9DDA-0865109512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FDBF62-969A-42E8-9267-9122FC945598}"/>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808305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36961-00C0-4CF0-B68D-E56B7594BEC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1DAC191-C41B-4454-8D84-9CABCF580B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86D7D3-217D-42A8-98F7-EA8754CCA0CC}"/>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5" name="Footer Placeholder 4">
            <a:extLst>
              <a:ext uri="{FF2B5EF4-FFF2-40B4-BE49-F238E27FC236}">
                <a16:creationId xmlns:a16="http://schemas.microsoft.com/office/drawing/2014/main" id="{FD59C671-C6D2-47EB-A293-D10AC83130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9DEF99-FDD7-4962-98F0-A838757B1C81}"/>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1084780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06ABE-4E53-4E73-BA11-4E100A7699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FDA904E-FDC2-4753-A46D-DB8B65B0AB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14388D-2DB8-4D55-B2E0-BAB8A4EBC3AA}"/>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5" name="Footer Placeholder 4">
            <a:extLst>
              <a:ext uri="{FF2B5EF4-FFF2-40B4-BE49-F238E27FC236}">
                <a16:creationId xmlns:a16="http://schemas.microsoft.com/office/drawing/2014/main" id="{B5E537A4-63BA-4BF0-A47D-81AC0189BF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9FD2AD-48EA-450C-8ECF-B965D9D9CC5E}"/>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2833743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2FBBF-77FA-4CC8-933C-0FE18485D2E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548154B-43A8-4182-A5B1-80892F915E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F00EDF3-FA19-4313-AE90-C6B29B8DE7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EB869D6-CA14-4723-B09A-94B7F9AC510C}"/>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6" name="Footer Placeholder 5">
            <a:extLst>
              <a:ext uri="{FF2B5EF4-FFF2-40B4-BE49-F238E27FC236}">
                <a16:creationId xmlns:a16="http://schemas.microsoft.com/office/drawing/2014/main" id="{62C743FB-C3D5-4F4A-941F-9F895703D24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D0C00DB-76BB-4F69-A789-1158F6FCFF2D}"/>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3895868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4FC93-E11C-41E7-AC41-25AA95FE112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02A4CC-C8FB-4367-9F3A-B7F696B01E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744DADF-636B-4947-91A8-D953CC33B8D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EBCF943-91B0-45F3-9532-D84718F6B5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95FD49D-9FD8-4C55-AB5D-F6B7E9D882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4EBC665-E8D1-493F-BEC3-A431CF990EA2}"/>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8" name="Footer Placeholder 7">
            <a:extLst>
              <a:ext uri="{FF2B5EF4-FFF2-40B4-BE49-F238E27FC236}">
                <a16:creationId xmlns:a16="http://schemas.microsoft.com/office/drawing/2014/main" id="{BB394E43-E767-4FAB-B53F-0D76F174127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D055125-E6D2-4C1A-ADC2-F3BAF108F6FF}"/>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3512312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6292C-D0D8-4955-84BD-C28047BECBF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3EDD027-3AB6-428B-8A56-9FFD3D2E01E2}"/>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4" name="Footer Placeholder 3">
            <a:extLst>
              <a:ext uri="{FF2B5EF4-FFF2-40B4-BE49-F238E27FC236}">
                <a16:creationId xmlns:a16="http://schemas.microsoft.com/office/drawing/2014/main" id="{903CAFB3-EDC1-4247-816C-075242E740C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178B416-FD19-428B-B135-97B37BA2D7FD}"/>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519786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CDA33C-EC9B-4C6F-B535-4CBB06FA94B4}"/>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3" name="Footer Placeholder 2">
            <a:extLst>
              <a:ext uri="{FF2B5EF4-FFF2-40B4-BE49-F238E27FC236}">
                <a16:creationId xmlns:a16="http://schemas.microsoft.com/office/drawing/2014/main" id="{33E21DDF-9A4D-4357-9126-63A1A0E9C63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B94F675-C3E9-4F6D-B5D4-1CF3C2E98218}"/>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3047471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1435D-9384-438E-9A63-31F34C631F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5F4A302-4A98-4B8A-A8DD-4347FFBA24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D528569-896B-466F-B54F-09DFC9A9BA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21A1FA-16DF-4188-904F-76FE825019BF}"/>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6" name="Footer Placeholder 5">
            <a:extLst>
              <a:ext uri="{FF2B5EF4-FFF2-40B4-BE49-F238E27FC236}">
                <a16:creationId xmlns:a16="http://schemas.microsoft.com/office/drawing/2014/main" id="{AB8B8B03-E819-4EA5-B225-3CD51B8AB6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9EAF7D1-FD88-4ABC-85FC-20D64788195E}"/>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1620215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3135C-D0E4-44E4-A399-896DFE108E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F07A7B8-AC9A-40DC-B322-05E760A1F5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4FD944C-8E58-4213-9E75-6B5AD8E6D6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E8FB32-91C7-42EA-BD14-2F7D44B096FF}"/>
              </a:ext>
            </a:extLst>
          </p:cNvPr>
          <p:cNvSpPr>
            <a:spLocks noGrp="1"/>
          </p:cNvSpPr>
          <p:nvPr>
            <p:ph type="dt" sz="half" idx="10"/>
          </p:nvPr>
        </p:nvSpPr>
        <p:spPr/>
        <p:txBody>
          <a:bodyPr/>
          <a:lstStyle/>
          <a:p>
            <a:fld id="{7BF9416D-07F9-48C9-B5BF-B5217ED9BF9A}" type="datetimeFigureOut">
              <a:rPr lang="en-GB" smtClean="0"/>
              <a:t>11/03/2022</a:t>
            </a:fld>
            <a:endParaRPr lang="en-GB"/>
          </a:p>
        </p:txBody>
      </p:sp>
      <p:sp>
        <p:nvSpPr>
          <p:cNvPr id="6" name="Footer Placeholder 5">
            <a:extLst>
              <a:ext uri="{FF2B5EF4-FFF2-40B4-BE49-F238E27FC236}">
                <a16:creationId xmlns:a16="http://schemas.microsoft.com/office/drawing/2014/main" id="{FAF9659A-A3EA-4B1D-8341-EE88EADAF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9C3E89-2623-475B-9764-93DAF8257E2C}"/>
              </a:ext>
            </a:extLst>
          </p:cNvPr>
          <p:cNvSpPr>
            <a:spLocks noGrp="1"/>
          </p:cNvSpPr>
          <p:nvPr>
            <p:ph type="sldNum" sz="quarter" idx="12"/>
          </p:nvPr>
        </p:nvSpPr>
        <p:spPr/>
        <p:txBody>
          <a:bodyPr/>
          <a:lstStyle/>
          <a:p>
            <a:fld id="{E18AD717-01EA-4E4B-B7C4-8D932E65A2EE}" type="slidenum">
              <a:rPr lang="en-GB" smtClean="0"/>
              <a:t>‹#›</a:t>
            </a:fld>
            <a:endParaRPr lang="en-GB"/>
          </a:p>
        </p:txBody>
      </p:sp>
    </p:spTree>
    <p:extLst>
      <p:ext uri="{BB962C8B-B14F-4D97-AF65-F5344CB8AC3E}">
        <p14:creationId xmlns:p14="http://schemas.microsoft.com/office/powerpoint/2010/main" val="1876057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8FD0CD-8ECF-490C-A24A-786E8657B5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FFB476-E6B0-4A15-9264-DEFE6028DC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D10B34-176F-45C1-8D00-956B69020F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F9416D-07F9-48C9-B5BF-B5217ED9BF9A}" type="datetimeFigureOut">
              <a:rPr lang="en-GB" smtClean="0"/>
              <a:t>11/03/2022</a:t>
            </a:fld>
            <a:endParaRPr lang="en-GB"/>
          </a:p>
        </p:txBody>
      </p:sp>
      <p:sp>
        <p:nvSpPr>
          <p:cNvPr id="5" name="Footer Placeholder 4">
            <a:extLst>
              <a:ext uri="{FF2B5EF4-FFF2-40B4-BE49-F238E27FC236}">
                <a16:creationId xmlns:a16="http://schemas.microsoft.com/office/drawing/2014/main" id="{CADA6112-1061-473D-AA03-CCF52CAE59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7D1455B-67D1-48CB-9FDB-918FA80776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8AD717-01EA-4E4B-B7C4-8D932E65A2EE}" type="slidenum">
              <a:rPr lang="en-GB" smtClean="0"/>
              <a:t>‹#›</a:t>
            </a:fld>
            <a:endParaRPr lang="en-GB"/>
          </a:p>
        </p:txBody>
      </p:sp>
    </p:spTree>
    <p:extLst>
      <p:ext uri="{BB962C8B-B14F-4D97-AF65-F5344CB8AC3E}">
        <p14:creationId xmlns:p14="http://schemas.microsoft.com/office/powerpoint/2010/main" val="2460980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jpeg"/><Relationship Id="rId9" Type="http://schemas.openxmlformats.org/officeDocument/2006/relationships/hyperlink" Target="https://relations.stir.ac.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54D492A-4699-476E-8051-15C2A8E54184}"/>
              </a:ext>
            </a:extLst>
          </p:cNvPr>
          <p:cNvSpPr>
            <a:spLocks noGrp="1"/>
          </p:cNvSpPr>
          <p:nvPr>
            <p:ph type="subTitle" idx="1"/>
          </p:nvPr>
        </p:nvSpPr>
        <p:spPr>
          <a:xfrm>
            <a:off x="6516144" y="999241"/>
            <a:ext cx="5227677" cy="6063326"/>
          </a:xfrm>
        </p:spPr>
        <p:txBody>
          <a:bodyPr>
            <a:noAutofit/>
          </a:bodyPr>
          <a:lstStyle/>
          <a:p>
            <a:pPr algn="l"/>
            <a:r>
              <a:rPr lang="en-GB" sz="1600" dirty="0"/>
              <a:t>As part of this study, the researcher will ask if it is okay to observe your meetings with staff and/or meetings where your information is being discussed.  </a:t>
            </a:r>
            <a:r>
              <a:rPr lang="en-GB" sz="1600" b="1" dirty="0"/>
              <a:t>Please ask the researcher to leave the meeting if you do not feel it appropriate for the researcher to be there. </a:t>
            </a:r>
            <a:r>
              <a:rPr lang="en-GB" sz="1600" dirty="0">
                <a:latin typeface="+mn-lt"/>
              </a:rPr>
              <a:t>You are free to withdraw permission (say ‘no’) at any time, without giving a reason. If you do withdraw your permission, it will not affect the standard of care </a:t>
            </a:r>
            <a:r>
              <a:rPr lang="en-GB" sz="1600" dirty="0"/>
              <a:t>that you </a:t>
            </a:r>
            <a:r>
              <a:rPr lang="en-GB" sz="1600" dirty="0">
                <a:latin typeface="+mn-lt"/>
              </a:rPr>
              <a:t>or your family receive, or your legal rights.</a:t>
            </a:r>
            <a:endParaRPr lang="en-GB" sz="1600" dirty="0"/>
          </a:p>
          <a:p>
            <a:pPr algn="l"/>
            <a:r>
              <a:rPr lang="en-GB" sz="1600" b="1" dirty="0"/>
              <a:t>Please let the </a:t>
            </a:r>
            <a:r>
              <a:rPr lang="en-GB" sz="1600" b="1"/>
              <a:t>researcher know </a:t>
            </a:r>
            <a:r>
              <a:rPr lang="en-GB" sz="1600" b="1" dirty="0"/>
              <a:t>if: </a:t>
            </a:r>
          </a:p>
          <a:p>
            <a:pPr algn="l"/>
            <a:endParaRPr lang="en-GB" sz="1600" dirty="0"/>
          </a:p>
          <a:p>
            <a:pPr algn="l"/>
            <a:r>
              <a:rPr lang="en-GB" sz="1600" dirty="0"/>
              <a:t>	It is okay to observe your appointment with 	the service s     service who is taking part in this study. </a:t>
            </a:r>
          </a:p>
          <a:p>
            <a:pPr algn="l"/>
            <a:endParaRPr lang="en-GB" sz="1600" dirty="0"/>
          </a:p>
          <a:p>
            <a:pPr algn="l"/>
            <a:r>
              <a:rPr lang="en-GB" sz="1600" dirty="0"/>
              <a:t>	</a:t>
            </a:r>
          </a:p>
          <a:p>
            <a:pPr algn="l"/>
            <a:r>
              <a:rPr lang="en-GB" sz="1600" dirty="0"/>
              <a:t>	 You do not want the researcher to observe 	your 	consultations. </a:t>
            </a:r>
          </a:p>
          <a:p>
            <a:pPr algn="l"/>
            <a:endParaRPr lang="en-GB" sz="1600" dirty="0"/>
          </a:p>
          <a:p>
            <a:pPr algn="l"/>
            <a:r>
              <a:rPr lang="en-GB" sz="1600" b="1" dirty="0"/>
              <a:t>We will respect your wishes as far as possible.</a:t>
            </a:r>
          </a:p>
        </p:txBody>
      </p:sp>
      <p:pic>
        <p:nvPicPr>
          <p:cNvPr id="1026" name="Picture 2" descr="Green tick symbol and red cross sign in circle Vector Image">
            <a:extLst>
              <a:ext uri="{FF2B5EF4-FFF2-40B4-BE49-F238E27FC236}">
                <a16:creationId xmlns:a16="http://schemas.microsoft.com/office/drawing/2014/main" id="{D1D9C5CA-3393-4E81-89DC-86A0031EFC1E}"/>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l="51133" t="16216" r="4456" b="26487"/>
          <a:stretch/>
        </p:blipFill>
        <p:spPr bwMode="auto">
          <a:xfrm>
            <a:off x="6501491" y="4892285"/>
            <a:ext cx="879295" cy="8849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Green tick symbol and red cross sign in circle Vector Image">
            <a:extLst>
              <a:ext uri="{FF2B5EF4-FFF2-40B4-BE49-F238E27FC236}">
                <a16:creationId xmlns:a16="http://schemas.microsoft.com/office/drawing/2014/main" id="{07A9996A-D8BB-4D18-A8FA-1DC13A7BB8B2}"/>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5074" t="7048" r="50515" b="26886"/>
          <a:stretch/>
        </p:blipFill>
        <p:spPr bwMode="auto">
          <a:xfrm>
            <a:off x="6559845" y="3429000"/>
            <a:ext cx="762588" cy="88493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FDC4C255-105E-40BF-8AD7-812AE7197782}"/>
              </a:ext>
            </a:extLst>
          </p:cNvPr>
          <p:cNvSpPr>
            <a:spLocks noGrp="1"/>
          </p:cNvSpPr>
          <p:nvPr>
            <p:ph type="ctrTitle"/>
          </p:nvPr>
        </p:nvSpPr>
        <p:spPr>
          <a:xfrm>
            <a:off x="7968330" y="365449"/>
            <a:ext cx="3342651" cy="574269"/>
          </a:xfrm>
        </p:spPr>
        <p:txBody>
          <a:bodyPr>
            <a:noAutofit/>
          </a:bodyPr>
          <a:lstStyle/>
          <a:p>
            <a:pPr>
              <a:lnSpc>
                <a:spcPct val="150000"/>
              </a:lnSpc>
            </a:pPr>
            <a:r>
              <a:rPr lang="en-GB" sz="2800" b="1" dirty="0">
                <a:latin typeface="Modern Love" panose="04090805081005020601" pitchFamily="82" charset="0"/>
              </a:rPr>
              <a:t>Is it okay? </a:t>
            </a:r>
          </a:p>
        </p:txBody>
      </p:sp>
      <p:sp>
        <p:nvSpPr>
          <p:cNvPr id="9" name="TextBox 8">
            <a:extLst>
              <a:ext uri="{FF2B5EF4-FFF2-40B4-BE49-F238E27FC236}">
                <a16:creationId xmlns:a16="http://schemas.microsoft.com/office/drawing/2014/main" id="{039E845B-D828-4C03-8D2B-F782A58DDCA7}"/>
              </a:ext>
            </a:extLst>
          </p:cNvPr>
          <p:cNvSpPr txBox="1"/>
          <p:nvPr/>
        </p:nvSpPr>
        <p:spPr>
          <a:xfrm>
            <a:off x="163714" y="283446"/>
            <a:ext cx="6021324" cy="5724644"/>
          </a:xfrm>
          <a:prstGeom prst="rect">
            <a:avLst/>
          </a:prstGeom>
          <a:noFill/>
        </p:spPr>
        <p:txBody>
          <a:bodyPr wrap="square">
            <a:spAutoFit/>
          </a:bodyPr>
          <a:lstStyle/>
          <a:p>
            <a:pPr algn="l"/>
            <a:r>
              <a:rPr lang="en-GB" sz="1600" dirty="0"/>
              <a:t>The </a:t>
            </a:r>
            <a:r>
              <a:rPr lang="en-GB" sz="1600" b="1" dirty="0">
                <a:solidFill>
                  <a:srgbClr val="0E101A"/>
                </a:solidFill>
                <a:effectLst/>
              </a:rPr>
              <a:t>Relations</a:t>
            </a:r>
            <a:r>
              <a:rPr lang="en-GB" sz="1600" dirty="0"/>
              <a:t> </a:t>
            </a:r>
            <a:r>
              <a:rPr lang="en-GB" sz="1600" b="1" dirty="0"/>
              <a:t>Study</a:t>
            </a:r>
            <a:r>
              <a:rPr lang="en-GB" sz="1600" dirty="0"/>
              <a:t> is a qualitative research study that aims to better understand the care of parents who use drugs from the point of view of service users and health and social care workers. We are observing staff in this setting to better understand how services are delivered and how decisions are made about your care. </a:t>
            </a:r>
          </a:p>
          <a:p>
            <a:pPr algn="l"/>
            <a:endParaRPr lang="en-GB" sz="1600" b="1" dirty="0"/>
          </a:p>
          <a:p>
            <a:pPr marL="285750" indent="-285750" algn="l">
              <a:buFont typeface="Arial" panose="020B0604020202020204" pitchFamily="34" charset="0"/>
              <a:buChar char="•"/>
            </a:pPr>
            <a:r>
              <a:rPr lang="en-GB" sz="1600" b="1" dirty="0"/>
              <a:t>Your service provider </a:t>
            </a:r>
            <a:r>
              <a:rPr lang="en-GB" sz="1600" dirty="0"/>
              <a:t>is taking part in the Relations Study, which includes observing appointments with service users and some staff meetings where service users are not present. </a:t>
            </a:r>
          </a:p>
          <a:p>
            <a:pPr marL="285750" indent="-285750">
              <a:buFont typeface="Arial" panose="020B0604020202020204" pitchFamily="34" charset="0"/>
              <a:buChar char="•"/>
            </a:pPr>
            <a:r>
              <a:rPr lang="en-GB" sz="1600" dirty="0"/>
              <a:t>We are interested in learning about how staff understand and make decisions about </a:t>
            </a:r>
            <a:r>
              <a:rPr lang="en-GB" sz="1600" b="1" dirty="0"/>
              <a:t>parents who use drugs</a:t>
            </a:r>
            <a:r>
              <a:rPr lang="en-GB" sz="1600" dirty="0"/>
              <a:t>. Your information may be discussed during these meetings. However, researchers are studying how staff make decisions, so none of your personal data will be collected during the observations.</a:t>
            </a:r>
            <a:endParaRPr lang="en-GB" sz="1600" b="1" dirty="0"/>
          </a:p>
          <a:p>
            <a:pPr algn="l"/>
            <a:endParaRPr lang="en-GB" sz="1600" dirty="0"/>
          </a:p>
          <a:p>
            <a:pPr algn="l"/>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400" dirty="0">
              <a:solidFill>
                <a:schemeClr val="tx1">
                  <a:lumMod val="50000"/>
                  <a:lumOff val="50000"/>
                </a:schemeClr>
              </a:solidFill>
            </a:endParaRPr>
          </a:p>
        </p:txBody>
      </p:sp>
      <p:pic>
        <p:nvPicPr>
          <p:cNvPr id="12" name="Picture 11">
            <a:extLst>
              <a:ext uri="{FF2B5EF4-FFF2-40B4-BE49-F238E27FC236}">
                <a16:creationId xmlns:a16="http://schemas.microsoft.com/office/drawing/2014/main" id="{D727CC2A-C6B7-4CC4-AAA8-A1EBA7975C12}"/>
              </a:ext>
            </a:extLst>
          </p:cNvPr>
          <p:cNvPicPr/>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494314" y="5930008"/>
            <a:ext cx="2009669" cy="785902"/>
          </a:xfrm>
          <a:prstGeom prst="rect">
            <a:avLst/>
          </a:prstGeom>
        </p:spPr>
      </p:pic>
      <p:pic>
        <p:nvPicPr>
          <p:cNvPr id="13" name="Picture 12">
            <a:extLst>
              <a:ext uri="{FF2B5EF4-FFF2-40B4-BE49-F238E27FC236}">
                <a16:creationId xmlns:a16="http://schemas.microsoft.com/office/drawing/2014/main" id="{F0839180-50CE-4B88-8A4C-AF77BD68DD0F}"/>
              </a:ext>
            </a:extLst>
          </p:cNvPr>
          <p:cNvPicPr/>
          <p:nvPr/>
        </p:nvPicPr>
        <p:blipFill>
          <a:blip r:embed="rId7">
            <a:extLst>
              <a:ext uri="{28A0092B-C50C-407E-A947-70E740481C1C}">
                <a14:useLocalDpi xmlns:a14="http://schemas.microsoft.com/office/drawing/2010/main" val="0"/>
              </a:ext>
            </a:extLst>
          </a:blip>
          <a:stretch>
            <a:fillRect/>
          </a:stretch>
        </p:blipFill>
        <p:spPr>
          <a:xfrm>
            <a:off x="6096000" y="155080"/>
            <a:ext cx="1872330" cy="884932"/>
          </a:xfrm>
          <a:prstGeom prst="rect">
            <a:avLst/>
          </a:prstGeom>
        </p:spPr>
      </p:pic>
      <p:sp>
        <p:nvSpPr>
          <p:cNvPr id="15" name="TextBox 14">
            <a:extLst>
              <a:ext uri="{FF2B5EF4-FFF2-40B4-BE49-F238E27FC236}">
                <a16:creationId xmlns:a16="http://schemas.microsoft.com/office/drawing/2014/main" id="{2B8A0773-EBEB-4FA5-B2FB-043E90E572B9}"/>
              </a:ext>
            </a:extLst>
          </p:cNvPr>
          <p:cNvSpPr txBox="1"/>
          <p:nvPr/>
        </p:nvSpPr>
        <p:spPr>
          <a:xfrm>
            <a:off x="3224684" y="4400750"/>
            <a:ext cx="3067488" cy="1569660"/>
          </a:xfrm>
          <a:prstGeom prst="rect">
            <a:avLst/>
          </a:prstGeom>
          <a:noFill/>
        </p:spPr>
        <p:txBody>
          <a:bodyPr wrap="square" lIns="91440" tIns="45720" rIns="91440" bIns="45720" anchor="t">
            <a:spAutoFit/>
          </a:bodyPr>
          <a:lstStyle/>
          <a:p>
            <a:r>
              <a:rPr lang="en-GB" sz="1600" b="1" dirty="0"/>
              <a:t>Prof Anne Whittaker</a:t>
            </a:r>
            <a:endParaRPr lang="en-GB" sz="1600" b="1" i="0" kern="1200" dirty="0">
              <a:effectLst/>
              <a:latin typeface="+mn-lt"/>
              <a:cs typeface="Calibri"/>
            </a:endParaRPr>
          </a:p>
          <a:p>
            <a:r>
              <a:rPr lang="en-GB" sz="1600" i="0" kern="1200" dirty="0">
                <a:effectLst/>
                <a:latin typeface="+mn-lt"/>
                <a:ea typeface="+mn-ea"/>
                <a:cs typeface="+mn-cs"/>
              </a:rPr>
              <a:t>Telephone/text:</a:t>
            </a:r>
            <a:r>
              <a:rPr lang="en-GB" sz="1600" dirty="0"/>
              <a:t> </a:t>
            </a:r>
            <a:r>
              <a:rPr lang="en-GB" sz="1600" dirty="0">
                <a:ea typeface="+mn-lt"/>
                <a:cs typeface="+mn-lt"/>
              </a:rPr>
              <a:t>07487593413</a:t>
            </a:r>
            <a:endParaRPr lang="en-GB" sz="1600" i="0" kern="1200" dirty="0">
              <a:effectLst/>
              <a:latin typeface="+mn-lt"/>
              <a:cs typeface="Calibri"/>
            </a:endParaRPr>
          </a:p>
          <a:p>
            <a:endParaRPr lang="en-GB" sz="1600" b="1" i="0" kern="1200" dirty="0">
              <a:solidFill>
                <a:schemeClr val="tx1"/>
              </a:solidFill>
              <a:effectLst/>
              <a:latin typeface="+mn-lt"/>
              <a:ea typeface="+mn-ea"/>
              <a:cs typeface="+mn-cs"/>
            </a:endParaRPr>
          </a:p>
          <a:p>
            <a:r>
              <a:rPr lang="en-GB" sz="1600" b="1" i="0" kern="1200" dirty="0">
                <a:solidFill>
                  <a:schemeClr val="tx1"/>
                </a:solidFill>
                <a:effectLst/>
                <a:latin typeface="+mn-lt"/>
                <a:ea typeface="+mn-ea"/>
                <a:cs typeface="+mn-cs"/>
              </a:rPr>
              <a:t>[add name of researcher on site]</a:t>
            </a:r>
          </a:p>
          <a:p>
            <a:r>
              <a:rPr lang="en-GB" sz="1600" i="0" kern="1200" dirty="0">
                <a:solidFill>
                  <a:schemeClr val="tx1"/>
                </a:solidFill>
                <a:effectLst/>
                <a:latin typeface="+mn-lt"/>
                <a:ea typeface="+mn-ea"/>
                <a:cs typeface="+mn-cs"/>
              </a:rPr>
              <a:t>Telephone/text: [add]</a:t>
            </a:r>
          </a:p>
          <a:p>
            <a:endParaRPr lang="en-GB" sz="1600" i="0" kern="1200" dirty="0">
              <a:solidFill>
                <a:schemeClr val="tx1"/>
              </a:solidFill>
              <a:effectLst/>
              <a:latin typeface="+mn-lt"/>
              <a:ea typeface="+mn-ea"/>
              <a:cs typeface="+mn-cs"/>
            </a:endParaRPr>
          </a:p>
        </p:txBody>
      </p:sp>
      <p:sp>
        <p:nvSpPr>
          <p:cNvPr id="16" name="TextBox 15">
            <a:extLst>
              <a:ext uri="{FF2B5EF4-FFF2-40B4-BE49-F238E27FC236}">
                <a16:creationId xmlns:a16="http://schemas.microsoft.com/office/drawing/2014/main" id="{F02071AE-869E-4655-A959-977CE7FB380A}"/>
              </a:ext>
            </a:extLst>
          </p:cNvPr>
          <p:cNvSpPr txBox="1"/>
          <p:nvPr/>
        </p:nvSpPr>
        <p:spPr>
          <a:xfrm>
            <a:off x="3224684" y="3780987"/>
            <a:ext cx="2871316" cy="646331"/>
          </a:xfrm>
          <a:prstGeom prst="rect">
            <a:avLst/>
          </a:prstGeom>
          <a:noFill/>
        </p:spPr>
        <p:txBody>
          <a:bodyPr wrap="square">
            <a:spAutoFit/>
          </a:bodyPr>
          <a:lstStyle/>
          <a:p>
            <a:pPr algn="l"/>
            <a:r>
              <a:rPr lang="en-GB" sz="1800" b="1" dirty="0">
                <a:latin typeface="Modern Love" panose="04090805081005020601" pitchFamily="82" charset="0"/>
              </a:rPr>
              <a:t>You can also contact the research team: </a:t>
            </a:r>
            <a:endParaRPr lang="en-GB" sz="1800" dirty="0"/>
          </a:p>
        </p:txBody>
      </p:sp>
      <p:sp>
        <p:nvSpPr>
          <p:cNvPr id="17" name="TextBox 16">
            <a:extLst>
              <a:ext uri="{FF2B5EF4-FFF2-40B4-BE49-F238E27FC236}">
                <a16:creationId xmlns:a16="http://schemas.microsoft.com/office/drawing/2014/main" id="{50210AE0-1C81-4123-9547-EDB664E83A4C}"/>
              </a:ext>
            </a:extLst>
          </p:cNvPr>
          <p:cNvSpPr txBox="1"/>
          <p:nvPr/>
        </p:nvSpPr>
        <p:spPr>
          <a:xfrm>
            <a:off x="160274" y="3780987"/>
            <a:ext cx="3014102" cy="646331"/>
          </a:xfrm>
          <a:prstGeom prst="rect">
            <a:avLst/>
          </a:prstGeom>
          <a:noFill/>
        </p:spPr>
        <p:txBody>
          <a:bodyPr wrap="square">
            <a:spAutoFit/>
          </a:bodyPr>
          <a:lstStyle/>
          <a:p>
            <a:pPr algn="l"/>
            <a:r>
              <a:rPr lang="en-GB" sz="1800" b="1" dirty="0">
                <a:latin typeface="Modern Love" panose="04090805081005020601" pitchFamily="82" charset="0"/>
              </a:rPr>
              <a:t>For more information about the study</a:t>
            </a:r>
            <a:r>
              <a:rPr lang="en-GB" sz="1800" dirty="0">
                <a:latin typeface="Modern Love" panose="04090805081005020601" pitchFamily="82" charset="0"/>
              </a:rPr>
              <a:t>: </a:t>
            </a:r>
          </a:p>
        </p:txBody>
      </p:sp>
      <p:pic>
        <p:nvPicPr>
          <p:cNvPr id="18" name="Picture 17" descr="Qr code&#10;&#10;Description automatically generated">
            <a:extLst>
              <a:ext uri="{FF2B5EF4-FFF2-40B4-BE49-F238E27FC236}">
                <a16:creationId xmlns:a16="http://schemas.microsoft.com/office/drawing/2014/main" id="{F493DF09-65F9-49A9-A9E9-B33A50DE77E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2339" y="4578949"/>
            <a:ext cx="1277510" cy="12775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 name="TextBox 19">
            <a:extLst>
              <a:ext uri="{FF2B5EF4-FFF2-40B4-BE49-F238E27FC236}">
                <a16:creationId xmlns:a16="http://schemas.microsoft.com/office/drawing/2014/main" id="{1FA8D109-8AE1-41B9-AF67-ADE81B166F5B}"/>
              </a:ext>
            </a:extLst>
          </p:cNvPr>
          <p:cNvSpPr txBox="1"/>
          <p:nvPr/>
        </p:nvSpPr>
        <p:spPr>
          <a:xfrm>
            <a:off x="541979" y="6159977"/>
            <a:ext cx="1915443" cy="276999"/>
          </a:xfrm>
          <a:prstGeom prst="rect">
            <a:avLst/>
          </a:prstGeom>
          <a:noFill/>
        </p:spPr>
        <p:txBody>
          <a:bodyPr wrap="square">
            <a:spAutoFit/>
          </a:bodyPr>
          <a:lstStyle/>
          <a:p>
            <a:r>
              <a:rPr lang="en-GB" sz="1200" dirty="0">
                <a:solidFill>
                  <a:schemeClr val="tx1">
                    <a:lumMod val="50000"/>
                    <a:lumOff val="50000"/>
                  </a:schemeClr>
                </a:solidFill>
              </a:rPr>
              <a:t> </a:t>
            </a:r>
            <a:r>
              <a:rPr lang="en-GB" sz="1200" dirty="0">
                <a:solidFill>
                  <a:schemeClr val="tx1">
                    <a:lumMod val="50000"/>
                    <a:lumOff val="50000"/>
                  </a:schemeClr>
                </a:solidFill>
                <a:hlinkClick r:id="rId9"/>
              </a:rPr>
              <a:t>https://relations.stir.ac.uk</a:t>
            </a:r>
            <a:r>
              <a:rPr lang="en-GB" sz="1200" dirty="0">
                <a:solidFill>
                  <a:schemeClr val="tx1">
                    <a:lumMod val="50000"/>
                    <a:lumOff val="50000"/>
                  </a:schemeClr>
                </a:solidFill>
              </a:rPr>
              <a:t> </a:t>
            </a:r>
            <a:endParaRPr lang="en-GB" sz="1200" dirty="0"/>
          </a:p>
        </p:txBody>
      </p:sp>
      <p:sp>
        <p:nvSpPr>
          <p:cNvPr id="2" name="TextBox 1">
            <a:extLst>
              <a:ext uri="{FF2B5EF4-FFF2-40B4-BE49-F238E27FC236}">
                <a16:creationId xmlns:a16="http://schemas.microsoft.com/office/drawing/2014/main" id="{EBB37B86-5B79-42E2-9392-756E627ECA7D}"/>
              </a:ext>
            </a:extLst>
          </p:cNvPr>
          <p:cNvSpPr txBox="1"/>
          <p:nvPr/>
        </p:nvSpPr>
        <p:spPr>
          <a:xfrm>
            <a:off x="7234865" y="6425921"/>
            <a:ext cx="4076116" cy="276999"/>
          </a:xfrm>
          <a:prstGeom prst="rect">
            <a:avLst/>
          </a:prstGeom>
          <a:noFill/>
        </p:spPr>
        <p:txBody>
          <a:bodyPr wrap="none" lIns="91440" tIns="45720" rIns="91440" bIns="45720" rtlCol="0" anchor="t">
            <a:spAutoFit/>
          </a:bodyPr>
          <a:lstStyle/>
          <a:p>
            <a:r>
              <a:rPr lang="en-GB" sz="1200" dirty="0"/>
              <a:t>Service User Assent/Dissent to Observe Leaflet; 19.10.21; v2.0</a:t>
            </a:r>
            <a:endParaRPr lang="en-US" dirty="0"/>
          </a:p>
        </p:txBody>
      </p:sp>
    </p:spTree>
    <p:custDataLst>
      <p:tags r:id="rId1"/>
    </p:custDataLst>
    <p:extLst>
      <p:ext uri="{BB962C8B-B14F-4D97-AF65-F5344CB8AC3E}">
        <p14:creationId xmlns:p14="http://schemas.microsoft.com/office/powerpoint/2010/main" val="139655360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LengthInSeconds xmlns="ee927dda-22a4-44e2-b86f-0f09dcc99ab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8A3727DAA985A49AB612B9D6D476902" ma:contentTypeVersion="11" ma:contentTypeDescription="Create a new document." ma:contentTypeScope="" ma:versionID="01a067eb56209c745317d7b546241a56">
  <xsd:schema xmlns:xsd="http://www.w3.org/2001/XMLSchema" xmlns:xs="http://www.w3.org/2001/XMLSchema" xmlns:p="http://schemas.microsoft.com/office/2006/metadata/properties" xmlns:ns1="http://schemas.microsoft.com/sharepoint/v3" xmlns:ns2="ee927dda-22a4-44e2-b86f-0f09dcc99abe" targetNamespace="http://schemas.microsoft.com/office/2006/metadata/properties" ma:root="true" ma:fieldsID="fafe9a54af52c596e62755f8119bb6f5" ns1:_="" ns2:_="">
    <xsd:import namespace="http://schemas.microsoft.com/sharepoint/v3"/>
    <xsd:import namespace="ee927dda-22a4-44e2-b86f-0f09dcc99abe"/>
    <xsd:element name="properties">
      <xsd:complexType>
        <xsd:sequence>
          <xsd:element name="documentManagement">
            <xsd:complexType>
              <xsd:all>
                <xsd:element ref="ns1:_ip_UnifiedCompliancePolicyProperties" minOccurs="0"/>
                <xsd:element ref="ns1:_ip_UnifiedCompliancePolicyUIAc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Unified Compliance Policy Properties" ma:hidden="true" ma:internalName="_ip_UnifiedCompliancePolicyProperties">
      <xsd:simpleType>
        <xsd:restriction base="dms:Note"/>
      </xsd:simpleType>
    </xsd:element>
    <xsd:element name="_ip_UnifiedCompliancePolicyUIAction" ma:index="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e927dda-22a4-44e2-b86f-0f09dcc99abe"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EC9E2B6-AE43-4DEE-9942-84B8D05E3BF5}">
  <ds:schemaRef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197bc7fa-5273-45d1-90e6-a8bbaacbb6da"/>
    <ds:schemaRef ds:uri="1b0727c7-88a9-4302-a085-c4b9f73b8dee"/>
    <ds:schemaRef ds:uri="http://purl.org/dc/terms/"/>
    <ds:schemaRef ds:uri="http://schemas.microsoft.com/office/2006/metadata/properties"/>
    <ds:schemaRef ds:uri="http://www.w3.org/XML/1998/namespace"/>
    <ds:schemaRef ds:uri="http://purl.org/dc/dcmitype/"/>
    <ds:schemaRef ds:uri="http://schemas.microsoft.com/sharepoint/v3"/>
    <ds:schemaRef ds:uri="39c78c83-24c1-467c-962c-4ece7b440d7b"/>
    <ds:schemaRef ds:uri="ee927dda-22a4-44e2-b86f-0f09dcc99abe"/>
  </ds:schemaRefs>
</ds:datastoreItem>
</file>

<file path=customXml/itemProps2.xml><?xml version="1.0" encoding="utf-8"?>
<ds:datastoreItem xmlns:ds="http://schemas.openxmlformats.org/officeDocument/2006/customXml" ds:itemID="{D046CB74-F165-449E-BF03-7825BF447E56}">
  <ds:schemaRefs>
    <ds:schemaRef ds:uri="http://schemas.microsoft.com/sharepoint/v3/contenttype/forms"/>
  </ds:schemaRefs>
</ds:datastoreItem>
</file>

<file path=customXml/itemProps3.xml><?xml version="1.0" encoding="utf-8"?>
<ds:datastoreItem xmlns:ds="http://schemas.openxmlformats.org/officeDocument/2006/customXml" ds:itemID="{033F1258-52D6-4B72-BDD2-9EF00E6A2A13}"/>
</file>

<file path=docProps/app.xml><?xml version="1.0" encoding="utf-8"?>
<Properties xmlns="http://schemas.openxmlformats.org/officeDocument/2006/extended-properties" xmlns:vt="http://schemas.openxmlformats.org/officeDocument/2006/docPropsVTypes">
  <TotalTime>374</TotalTime>
  <Words>352</Words>
  <Application>Microsoft Office PowerPoint</Application>
  <PresentationFormat>Widescreen</PresentationFormat>
  <Paragraphs>30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Is it okay?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 it Okay if we observe? </dc:title>
  <dc:creator>Kuester, Landon</dc:creator>
  <cp:lastModifiedBy>Anne Whittaker</cp:lastModifiedBy>
  <cp:revision>38</cp:revision>
  <dcterms:created xsi:type="dcterms:W3CDTF">2021-08-04T13:52:32Z</dcterms:created>
  <dcterms:modified xsi:type="dcterms:W3CDTF">2022-03-11T10:13:14Z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0x01010058A3727DAA985A49AB612B9D6D476902</vt:lpwstr>
  </property>
  <property fmtid="{D5CDD505-2E9C-101B-9397-08002B2CF9AE}" pid="3" name="MSIP_Label_d6fa6db5-9f3a-4c93-9e38-61059ee07e95_Enabled">
    <vt:lpwstr>true</vt:lpwstr>
  </property>
  <property fmtid="{D5CDD505-2E9C-101B-9397-08002B2CF9AE}" pid="4" name="MSIP_Label_d6fa6db5-9f3a-4c93-9e38-61059ee07e95_SetDate">
    <vt:lpwstr>2021-10-19T09:34:53Z</vt:lpwstr>
  </property>
  <property fmtid="{D5CDD505-2E9C-101B-9397-08002B2CF9AE}" pid="5" name="MSIP_Label_d6fa6db5-9f3a-4c93-9e38-61059ee07e95_Method">
    <vt:lpwstr>Privileged</vt:lpwstr>
  </property>
  <property fmtid="{D5CDD505-2E9C-101B-9397-08002B2CF9AE}" pid="6" name="MSIP_Label_d6fa6db5-9f3a-4c93-9e38-61059ee07e95_Name">
    <vt:lpwstr>Internal</vt:lpwstr>
  </property>
  <property fmtid="{D5CDD505-2E9C-101B-9397-08002B2CF9AE}" pid="7" name="MSIP_Label_d6fa6db5-9f3a-4c93-9e38-61059ee07e95_SiteId">
    <vt:lpwstr>4e8d09f7-cc79-4ccb-9149-a4238dd17422</vt:lpwstr>
  </property>
  <property fmtid="{D5CDD505-2E9C-101B-9397-08002B2CF9AE}" pid="8" name="MSIP_Label_d6fa6db5-9f3a-4c93-9e38-61059ee07e95_ActionId">
    <vt:lpwstr>3ae5051d-d9fd-408a-bcf3-b7f3f93d4afa</vt:lpwstr>
  </property>
  <property fmtid="{D5CDD505-2E9C-101B-9397-08002B2CF9AE}" pid="9" name="MSIP_Label_d6fa6db5-9f3a-4c93-9e38-61059ee07e95_ContentBits">
    <vt:lpwstr>0</vt:lpwstr>
  </property>
  <property fmtid="{D5CDD505-2E9C-101B-9397-08002B2CF9AE}" pid="10" name="Order">
    <vt:r8>327900</vt:r8>
  </property>
  <property fmtid="{D5CDD505-2E9C-101B-9397-08002B2CF9AE}" pid="11" name="xd_Signature">
    <vt:bool>false</vt:bool>
  </property>
  <property fmtid="{D5CDD505-2E9C-101B-9397-08002B2CF9AE}" pid="12" name="xd_ProgID">
    <vt:lpwstr/>
  </property>
  <property fmtid="{D5CDD505-2E9C-101B-9397-08002B2CF9AE}" pid="13" name="_SourceUrl">
    <vt:lpwstr/>
  </property>
  <property fmtid="{D5CDD505-2E9C-101B-9397-08002B2CF9AE}" pid="14" name="_SharedFileIndex">
    <vt:lpwstr/>
  </property>
  <property fmtid="{D5CDD505-2E9C-101B-9397-08002B2CF9AE}" pid="15" name="ComplianceAssetId">
    <vt:lpwstr/>
  </property>
  <property fmtid="{D5CDD505-2E9C-101B-9397-08002B2CF9AE}" pid="16" name="TemplateUrl">
    <vt:lpwstr/>
  </property>
  <property fmtid="{D5CDD505-2E9C-101B-9397-08002B2CF9AE}" pid="17" name="_ExtendedDescription">
    <vt:lpwstr/>
  </property>
  <property fmtid="{D5CDD505-2E9C-101B-9397-08002B2CF9AE}" pid="18" name="TriggerFlowInfo">
    <vt:lpwstr/>
  </property>
</Properties>
</file>