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comments/comment3.xml" ContentType="application/vnd.openxmlformats-officedocument.presentationml.comments+xml"/>
  <Override PartName="/ppt/comments/comment4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1" r:id="rId1"/>
  </p:sldMasterIdLst>
  <p:sldIdLst>
    <p:sldId id="257" r:id="rId2"/>
    <p:sldId id="258" r:id="rId3"/>
    <p:sldId id="262" r:id="rId4"/>
    <p:sldId id="259" r:id="rId5"/>
    <p:sldId id="263" r:id="rId6"/>
    <p:sldId id="274" r:id="rId7"/>
    <p:sldId id="260" r:id="rId8"/>
    <p:sldId id="268" r:id="rId9"/>
    <p:sldId id="270" r:id="rId10"/>
    <p:sldId id="266" r:id="rId11"/>
    <p:sldId id="269" r:id="rId12"/>
    <p:sldId id="267" r:id="rId13"/>
    <p:sldId id="271" r:id="rId14"/>
    <p:sldId id="265" r:id="rId15"/>
    <p:sldId id="272" r:id="rId16"/>
    <p:sldId id="273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my Lewis" initials="AL" lastIdx="4" clrIdx="0">
    <p:extLst>
      <p:ext uri="{19B8F6BF-5375-455C-9EA6-DF929625EA0E}">
        <p15:presenceInfo xmlns:p15="http://schemas.microsoft.com/office/powerpoint/2012/main" userId="S-1-5-21-3078600092-423061347-3850411739-21284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0F75BC"/>
    <a:srgbClr val="39B6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800" autoAdjust="0"/>
    <p:restoredTop sz="94660"/>
  </p:normalViewPr>
  <p:slideViewPr>
    <p:cSldViewPr snapToGrid="0">
      <p:cViewPr varScale="1">
        <p:scale>
          <a:sx n="88" d="100"/>
          <a:sy n="88" d="100"/>
        </p:scale>
        <p:origin x="143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12-22T14:43:42.382" idx="1">
    <p:pos x="5760" y="0"/>
    <p:text>Add the rest of the team!</p:text>
    <p:extLst>
      <p:ext uri="{C676402C-5697-4E1C-873F-D02D1690AC5C}">
        <p15:threadingInfo xmlns:p15="http://schemas.microsoft.com/office/powerpoint/2012/main" timeZoneBias="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12-22T14:49:21.344" idx="2">
    <p:pos x="4021" y="214"/>
    <p:text>Update as required after January meeting</p:text>
    <p:extLst>
      <p:ext uri="{C676402C-5697-4E1C-873F-D02D1690AC5C}">
        <p15:threadingInfo xmlns:p15="http://schemas.microsoft.com/office/powerpoint/2012/main" timeZoneBias="0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12-22T14:52:37.894" idx="3">
    <p:pos x="3621" y="2480"/>
    <p:text>Add more as required as survey develops</p:text>
    <p:extLst>
      <p:ext uri="{C676402C-5697-4E1C-873F-D02D1690AC5C}">
        <p15:threadingInfo xmlns:p15="http://schemas.microsoft.com/office/powerpoint/2012/main" timeZoneBias="0"/>
      </p:ext>
    </p:extLs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12-22T15:00:29.567" idx="4">
    <p:pos x="3461" y="3144"/>
    <p:text>Are we doing this?</p:text>
    <p:extLst>
      <p:ext uri="{C676402C-5697-4E1C-873F-D02D1690AC5C}">
        <p15:threadingInfo xmlns:p15="http://schemas.microsoft.com/office/powerpoint/2012/main" timeZoneBias="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24D2B-D209-4C23-899E-C8B18973233A}" type="datetimeFigureOut">
              <a:rPr lang="en-GB" smtClean="0"/>
              <a:t>22/12/2020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CCACB-1EC1-4719-9031-34815D29F0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24320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24D2B-D209-4C23-899E-C8B18973233A}" type="datetimeFigureOut">
              <a:rPr lang="en-GB" smtClean="0"/>
              <a:t>22/12/2020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CCACB-1EC1-4719-9031-34815D29F0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17928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24D2B-D209-4C23-899E-C8B18973233A}" type="datetimeFigureOut">
              <a:rPr lang="en-GB" smtClean="0"/>
              <a:t>22/12/2020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CCACB-1EC1-4719-9031-34815D29F0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65744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24D2B-D209-4C23-899E-C8B18973233A}" type="datetimeFigureOut">
              <a:rPr lang="en-GB" smtClean="0"/>
              <a:t>22/12/2020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CCACB-1EC1-4719-9031-34815D29F0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5510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24D2B-D209-4C23-899E-C8B18973233A}" type="datetimeFigureOut">
              <a:rPr lang="en-GB" smtClean="0"/>
              <a:t>22/12/2020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CCACB-1EC1-4719-9031-34815D29F0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0930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24D2B-D209-4C23-899E-C8B18973233A}" type="datetimeFigureOut">
              <a:rPr lang="en-GB" smtClean="0"/>
              <a:t>22/12/2020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CCACB-1EC1-4719-9031-34815D29F0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47013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24D2B-D209-4C23-899E-C8B18973233A}" type="datetimeFigureOut">
              <a:rPr lang="en-GB" smtClean="0"/>
              <a:t>22/12/2020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CCACB-1EC1-4719-9031-34815D29F0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71345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24D2B-D209-4C23-899E-C8B18973233A}" type="datetimeFigureOut">
              <a:rPr lang="en-GB" smtClean="0"/>
              <a:t>22/12/2020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CCACB-1EC1-4719-9031-34815D29F0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50923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24D2B-D209-4C23-899E-C8B18973233A}" type="datetimeFigureOut">
              <a:rPr lang="en-GB" smtClean="0"/>
              <a:t>22/12/2020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CCACB-1EC1-4719-9031-34815D29F0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76804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24D2B-D209-4C23-899E-C8B18973233A}" type="datetimeFigureOut">
              <a:rPr lang="en-GB" smtClean="0"/>
              <a:t>22/12/2020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CCACB-1EC1-4719-9031-34815D29F0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4529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24D2B-D209-4C23-899E-C8B18973233A}" type="datetimeFigureOut">
              <a:rPr lang="en-GB" smtClean="0"/>
              <a:t>22/12/2020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CCACB-1EC1-4719-9031-34815D29F0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4299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924D2B-D209-4C23-899E-C8B18973233A}" type="datetimeFigureOut">
              <a:rPr lang="en-GB" smtClean="0"/>
              <a:t>22/12/2020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CCACB-1EC1-4719-9031-34815D29F0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1589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2" r:id="rId1"/>
    <p:sldLayoutId id="2147483843" r:id="rId2"/>
    <p:sldLayoutId id="2147483844" r:id="rId3"/>
    <p:sldLayoutId id="2147483845" r:id="rId4"/>
    <p:sldLayoutId id="2147483846" r:id="rId5"/>
    <p:sldLayoutId id="2147483847" r:id="rId6"/>
    <p:sldLayoutId id="2147483848" r:id="rId7"/>
    <p:sldLayoutId id="2147483849" r:id="rId8"/>
    <p:sldLayoutId id="2147483850" r:id="rId9"/>
    <p:sldLayoutId id="2147483851" r:id="rId10"/>
    <p:sldLayoutId id="214748385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comments" Target="../comments/commen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1.pn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313" y="0"/>
            <a:ext cx="9144000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1086889" y="348719"/>
            <a:ext cx="698684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cap="all" spc="-150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Scaling up </a:t>
            </a:r>
          </a:p>
          <a:p>
            <a:pPr algn="ctr"/>
            <a:r>
              <a:rPr lang="en-GB" sz="2800" b="1" cap="all" spc="-150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Off-grid </a:t>
            </a:r>
          </a:p>
          <a:p>
            <a:pPr algn="ctr"/>
            <a:r>
              <a:rPr lang="en-GB" sz="2800" b="1" cap="all" spc="-150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Sanitation </a:t>
            </a:r>
          </a:p>
          <a:p>
            <a:pPr algn="ctr"/>
            <a:r>
              <a:rPr lang="en-GB" sz="2800" b="1" cap="all" spc="-150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(SOS)</a:t>
            </a:r>
            <a:r>
              <a:rPr lang="en-GB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24891" y="5544565"/>
            <a:ext cx="5877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Enumerator training 2021</a:t>
            </a:r>
            <a:endParaRPr lang="en-GB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5359" y="5950023"/>
            <a:ext cx="490451" cy="85107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877716" y="6536166"/>
            <a:ext cx="12662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err="1">
                <a:solidFill>
                  <a:srgbClr val="FF3300"/>
                </a:solidFill>
              </a:rPr>
              <a:t>m</a:t>
            </a:r>
            <a:r>
              <a:rPr lang="en-GB" sz="1100" dirty="0" err="1" smtClean="0">
                <a:solidFill>
                  <a:srgbClr val="FF3300"/>
                </a:solidFill>
              </a:rPr>
              <a:t>sds.tools</a:t>
            </a:r>
            <a:endParaRPr lang="en-GB" sz="1100" dirty="0">
              <a:solidFill>
                <a:srgbClr val="FF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03717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dirty="0" smtClean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32661" y="299258"/>
            <a:ext cx="56775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Maps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5359" y="5950023"/>
            <a:ext cx="490451" cy="85107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877716" y="6536166"/>
            <a:ext cx="12662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err="1">
                <a:solidFill>
                  <a:srgbClr val="FF3300"/>
                </a:solidFill>
              </a:rPr>
              <a:t>m</a:t>
            </a:r>
            <a:r>
              <a:rPr lang="en-GB" sz="1100" dirty="0" err="1" smtClean="0">
                <a:solidFill>
                  <a:srgbClr val="FF3300"/>
                </a:solidFill>
              </a:rPr>
              <a:t>sds.tools</a:t>
            </a:r>
            <a:endParaRPr lang="en-GB" sz="1100" dirty="0">
              <a:solidFill>
                <a:srgbClr val="FF33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7048" y="1892190"/>
            <a:ext cx="2424112" cy="430953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40069" y="2640336"/>
            <a:ext cx="21209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Several tasks require the respondents to put a location marker on a map 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843" y="227662"/>
            <a:ext cx="490451" cy="851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81478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dirty="0" smtClean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77687" y="382385"/>
            <a:ext cx="56775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Survey Overview</a:t>
            </a:r>
            <a:endParaRPr lang="en-GB" sz="4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629294" y="2543695"/>
            <a:ext cx="558615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FF3300"/>
                </a:solidFill>
              </a:rPr>
              <a:t>Incentive:</a:t>
            </a:r>
          </a:p>
          <a:p>
            <a:endParaRPr lang="en-GB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bg1"/>
                </a:solidFill>
              </a:rPr>
              <a:t>Each completed micro-task gains points and credit to phone ownership or financial sum.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bg1"/>
                </a:solidFill>
              </a:rPr>
              <a:t>Extra points achieved by giving additional information within tasks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5359" y="5950023"/>
            <a:ext cx="490451" cy="85107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877716" y="6536166"/>
            <a:ext cx="12662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err="1">
                <a:solidFill>
                  <a:srgbClr val="FF3300"/>
                </a:solidFill>
              </a:rPr>
              <a:t>m</a:t>
            </a:r>
            <a:r>
              <a:rPr lang="en-GB" sz="1100" dirty="0" err="1" smtClean="0">
                <a:solidFill>
                  <a:srgbClr val="FF3300"/>
                </a:solidFill>
              </a:rPr>
              <a:t>sds.tools</a:t>
            </a:r>
            <a:endParaRPr lang="en-GB" sz="1100" dirty="0">
              <a:solidFill>
                <a:srgbClr val="FF330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19" y="239194"/>
            <a:ext cx="490451" cy="851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2110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dirty="0" smtClean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16968" y="416330"/>
            <a:ext cx="62938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>
                <a:solidFill>
                  <a:srgbClr val="FF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Activity: </a:t>
            </a:r>
            <a:r>
              <a:rPr lang="en-GB" sz="4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Try a micro-task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106641" y="1771230"/>
            <a:ext cx="6382078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sz="2000" dirty="0" smtClean="0">
                <a:solidFill>
                  <a:schemeClr val="bg1"/>
                </a:solidFill>
              </a:rPr>
              <a:t>Read the guidance material for Data Exchange</a:t>
            </a:r>
          </a:p>
          <a:p>
            <a:pPr marL="457200" indent="-457200">
              <a:buFont typeface="+mj-lt"/>
              <a:buAutoNum type="arabicPeriod"/>
            </a:pPr>
            <a:endParaRPr lang="en-GB" sz="2000" dirty="0" smtClean="0">
              <a:solidFill>
                <a:schemeClr val="bg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sz="2000" dirty="0" smtClean="0">
                <a:solidFill>
                  <a:schemeClr val="bg1"/>
                </a:solidFill>
              </a:rPr>
              <a:t>Go to the Data Exchange on the phone </a:t>
            </a:r>
          </a:p>
          <a:p>
            <a:pPr marL="457200" indent="-457200">
              <a:buFont typeface="+mj-lt"/>
              <a:buAutoNum type="arabicPeriod"/>
            </a:pPr>
            <a:endParaRPr lang="en-GB" sz="2000" dirty="0">
              <a:solidFill>
                <a:schemeClr val="bg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sz="2000" dirty="0" smtClean="0">
                <a:solidFill>
                  <a:schemeClr val="bg1"/>
                </a:solidFill>
              </a:rPr>
              <a:t>Fill in one of the micro tasks</a:t>
            </a:r>
          </a:p>
          <a:p>
            <a:pPr marL="457200" indent="-457200">
              <a:buFont typeface="+mj-lt"/>
              <a:buAutoNum type="arabicPeriod"/>
            </a:pPr>
            <a:endParaRPr lang="en-GB" sz="2000" dirty="0">
              <a:solidFill>
                <a:schemeClr val="bg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sz="2000" dirty="0" smtClean="0">
                <a:solidFill>
                  <a:schemeClr val="bg1"/>
                </a:solidFill>
              </a:rPr>
              <a:t>Think about:</a:t>
            </a:r>
          </a:p>
          <a:p>
            <a:endParaRPr lang="en-GB" sz="20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FF3300"/>
                </a:solidFill>
              </a:rPr>
              <a:t>How easy/ difficult is the task?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FF33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FF3300"/>
                </a:solidFill>
              </a:rPr>
              <a:t>How long did it take?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FF33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FF3300"/>
                </a:solidFill>
              </a:rPr>
              <a:t>What elements of the surveys functionality did you find difficult (maps, select multiple, text entries, take photos)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bg1"/>
              </a:solidFill>
            </a:endParaRPr>
          </a:p>
          <a:p>
            <a:endParaRPr lang="en-GB" dirty="0" smtClean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5359" y="5950023"/>
            <a:ext cx="490451" cy="85107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877716" y="6536166"/>
            <a:ext cx="12662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err="1">
                <a:solidFill>
                  <a:srgbClr val="FF3300"/>
                </a:solidFill>
              </a:rPr>
              <a:t>m</a:t>
            </a:r>
            <a:r>
              <a:rPr lang="en-GB" sz="1100" dirty="0" err="1" smtClean="0">
                <a:solidFill>
                  <a:srgbClr val="FF3300"/>
                </a:solidFill>
              </a:rPr>
              <a:t>sds.tools</a:t>
            </a:r>
            <a:endParaRPr lang="en-GB" sz="1100" dirty="0">
              <a:solidFill>
                <a:srgbClr val="FF330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691" y="163177"/>
            <a:ext cx="490451" cy="851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48997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dirty="0" smtClean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373427" y="290945"/>
            <a:ext cx="62938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Informed consent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5359" y="5950023"/>
            <a:ext cx="490451" cy="85107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877716" y="6536166"/>
            <a:ext cx="12662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err="1">
                <a:solidFill>
                  <a:srgbClr val="FF3300"/>
                </a:solidFill>
              </a:rPr>
              <a:t>m</a:t>
            </a:r>
            <a:r>
              <a:rPr lang="en-GB" sz="1100" dirty="0" err="1" smtClean="0">
                <a:solidFill>
                  <a:srgbClr val="FF3300"/>
                </a:solidFill>
              </a:rPr>
              <a:t>sds.tools</a:t>
            </a:r>
            <a:endParaRPr lang="en-GB" sz="1100" dirty="0">
              <a:solidFill>
                <a:srgbClr val="FF33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3950" y="5581169"/>
            <a:ext cx="62262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bg1"/>
                </a:solidFill>
              </a:rPr>
              <a:t>All participants need to provide their full prior and informed consent before participating in the project.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FF0000"/>
                </a:solidFill>
              </a:rPr>
              <a:t>Activity: read through project info and consent documents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724" y="147754"/>
            <a:ext cx="490451" cy="85107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74751" t="16964" r="10748" b="9555"/>
          <a:stretch/>
        </p:blipFill>
        <p:spPr>
          <a:xfrm rot="1665393">
            <a:off x="5545226" y="1659064"/>
            <a:ext cx="2585899" cy="368565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/>
          <a:srcRect l="59918" t="16964" r="25332" b="8962"/>
          <a:stretch/>
        </p:blipFill>
        <p:spPr>
          <a:xfrm rot="20840747">
            <a:off x="1278330" y="1480620"/>
            <a:ext cx="2637699" cy="3725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0203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127" y="0"/>
            <a:ext cx="9144000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dirty="0" smtClean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58971" y="547334"/>
            <a:ext cx="20260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</a:t>
            </a:r>
          </a:p>
        </p:txBody>
      </p:sp>
      <p:grpSp>
        <p:nvGrpSpPr>
          <p:cNvPr id="198" name="Group 197"/>
          <p:cNvGrpSpPr/>
          <p:nvPr/>
        </p:nvGrpSpPr>
        <p:grpSpPr>
          <a:xfrm>
            <a:off x="799168" y="2324100"/>
            <a:ext cx="7284302" cy="2019496"/>
            <a:chOff x="299073" y="1885471"/>
            <a:chExt cx="3878701" cy="1940563"/>
          </a:xfrm>
        </p:grpSpPr>
        <p:grpSp>
          <p:nvGrpSpPr>
            <p:cNvPr id="11" name="Group 10"/>
            <p:cNvGrpSpPr/>
            <p:nvPr/>
          </p:nvGrpSpPr>
          <p:grpSpPr>
            <a:xfrm>
              <a:off x="1519605" y="1885471"/>
              <a:ext cx="1339597" cy="619084"/>
              <a:chOff x="2589075" y="2384122"/>
              <a:chExt cx="798876" cy="694939"/>
            </a:xfrm>
            <a:solidFill>
              <a:schemeClr val="accent2"/>
            </a:solidFill>
          </p:grpSpPr>
          <p:sp>
            <p:nvSpPr>
              <p:cNvPr id="12" name="Rounded Rectangle 11"/>
              <p:cNvSpPr/>
              <p:nvPr/>
            </p:nvSpPr>
            <p:spPr>
              <a:xfrm>
                <a:off x="2589075" y="2384122"/>
                <a:ext cx="798876" cy="694939"/>
              </a:xfrm>
              <a:prstGeom prst="roundRect">
                <a:avLst/>
              </a:prstGeom>
              <a:grpFill/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</p:sp>
          <p:sp>
            <p:nvSpPr>
              <p:cNvPr id="13" name="Rounded Rectangle 10"/>
              <p:cNvSpPr txBox="1"/>
              <p:nvPr/>
            </p:nvSpPr>
            <p:spPr>
              <a:xfrm>
                <a:off x="2622999" y="2418046"/>
                <a:ext cx="731028" cy="627091"/>
              </a:xfrm>
              <a:prstGeom prst="rect">
                <a:avLst/>
              </a:prstGeom>
              <a:grp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spcFirstLastPara="0" vert="horz" wrap="square" lIns="7620" tIns="7620" rIns="7620" bIns="7620" numCol="1" spcCol="1270" anchor="ctr" anchorCtr="0">
                <a:noAutofit/>
              </a:bodyPr>
              <a:lstStyle/>
              <a:p>
                <a:pPr lvl="0" algn="ctr" defTabSz="5334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kern="1200" dirty="0" smtClean="0"/>
                  <a:t>Each Country</a:t>
                </a:r>
                <a:endParaRPr lang="en-US" sz="1200" kern="1200" dirty="0"/>
              </a:p>
            </p:txBody>
          </p:sp>
        </p:grpSp>
        <p:sp>
          <p:nvSpPr>
            <p:cNvPr id="31" name="Left Brace 30"/>
            <p:cNvSpPr/>
            <p:nvPr/>
          </p:nvSpPr>
          <p:spPr>
            <a:xfrm rot="5400000">
              <a:off x="2159392" y="1680668"/>
              <a:ext cx="260481" cy="2101251"/>
            </a:xfrm>
            <a:prstGeom prst="leftBrace">
              <a:avLst>
                <a:gd name="adj1" fmla="val 8333"/>
                <a:gd name="adj2" fmla="val 53560"/>
              </a:avLst>
            </a:prstGeom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97" name="Group 96"/>
            <p:cNvGrpSpPr/>
            <p:nvPr/>
          </p:nvGrpSpPr>
          <p:grpSpPr>
            <a:xfrm>
              <a:off x="573497" y="2903487"/>
              <a:ext cx="1068786" cy="481882"/>
              <a:chOff x="3514928" y="2756894"/>
              <a:chExt cx="686296" cy="253145"/>
            </a:xfrm>
          </p:grpSpPr>
          <p:sp>
            <p:nvSpPr>
              <p:cNvPr id="98" name="Rounded Rectangle 97"/>
              <p:cNvSpPr/>
              <p:nvPr/>
            </p:nvSpPr>
            <p:spPr>
              <a:xfrm>
                <a:off x="3514928" y="2756894"/>
                <a:ext cx="686296" cy="253145"/>
              </a:xfrm>
              <a:prstGeom prst="round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</p:sp>
          <p:sp>
            <p:nvSpPr>
              <p:cNvPr id="99" name="Rounded Rectangle 82"/>
              <p:cNvSpPr txBox="1"/>
              <p:nvPr/>
            </p:nvSpPr>
            <p:spPr>
              <a:xfrm>
                <a:off x="3527286" y="2769252"/>
                <a:ext cx="661580" cy="228429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spcFirstLastPara="0" vert="horz" wrap="square" lIns="7620" tIns="7620" rIns="7620" bIns="7620" numCol="1" spcCol="1270" anchor="ctr" anchorCtr="0">
                <a:noAutofit/>
              </a:bodyPr>
              <a:lstStyle/>
              <a:p>
                <a:pPr lvl="0" algn="ctr" defTabSz="5334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500" kern="1200" dirty="0" smtClean="0"/>
                  <a:t>CBS users</a:t>
                </a:r>
                <a:endParaRPr lang="en-US" sz="1500" kern="1200" dirty="0"/>
              </a:p>
            </p:txBody>
          </p:sp>
        </p:grpSp>
        <p:grpSp>
          <p:nvGrpSpPr>
            <p:cNvPr id="100" name="Group 99"/>
            <p:cNvGrpSpPr/>
            <p:nvPr/>
          </p:nvGrpSpPr>
          <p:grpSpPr>
            <a:xfrm>
              <a:off x="2839957" y="2893166"/>
              <a:ext cx="1068786" cy="481882"/>
              <a:chOff x="3514928" y="2756894"/>
              <a:chExt cx="686296" cy="253145"/>
            </a:xfrm>
          </p:grpSpPr>
          <p:sp>
            <p:nvSpPr>
              <p:cNvPr id="101" name="Rounded Rectangle 100"/>
              <p:cNvSpPr/>
              <p:nvPr/>
            </p:nvSpPr>
            <p:spPr>
              <a:xfrm>
                <a:off x="3514928" y="2756894"/>
                <a:ext cx="686296" cy="253145"/>
              </a:xfrm>
              <a:prstGeom prst="round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</p:sp>
          <p:sp>
            <p:nvSpPr>
              <p:cNvPr id="102" name="Rounded Rectangle 82"/>
              <p:cNvSpPr txBox="1"/>
              <p:nvPr/>
            </p:nvSpPr>
            <p:spPr>
              <a:xfrm>
                <a:off x="3527286" y="2769252"/>
                <a:ext cx="661580" cy="228429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spcFirstLastPara="0" vert="horz" wrap="square" lIns="7620" tIns="7620" rIns="7620" bIns="7620" numCol="1" spcCol="1270" anchor="ctr" anchorCtr="0">
                <a:noAutofit/>
              </a:bodyPr>
              <a:lstStyle/>
              <a:p>
                <a:pPr lvl="0" algn="ctr" defTabSz="5334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kern="1200" dirty="0" smtClean="0"/>
                  <a:t>Non users</a:t>
                </a:r>
                <a:endParaRPr lang="en-US" sz="1500" kern="1200" dirty="0"/>
              </a:p>
            </p:txBody>
          </p:sp>
        </p:grpSp>
        <p:grpSp>
          <p:nvGrpSpPr>
            <p:cNvPr id="146" name="Group 145"/>
            <p:cNvGrpSpPr/>
            <p:nvPr/>
          </p:nvGrpSpPr>
          <p:grpSpPr>
            <a:xfrm>
              <a:off x="299073" y="3479572"/>
              <a:ext cx="1575663" cy="346462"/>
              <a:chOff x="299073" y="3479572"/>
              <a:chExt cx="1575663" cy="346462"/>
            </a:xfrm>
          </p:grpSpPr>
          <p:grpSp>
            <p:nvGrpSpPr>
              <p:cNvPr id="122" name="Group 121"/>
              <p:cNvGrpSpPr/>
              <p:nvPr/>
            </p:nvGrpSpPr>
            <p:grpSpPr>
              <a:xfrm>
                <a:off x="299073" y="3539933"/>
                <a:ext cx="1575663" cy="286101"/>
                <a:chOff x="6597734" y="3489643"/>
                <a:chExt cx="1552467" cy="315051"/>
              </a:xfrm>
            </p:grpSpPr>
            <p:sp>
              <p:nvSpPr>
                <p:cNvPr id="138" name="Rounded Rectangle 4"/>
                <p:cNvSpPr txBox="1"/>
                <p:nvPr/>
              </p:nvSpPr>
              <p:spPr>
                <a:xfrm>
                  <a:off x="7594777" y="3489643"/>
                  <a:ext cx="555424" cy="296002"/>
                </a:xfrm>
                <a:prstGeom prst="roundRect">
                  <a:avLst/>
                </a:prstGeom>
                <a:solidFill>
                  <a:srgbClr val="0F75BC"/>
                </a:solidFill>
                <a:ln>
                  <a:solidFill>
                    <a:schemeClr val="tx1"/>
                  </a:solidFill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spcFirstLastPara="0" vert="horz" wrap="square" lIns="7620" tIns="7620" rIns="7620" bIns="7620" numCol="1" spcCol="1270" anchor="ctr" anchorCtr="0">
                  <a:noAutofit/>
                </a:bodyPr>
                <a:lstStyle/>
                <a:p>
                  <a:pPr lvl="0" algn="ctr" defTabSz="5334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r>
                    <a:rPr lang="en-US" sz="1100" kern="1200" dirty="0" smtClean="0"/>
                    <a:t>Female</a:t>
                  </a:r>
                  <a:endParaRPr lang="en-US" sz="1100" kern="1200" dirty="0"/>
                </a:p>
              </p:txBody>
            </p:sp>
            <p:sp>
              <p:nvSpPr>
                <p:cNvPr id="136" name="Rounded Rectangle 8"/>
                <p:cNvSpPr txBox="1"/>
                <p:nvPr/>
              </p:nvSpPr>
              <p:spPr>
                <a:xfrm>
                  <a:off x="6597734" y="3511024"/>
                  <a:ext cx="557084" cy="293670"/>
                </a:xfrm>
                <a:prstGeom prst="roundRect">
                  <a:avLst/>
                </a:prstGeom>
                <a:solidFill>
                  <a:srgbClr val="39B64A"/>
                </a:solidFill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spcFirstLastPara="0" vert="horz" wrap="square" lIns="7620" tIns="7620" rIns="7620" bIns="7620" numCol="1" spcCol="1270" anchor="ctr" anchorCtr="0">
                  <a:noAutofit/>
                </a:bodyPr>
                <a:lstStyle/>
                <a:p>
                  <a:pPr lvl="0" algn="ctr" defTabSz="5334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r>
                    <a:rPr lang="en-US" sz="1100" kern="1200" dirty="0" smtClean="0"/>
                    <a:t>Male</a:t>
                  </a:r>
                  <a:endParaRPr lang="en-US" sz="1100" kern="1200" dirty="0"/>
                </a:p>
              </p:txBody>
            </p:sp>
          </p:grpSp>
          <p:sp>
            <p:nvSpPr>
              <p:cNvPr id="144" name="Left Brace 143"/>
              <p:cNvSpPr/>
              <p:nvPr/>
            </p:nvSpPr>
            <p:spPr>
              <a:xfrm rot="5400000">
                <a:off x="1077909" y="3292535"/>
                <a:ext cx="45719" cy="419793"/>
              </a:xfrm>
              <a:prstGeom prst="leftBrace">
                <a:avLst>
                  <a:gd name="adj1" fmla="val 8333"/>
                  <a:gd name="adj2" fmla="val 53560"/>
                </a:avLst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47" name="Group 146"/>
            <p:cNvGrpSpPr/>
            <p:nvPr/>
          </p:nvGrpSpPr>
          <p:grpSpPr>
            <a:xfrm>
              <a:off x="2602111" y="3478709"/>
              <a:ext cx="1575663" cy="346461"/>
              <a:chOff x="299073" y="3479572"/>
              <a:chExt cx="1575663" cy="346461"/>
            </a:xfrm>
          </p:grpSpPr>
          <p:grpSp>
            <p:nvGrpSpPr>
              <p:cNvPr id="148" name="Group 147"/>
              <p:cNvGrpSpPr/>
              <p:nvPr/>
            </p:nvGrpSpPr>
            <p:grpSpPr>
              <a:xfrm>
                <a:off x="299073" y="3539932"/>
                <a:ext cx="1575663" cy="286101"/>
                <a:chOff x="6597734" y="3489643"/>
                <a:chExt cx="1552467" cy="315051"/>
              </a:xfrm>
            </p:grpSpPr>
            <p:sp>
              <p:nvSpPr>
                <p:cNvPr id="151" name="Rounded Rectangle 4"/>
                <p:cNvSpPr txBox="1"/>
                <p:nvPr/>
              </p:nvSpPr>
              <p:spPr>
                <a:xfrm>
                  <a:off x="7594777" y="3489643"/>
                  <a:ext cx="555424" cy="296002"/>
                </a:xfrm>
                <a:prstGeom prst="roundRect">
                  <a:avLst/>
                </a:prstGeom>
                <a:solidFill>
                  <a:srgbClr val="0F75BC"/>
                </a:solidFill>
                <a:ln>
                  <a:solidFill>
                    <a:schemeClr val="tx1"/>
                  </a:solidFill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spcFirstLastPara="0" vert="horz" wrap="square" lIns="7620" tIns="7620" rIns="7620" bIns="7620" numCol="1" spcCol="1270" anchor="ctr" anchorCtr="0">
                  <a:noAutofit/>
                </a:bodyPr>
                <a:lstStyle/>
                <a:p>
                  <a:pPr lvl="0" algn="ctr" defTabSz="5334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r>
                    <a:rPr lang="en-US" sz="1100" kern="1200" dirty="0" smtClean="0"/>
                    <a:t>Female</a:t>
                  </a:r>
                  <a:endParaRPr lang="en-US" sz="1100" kern="1200" dirty="0"/>
                </a:p>
              </p:txBody>
            </p:sp>
            <p:sp>
              <p:nvSpPr>
                <p:cNvPr id="152" name="Rounded Rectangle 8"/>
                <p:cNvSpPr txBox="1"/>
                <p:nvPr/>
              </p:nvSpPr>
              <p:spPr>
                <a:xfrm>
                  <a:off x="6597734" y="3511024"/>
                  <a:ext cx="557084" cy="293670"/>
                </a:xfrm>
                <a:prstGeom prst="roundRect">
                  <a:avLst/>
                </a:prstGeom>
                <a:solidFill>
                  <a:srgbClr val="39B64A"/>
                </a:solidFill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spcFirstLastPara="0" vert="horz" wrap="square" lIns="7620" tIns="7620" rIns="7620" bIns="7620" numCol="1" spcCol="1270" anchor="ctr" anchorCtr="0">
                  <a:noAutofit/>
                </a:bodyPr>
                <a:lstStyle/>
                <a:p>
                  <a:pPr lvl="0" algn="ctr" defTabSz="5334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r>
                    <a:rPr lang="en-US" sz="1100" kern="1200" dirty="0" smtClean="0"/>
                    <a:t>Male</a:t>
                  </a:r>
                  <a:endParaRPr lang="en-US" sz="1100" kern="1200" dirty="0"/>
                </a:p>
              </p:txBody>
            </p:sp>
          </p:grpSp>
          <p:sp>
            <p:nvSpPr>
              <p:cNvPr id="149" name="Left Brace 148"/>
              <p:cNvSpPr/>
              <p:nvPr/>
            </p:nvSpPr>
            <p:spPr>
              <a:xfrm rot="5400000">
                <a:off x="1077909" y="3292535"/>
                <a:ext cx="45719" cy="419793"/>
              </a:xfrm>
              <a:prstGeom prst="leftBrace">
                <a:avLst>
                  <a:gd name="adj1" fmla="val 8333"/>
                  <a:gd name="adj2" fmla="val 53560"/>
                </a:avLst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pic>
        <p:nvPicPr>
          <p:cNvPr id="199" name="Picture 19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5359" y="5950023"/>
            <a:ext cx="490451" cy="851077"/>
          </a:xfrm>
          <a:prstGeom prst="rect">
            <a:avLst/>
          </a:prstGeom>
        </p:spPr>
      </p:pic>
      <p:sp>
        <p:nvSpPr>
          <p:cNvPr id="200" name="TextBox 199"/>
          <p:cNvSpPr txBox="1"/>
          <p:nvPr/>
        </p:nvSpPr>
        <p:spPr>
          <a:xfrm>
            <a:off x="7877716" y="6536166"/>
            <a:ext cx="12662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err="1">
                <a:solidFill>
                  <a:srgbClr val="FF3300"/>
                </a:solidFill>
              </a:rPr>
              <a:t>m</a:t>
            </a:r>
            <a:r>
              <a:rPr lang="en-GB" sz="1100" dirty="0" err="1" smtClean="0">
                <a:solidFill>
                  <a:srgbClr val="FF3300"/>
                </a:solidFill>
              </a:rPr>
              <a:t>sds.tools</a:t>
            </a:r>
            <a:endParaRPr lang="en-GB" sz="1100" dirty="0">
              <a:solidFill>
                <a:srgbClr val="FF3300"/>
              </a:solidFill>
            </a:endParaRPr>
          </a:p>
        </p:txBody>
      </p:sp>
      <p:sp>
        <p:nvSpPr>
          <p:cNvPr id="201" name="TextBox 200"/>
          <p:cNvSpPr txBox="1"/>
          <p:nvPr/>
        </p:nvSpPr>
        <p:spPr>
          <a:xfrm>
            <a:off x="3148100" y="4942062"/>
            <a:ext cx="3952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Total= 200 participants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04" name="Picture 10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289" y="196814"/>
            <a:ext cx="490451" cy="851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851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dirty="0" smtClean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301469" y="371620"/>
            <a:ext cx="62938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management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5359" y="5950023"/>
            <a:ext cx="490451" cy="85107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877716" y="6536166"/>
            <a:ext cx="12662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err="1">
                <a:solidFill>
                  <a:srgbClr val="FF3300"/>
                </a:solidFill>
              </a:rPr>
              <a:t>m</a:t>
            </a:r>
            <a:r>
              <a:rPr lang="en-GB" sz="1100" dirty="0" err="1" smtClean="0">
                <a:solidFill>
                  <a:srgbClr val="FF3300"/>
                </a:solidFill>
              </a:rPr>
              <a:t>sds.tools</a:t>
            </a:r>
            <a:endParaRPr lang="en-GB" sz="1100" dirty="0">
              <a:solidFill>
                <a:srgbClr val="FF33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38309" y="2385987"/>
            <a:ext cx="696331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chemeClr val="bg1"/>
                </a:solidFill>
              </a:rPr>
              <a:t>All data is encrypted and stored on a password protected server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chemeClr val="bg1"/>
                </a:solidFill>
              </a:rPr>
              <a:t>Only the core project team have access to that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chemeClr val="bg1"/>
                </a:solidFill>
              </a:rPr>
              <a:t>We will know if a participant is struggling to meet daily tasks (a team member will call them to check they are happy to continue participation)</a:t>
            </a:r>
          </a:p>
          <a:p>
            <a:endParaRPr lang="en-GB" sz="2400" dirty="0">
              <a:solidFill>
                <a:schemeClr val="bg1"/>
              </a:solidFill>
            </a:endParaRPr>
          </a:p>
          <a:p>
            <a:endParaRPr lang="en-GB" sz="2400" dirty="0">
              <a:solidFill>
                <a:schemeClr val="bg1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79" y="371620"/>
            <a:ext cx="490451" cy="851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8304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dirty="0" smtClean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16968" y="360854"/>
            <a:ext cx="62938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>
                <a:solidFill>
                  <a:srgbClr val="FF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Activity: </a:t>
            </a:r>
            <a:r>
              <a:rPr lang="en-GB" sz="4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trouble shooting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5359" y="5950023"/>
            <a:ext cx="490451" cy="85107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877716" y="6536166"/>
            <a:ext cx="12662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err="1">
                <a:solidFill>
                  <a:srgbClr val="FF3300"/>
                </a:solidFill>
              </a:rPr>
              <a:t>m</a:t>
            </a:r>
            <a:r>
              <a:rPr lang="en-GB" sz="1100" dirty="0" err="1" smtClean="0">
                <a:solidFill>
                  <a:srgbClr val="FF3300"/>
                </a:solidFill>
              </a:rPr>
              <a:t>sds.tools</a:t>
            </a:r>
            <a:endParaRPr lang="en-GB" sz="1100" dirty="0">
              <a:solidFill>
                <a:srgbClr val="FF3300"/>
              </a:solidFill>
            </a:endParaRPr>
          </a:p>
        </p:txBody>
      </p:sp>
      <p:sp>
        <p:nvSpPr>
          <p:cNvPr id="10" name="Content Placeholder 4"/>
          <p:cNvSpPr txBox="1">
            <a:spLocks noGrp="1"/>
          </p:cNvSpPr>
          <p:nvPr>
            <p:ph idx="1"/>
          </p:nvPr>
        </p:nvSpPr>
        <p:spPr>
          <a:xfrm>
            <a:off x="556953" y="1895411"/>
            <a:ext cx="8610600" cy="4957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Begin a task then try some of the following potential issues and try to get back to the survey:</a:t>
            </a:r>
            <a:endParaRPr lang="en-US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/>
            <a:endParaRPr lang="en-U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/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Turn </a:t>
            </a:r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the Android on and off</a:t>
            </a:r>
          </a:p>
          <a:p>
            <a:pPr marL="457200" indent="-457200"/>
            <a:endParaRPr lang="en-US" sz="11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/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Put the Android in sleep mode</a:t>
            </a:r>
          </a:p>
          <a:p>
            <a:pPr marL="457200" indent="-457200"/>
            <a:endParaRPr lang="en-US" sz="11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/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Turn the volume up and down</a:t>
            </a:r>
          </a:p>
          <a:p>
            <a:pPr marL="457200" indent="-457200"/>
            <a:endParaRPr lang="en-US" sz="11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/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Swipe the screens</a:t>
            </a:r>
          </a:p>
          <a:p>
            <a:pPr marL="457200" indent="-457200"/>
            <a:endParaRPr lang="en-US" sz="11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/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Select a program</a:t>
            </a:r>
          </a:p>
          <a:p>
            <a:pPr marL="457200" indent="-457200"/>
            <a:endParaRPr lang="en-US" sz="11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/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Go to the HOME page</a:t>
            </a:r>
          </a:p>
          <a:p>
            <a:endParaRPr lang="en-US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55" y="96628"/>
            <a:ext cx="490451" cy="851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5850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dirty="0" smtClean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7819" y="1986283"/>
            <a:ext cx="8636923" cy="3210934"/>
          </a:xfrm>
        </p:spPr>
        <p:txBody>
          <a:bodyPr numCol="2">
            <a:noAutofit/>
          </a:bodyPr>
          <a:lstStyle/>
          <a:p>
            <a:pPr marL="0" indent="0">
              <a:buNone/>
            </a:pPr>
            <a:r>
              <a:rPr lang="en-GB" sz="2400" b="1" dirty="0" smtClean="0">
                <a:solidFill>
                  <a:srgbClr val="FF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 1</a:t>
            </a:r>
          </a:p>
          <a:p>
            <a:pPr marL="0" indent="0">
              <a:buNone/>
            </a:pPr>
            <a:r>
              <a:rPr lang="en-GB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SOS team</a:t>
            </a:r>
          </a:p>
          <a:p>
            <a:pPr marL="0" indent="0">
              <a:buNone/>
            </a:pPr>
            <a:r>
              <a:rPr lang="en-GB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 overview</a:t>
            </a:r>
          </a:p>
          <a:p>
            <a:pPr marL="0" indent="0">
              <a:buNone/>
            </a:pPr>
            <a:r>
              <a:rPr lang="en-GB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Survey </a:t>
            </a:r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overview</a:t>
            </a:r>
          </a:p>
          <a:p>
            <a:pPr marL="0" indent="0">
              <a:buNone/>
            </a:pPr>
            <a:r>
              <a:rPr lang="en-GB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 time line</a:t>
            </a:r>
          </a:p>
          <a:p>
            <a:pPr marL="0" indent="0">
              <a:buNone/>
            </a:pPr>
            <a:r>
              <a:rPr lang="en-GB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Maps</a:t>
            </a:r>
          </a:p>
          <a:p>
            <a:pPr marL="0" indent="0">
              <a:buNone/>
            </a:pPr>
            <a:r>
              <a:rPr lang="en-GB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Activity</a:t>
            </a:r>
            <a:endParaRPr lang="en-GB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r">
              <a:buNone/>
            </a:pPr>
            <a:r>
              <a:rPr lang="en-GB" sz="2400" b="1" dirty="0" smtClean="0">
                <a:solidFill>
                  <a:srgbClr val="FF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 2</a:t>
            </a:r>
          </a:p>
          <a:p>
            <a:pPr marL="0" indent="0" algn="r">
              <a:buNone/>
            </a:pPr>
            <a:r>
              <a:rPr lang="en-GB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Informed consent</a:t>
            </a:r>
          </a:p>
          <a:p>
            <a:pPr marL="0" indent="0" algn="r">
              <a:buNone/>
            </a:pPr>
            <a:r>
              <a:rPr lang="en-GB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Ethics</a:t>
            </a:r>
          </a:p>
          <a:p>
            <a:pPr marL="0" indent="0" algn="r">
              <a:buNone/>
            </a:pPr>
            <a:r>
              <a:rPr lang="en-GB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Sampling</a:t>
            </a:r>
          </a:p>
          <a:p>
            <a:pPr marL="0" indent="0" algn="r">
              <a:buNone/>
            </a:pPr>
            <a:r>
              <a:rPr lang="en-GB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management</a:t>
            </a:r>
          </a:p>
          <a:p>
            <a:pPr marL="0" indent="0" algn="r">
              <a:buNone/>
            </a:pPr>
            <a:r>
              <a:rPr lang="en-GB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Trouble shooting</a:t>
            </a:r>
          </a:p>
          <a:p>
            <a:pPr marL="0" indent="0" algn="r">
              <a:buNone/>
            </a:pPr>
            <a:r>
              <a:rPr lang="en-GB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Activity</a:t>
            </a:r>
          </a:p>
          <a:p>
            <a:pPr marL="0" indent="0">
              <a:buNone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11433" y="423949"/>
            <a:ext cx="46883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Training overview</a:t>
            </a:r>
            <a:endParaRPr lang="en-GB" sz="4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5359" y="5950023"/>
            <a:ext cx="490451" cy="85107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877716" y="6536166"/>
            <a:ext cx="12662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err="1">
                <a:solidFill>
                  <a:srgbClr val="FF3300"/>
                </a:solidFill>
              </a:rPr>
              <a:t>m</a:t>
            </a:r>
            <a:r>
              <a:rPr lang="en-GB" sz="1100" dirty="0" err="1" smtClean="0">
                <a:solidFill>
                  <a:srgbClr val="FF3300"/>
                </a:solidFill>
              </a:rPr>
              <a:t>sds.tools</a:t>
            </a:r>
            <a:endParaRPr lang="en-GB" sz="1100" dirty="0">
              <a:solidFill>
                <a:srgbClr val="FF330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982" y="142064"/>
            <a:ext cx="490451" cy="851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37867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n-GB" dirty="0" smtClean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27810" y="384275"/>
            <a:ext cx="46883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Team Introduction</a:t>
            </a:r>
            <a:endParaRPr lang="en-GB" sz="4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http://andrewreidbell.com/wp-content/uploads/2017/08/AndrewBell03_LowRes-200x30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93" t="14535" r="6233" b="22845"/>
          <a:stretch/>
        </p:blipFill>
        <p:spPr bwMode="auto">
          <a:xfrm>
            <a:off x="4514080" y="4446559"/>
            <a:ext cx="1274712" cy="1286425"/>
          </a:xfrm>
          <a:prstGeom prst="ellipse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 result for dr simon willcock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462" y="4447885"/>
            <a:ext cx="1191644" cy="1191644"/>
          </a:xfrm>
          <a:prstGeom prst="ellipse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5359" y="5950023"/>
            <a:ext cx="490451" cy="85107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64" t="6688" r="23272" b="4746"/>
          <a:stretch/>
        </p:blipFill>
        <p:spPr>
          <a:xfrm rot="5400000">
            <a:off x="2403246" y="4428226"/>
            <a:ext cx="1390694" cy="1323093"/>
          </a:xfrm>
          <a:prstGeom prst="ellipse">
            <a:avLst/>
          </a:prstGeom>
          <a:ln>
            <a:solidFill>
              <a:schemeClr val="tx1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134982" y="5750569"/>
            <a:ext cx="20449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bg1"/>
                </a:solidFill>
              </a:rPr>
              <a:t>Dr Simon Willcock, Bangor University, UK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401366" y="5836952"/>
            <a:ext cx="239406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bg1"/>
                </a:solidFill>
              </a:rPr>
              <a:t>Dr Andrew Reid Bell,</a:t>
            </a:r>
          </a:p>
          <a:p>
            <a:r>
              <a:rPr lang="en-GB" sz="1600" dirty="0" smtClean="0">
                <a:solidFill>
                  <a:schemeClr val="bg1"/>
                </a:solidFill>
              </a:rPr>
              <a:t>New York University, USA</a:t>
            </a:r>
            <a:endParaRPr lang="en-GB" dirty="0">
              <a:solidFill>
                <a:schemeClr val="bg1"/>
              </a:solidFill>
            </a:endParaRPr>
          </a:p>
          <a:p>
            <a:endParaRPr lang="en-GB" sz="1600" dirty="0" smtClean="0">
              <a:solidFill>
                <a:schemeClr val="bg1"/>
              </a:solidFill>
            </a:endParaRPr>
          </a:p>
          <a:p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221453" y="5873924"/>
            <a:ext cx="239406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bg1"/>
                </a:solidFill>
              </a:rPr>
              <a:t>Dr Amy ‘Spike’ Lewis</a:t>
            </a:r>
          </a:p>
          <a:p>
            <a:r>
              <a:rPr lang="en-GB" sz="1600" dirty="0" smtClean="0">
                <a:solidFill>
                  <a:schemeClr val="bg1"/>
                </a:solidFill>
              </a:rPr>
              <a:t>Bangor University, UK</a:t>
            </a:r>
            <a:endParaRPr lang="en-GB" dirty="0">
              <a:solidFill>
                <a:schemeClr val="bg1"/>
              </a:solidFill>
            </a:endParaRPr>
          </a:p>
          <a:p>
            <a:endParaRPr lang="en-GB" sz="1600" dirty="0" smtClean="0">
              <a:solidFill>
                <a:schemeClr val="bg1"/>
              </a:solidFill>
            </a:endParaRPr>
          </a:p>
          <a:p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77716" y="6536166"/>
            <a:ext cx="12662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err="1">
                <a:solidFill>
                  <a:srgbClr val="FF3300"/>
                </a:solidFill>
              </a:rPr>
              <a:t>m</a:t>
            </a:r>
            <a:r>
              <a:rPr lang="en-GB" sz="1100" dirty="0" err="1" smtClean="0">
                <a:solidFill>
                  <a:srgbClr val="FF3300"/>
                </a:solidFill>
              </a:rPr>
              <a:t>sds.tools</a:t>
            </a:r>
            <a:endParaRPr lang="en-GB" sz="1100" dirty="0">
              <a:solidFill>
                <a:srgbClr val="FF3300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982" y="142064"/>
            <a:ext cx="490451" cy="851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1972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dirty="0" smtClean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335877" y="353591"/>
            <a:ext cx="46883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Project overview</a:t>
            </a:r>
            <a:endParaRPr lang="en-GB" sz="4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1225732"/>
              </p:ext>
            </p:extLst>
          </p:nvPr>
        </p:nvGraphicFramePr>
        <p:xfrm>
          <a:off x="737061" y="1902692"/>
          <a:ext cx="7209906" cy="40684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9309">
                  <a:extLst>
                    <a:ext uri="{9D8B030D-6E8A-4147-A177-3AD203B41FA5}">
                      <a16:colId xmlns:a16="http://schemas.microsoft.com/office/drawing/2014/main" val="3718680678"/>
                    </a:ext>
                  </a:extLst>
                </a:gridCol>
                <a:gridCol w="5810597">
                  <a:extLst>
                    <a:ext uri="{9D8B030D-6E8A-4147-A177-3AD203B41FA5}">
                      <a16:colId xmlns:a16="http://schemas.microsoft.com/office/drawing/2014/main" val="4230113270"/>
                    </a:ext>
                  </a:extLst>
                </a:gridCol>
              </a:tblGrid>
              <a:tr h="1142374"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solidFill>
                            <a:srgbClr val="FF3300"/>
                          </a:solidFill>
                        </a:rPr>
                        <a:t>Objective:</a:t>
                      </a:r>
                      <a:endParaRPr lang="en-GB" sz="2000" dirty="0">
                        <a:solidFill>
                          <a:srgbClr val="FF33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dirty="0" smtClean="0">
                          <a:solidFill>
                            <a:schemeClr val="bg1"/>
                          </a:solidFill>
                        </a:rPr>
                        <a:t>To understand barriers and success in scaling</a:t>
                      </a:r>
                      <a:r>
                        <a:rPr lang="en-GB" sz="2000" b="0" baseline="0" dirty="0" smtClean="0">
                          <a:solidFill>
                            <a:schemeClr val="bg1"/>
                          </a:solidFill>
                        </a:rPr>
                        <a:t> container based sanitation</a:t>
                      </a:r>
                      <a:endParaRPr lang="en-GB" sz="2000" b="0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en-GB" sz="2000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41399821"/>
                  </a:ext>
                </a:extLst>
              </a:tr>
              <a:tr h="1488548"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solidFill>
                            <a:srgbClr val="FF3300"/>
                          </a:solidFill>
                        </a:rPr>
                        <a:t>Tool:</a:t>
                      </a:r>
                      <a:endParaRPr lang="en-GB" sz="2000" b="1" dirty="0">
                        <a:solidFill>
                          <a:srgbClr val="FF33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dirty="0" smtClean="0">
                          <a:solidFill>
                            <a:schemeClr val="bg1"/>
                          </a:solidFill>
                        </a:rPr>
                        <a:t>Using citizen scientists to collect data on their household use of nature via an app or by receiving phone calls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2000" b="0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dirty="0" smtClean="0">
                          <a:solidFill>
                            <a:schemeClr val="bg1"/>
                          </a:solidFill>
                        </a:rPr>
                        <a:t>Short</a:t>
                      </a:r>
                      <a:r>
                        <a:rPr lang="en-GB" sz="2000" b="0" baseline="0" dirty="0" smtClean="0">
                          <a:solidFill>
                            <a:schemeClr val="bg1"/>
                          </a:solidFill>
                        </a:rPr>
                        <a:t> weekly tasks (3-5 minutes)</a:t>
                      </a:r>
                      <a:endParaRPr lang="en-GB" sz="2000" b="0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en-GB" sz="2000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07967012"/>
                  </a:ext>
                </a:extLst>
              </a:tr>
              <a:tr h="753281"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solidFill>
                            <a:srgbClr val="FF3300"/>
                          </a:solidFill>
                        </a:rPr>
                        <a:t>Case study</a:t>
                      </a:r>
                      <a:endParaRPr lang="en-GB" sz="2000" b="1" dirty="0">
                        <a:solidFill>
                          <a:srgbClr val="FF33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CBS (container based sanitation) users and non-users in Peru, Haiti, Kenya and South</a:t>
                      </a:r>
                      <a:r>
                        <a:rPr lang="en-GB" sz="2000" kern="1200" baseline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Africa, as well as working with CBS distributors</a:t>
                      </a:r>
                      <a:endParaRPr lang="en-GB" sz="2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00392374"/>
                  </a:ext>
                </a:extLst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5359" y="5950023"/>
            <a:ext cx="490451" cy="85107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877716" y="6536166"/>
            <a:ext cx="12662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err="1">
                <a:solidFill>
                  <a:srgbClr val="FF3300"/>
                </a:solidFill>
              </a:rPr>
              <a:t>m</a:t>
            </a:r>
            <a:r>
              <a:rPr lang="en-GB" sz="1100" dirty="0" err="1" smtClean="0">
                <a:solidFill>
                  <a:srgbClr val="FF3300"/>
                </a:solidFill>
              </a:rPr>
              <a:t>sds.tools</a:t>
            </a:r>
            <a:endParaRPr lang="en-GB" sz="1100" dirty="0">
              <a:solidFill>
                <a:srgbClr val="FF330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273" y="128343"/>
            <a:ext cx="490451" cy="851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23285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dirty="0" smtClean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27811" y="359515"/>
            <a:ext cx="46883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Project overview</a:t>
            </a:r>
            <a:endParaRPr lang="en-GB" sz="4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4620897"/>
              </p:ext>
            </p:extLst>
          </p:nvPr>
        </p:nvGraphicFramePr>
        <p:xfrm>
          <a:off x="737061" y="1902692"/>
          <a:ext cx="7209906" cy="3444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7239">
                  <a:extLst>
                    <a:ext uri="{9D8B030D-6E8A-4147-A177-3AD203B41FA5}">
                      <a16:colId xmlns:a16="http://schemas.microsoft.com/office/drawing/2014/main" val="3718680678"/>
                    </a:ext>
                  </a:extLst>
                </a:gridCol>
                <a:gridCol w="5292667">
                  <a:extLst>
                    <a:ext uri="{9D8B030D-6E8A-4147-A177-3AD203B41FA5}">
                      <a16:colId xmlns:a16="http://schemas.microsoft.com/office/drawing/2014/main" val="4230113270"/>
                    </a:ext>
                  </a:extLst>
                </a:gridCol>
              </a:tblGrid>
              <a:tr h="1142374"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solidFill>
                            <a:srgbClr val="FF3300"/>
                          </a:solidFill>
                        </a:rPr>
                        <a:t>Micro task</a:t>
                      </a:r>
                    </a:p>
                    <a:p>
                      <a:pPr algn="ctr"/>
                      <a:r>
                        <a:rPr lang="en-GB" sz="2000" dirty="0" smtClean="0">
                          <a:solidFill>
                            <a:srgbClr val="FF3300"/>
                          </a:solidFill>
                        </a:rPr>
                        <a:t>approach</a:t>
                      </a:r>
                    </a:p>
                    <a:p>
                      <a:pPr algn="ctr"/>
                      <a:r>
                        <a:rPr lang="en-GB" sz="2000" dirty="0" smtClean="0">
                          <a:solidFill>
                            <a:srgbClr val="FF3300"/>
                          </a:solidFill>
                        </a:rPr>
                        <a:t>vs </a:t>
                      </a:r>
                    </a:p>
                    <a:p>
                      <a:pPr algn="ctr"/>
                      <a:r>
                        <a:rPr lang="en-GB" sz="2000" dirty="0" smtClean="0">
                          <a:solidFill>
                            <a:srgbClr val="FF3300"/>
                          </a:solidFill>
                        </a:rPr>
                        <a:t>traditional survey</a:t>
                      </a:r>
                      <a:endParaRPr lang="en-GB" sz="2000" dirty="0">
                        <a:solidFill>
                          <a:srgbClr val="FF3300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2000" b="0" dirty="0" smtClean="0">
                          <a:solidFill>
                            <a:schemeClr val="bg1"/>
                          </a:solidFill>
                        </a:rPr>
                        <a:t>Participants don’t need to recall events over long periods</a:t>
                      </a:r>
                    </a:p>
                    <a:p>
                      <a:pPr marL="342900" marR="0" lvl="0" indent="-34290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GB" sz="2000" b="0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342900" marR="0" lvl="0" indent="-34290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2000" b="0" dirty="0" smtClean="0">
                          <a:solidFill>
                            <a:schemeClr val="bg1"/>
                          </a:solidFill>
                        </a:rPr>
                        <a:t>Participants don’t need to sit down with an interviewer for hours at a time</a:t>
                      </a:r>
                    </a:p>
                    <a:p>
                      <a:pPr marL="342900" marR="0" lvl="0" indent="-34290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GB" sz="2000" b="0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342900" marR="0" lvl="0" indent="-34290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2000" b="0" dirty="0" smtClean="0">
                          <a:solidFill>
                            <a:schemeClr val="bg1"/>
                          </a:solidFill>
                        </a:rPr>
                        <a:t>Researchers can capture intra-period variation</a:t>
                      </a:r>
                    </a:p>
                    <a:p>
                      <a:pPr marL="342900" marR="0" lvl="0" indent="-34290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GB" sz="2000" b="0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342900" marR="0" lvl="0" indent="-34290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2000" b="0" dirty="0" smtClean="0">
                          <a:solidFill>
                            <a:schemeClr val="bg1"/>
                          </a:solidFill>
                        </a:rPr>
                        <a:t>Smartphone-specific tools provide novel kinds of data (GPS points, maps, photos, etc.)</a:t>
                      </a:r>
                      <a:endParaRPr lang="en-GB" sz="2000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41399821"/>
                  </a:ext>
                </a:extLst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5359" y="5950023"/>
            <a:ext cx="490451" cy="85107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877716" y="6536166"/>
            <a:ext cx="12662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err="1">
                <a:solidFill>
                  <a:srgbClr val="FF3300"/>
                </a:solidFill>
              </a:rPr>
              <a:t>m</a:t>
            </a:r>
            <a:r>
              <a:rPr lang="en-GB" sz="1100" dirty="0" err="1" smtClean="0">
                <a:solidFill>
                  <a:srgbClr val="FF3300"/>
                </a:solidFill>
              </a:rPr>
              <a:t>sds.tools</a:t>
            </a:r>
            <a:endParaRPr lang="en-GB" sz="1100" dirty="0">
              <a:solidFill>
                <a:srgbClr val="FF330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691" y="93508"/>
            <a:ext cx="490451" cy="851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27395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Rectangle 55"/>
          <p:cNvSpPr/>
          <p:nvPr/>
        </p:nvSpPr>
        <p:spPr>
          <a:xfrm>
            <a:off x="0" y="8771"/>
            <a:ext cx="9144000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dirty="0" smtClean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222115" y="316054"/>
            <a:ext cx="56775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 time line</a:t>
            </a:r>
          </a:p>
        </p:txBody>
      </p:sp>
      <p:pic>
        <p:nvPicPr>
          <p:cNvPr id="59" name="Picture 5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5359" y="5950023"/>
            <a:ext cx="490451" cy="851077"/>
          </a:xfrm>
          <a:prstGeom prst="rect">
            <a:avLst/>
          </a:prstGeom>
        </p:spPr>
      </p:pic>
      <p:sp>
        <p:nvSpPr>
          <p:cNvPr id="60" name="TextBox 59"/>
          <p:cNvSpPr txBox="1"/>
          <p:nvPr/>
        </p:nvSpPr>
        <p:spPr>
          <a:xfrm>
            <a:off x="7877716" y="6536166"/>
            <a:ext cx="12662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err="1">
                <a:solidFill>
                  <a:srgbClr val="FF3300"/>
                </a:solidFill>
              </a:rPr>
              <a:t>m</a:t>
            </a:r>
            <a:r>
              <a:rPr lang="en-GB" sz="1100" dirty="0" err="1" smtClean="0">
                <a:solidFill>
                  <a:srgbClr val="FF3300"/>
                </a:solidFill>
              </a:rPr>
              <a:t>sds.tools</a:t>
            </a:r>
            <a:endParaRPr lang="en-GB" sz="1100" dirty="0">
              <a:solidFill>
                <a:srgbClr val="FF3300"/>
              </a:solidFill>
            </a:endParaRPr>
          </a:p>
        </p:txBody>
      </p:sp>
      <p:pic>
        <p:nvPicPr>
          <p:cNvPr id="61" name="Picture 6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552" y="172863"/>
            <a:ext cx="490451" cy="851077"/>
          </a:xfrm>
          <a:prstGeom prst="rect">
            <a:avLst/>
          </a:prstGeom>
        </p:spPr>
      </p:pic>
      <p:grpSp>
        <p:nvGrpSpPr>
          <p:cNvPr id="66" name="Group 65"/>
          <p:cNvGrpSpPr/>
          <p:nvPr/>
        </p:nvGrpSpPr>
        <p:grpSpPr>
          <a:xfrm>
            <a:off x="-214700" y="455926"/>
            <a:ext cx="9364422" cy="6090458"/>
            <a:chOff x="-214700" y="455926"/>
            <a:chExt cx="9364422" cy="6090458"/>
          </a:xfrm>
        </p:grpSpPr>
        <p:grpSp>
          <p:nvGrpSpPr>
            <p:cNvPr id="67" name="Group 66"/>
            <p:cNvGrpSpPr/>
            <p:nvPr/>
          </p:nvGrpSpPr>
          <p:grpSpPr>
            <a:xfrm>
              <a:off x="365760" y="2647826"/>
              <a:ext cx="8176260" cy="890831"/>
              <a:chOff x="875464" y="2536029"/>
              <a:chExt cx="6797876" cy="739448"/>
            </a:xfrm>
          </p:grpSpPr>
          <p:grpSp>
            <p:nvGrpSpPr>
              <p:cNvPr id="119" name="Group 118"/>
              <p:cNvGrpSpPr/>
              <p:nvPr/>
            </p:nvGrpSpPr>
            <p:grpSpPr>
              <a:xfrm>
                <a:off x="875464" y="2964186"/>
                <a:ext cx="316330" cy="292742"/>
                <a:chOff x="2585202" y="3251837"/>
                <a:chExt cx="192881" cy="188595"/>
              </a:xfrm>
            </p:grpSpPr>
            <p:sp>
              <p:nvSpPr>
                <p:cNvPr id="162" name="Oval 161"/>
                <p:cNvSpPr/>
                <p:nvPr/>
              </p:nvSpPr>
              <p:spPr>
                <a:xfrm>
                  <a:off x="2585202" y="3251837"/>
                  <a:ext cx="192881" cy="18859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013"/>
                </a:p>
              </p:txBody>
            </p:sp>
            <p:sp>
              <p:nvSpPr>
                <p:cNvPr id="163" name="Oval 162"/>
                <p:cNvSpPr/>
                <p:nvPr/>
              </p:nvSpPr>
              <p:spPr>
                <a:xfrm>
                  <a:off x="2630920" y="3303272"/>
                  <a:ext cx="97155" cy="88583"/>
                </a:xfrm>
                <a:prstGeom prst="ellipse">
                  <a:avLst/>
                </a:prstGeom>
                <a:noFill/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013"/>
                </a:p>
              </p:txBody>
            </p:sp>
          </p:grpSp>
          <p:grpSp>
            <p:nvGrpSpPr>
              <p:cNvPr id="120" name="Group 119"/>
              <p:cNvGrpSpPr/>
              <p:nvPr/>
            </p:nvGrpSpPr>
            <p:grpSpPr>
              <a:xfrm>
                <a:off x="1467318" y="2964185"/>
                <a:ext cx="316330" cy="292742"/>
                <a:chOff x="2585202" y="3251837"/>
                <a:chExt cx="192881" cy="188595"/>
              </a:xfrm>
            </p:grpSpPr>
            <p:sp>
              <p:nvSpPr>
                <p:cNvPr id="160" name="Oval 159"/>
                <p:cNvSpPr/>
                <p:nvPr/>
              </p:nvSpPr>
              <p:spPr>
                <a:xfrm>
                  <a:off x="2585202" y="3251837"/>
                  <a:ext cx="192881" cy="188595"/>
                </a:xfrm>
                <a:prstGeom prst="ellipse">
                  <a:avLst/>
                </a:prstGeom>
                <a:noFill/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013"/>
                </a:p>
              </p:txBody>
            </p:sp>
            <p:sp>
              <p:nvSpPr>
                <p:cNvPr id="161" name="Oval 160"/>
                <p:cNvSpPr/>
                <p:nvPr/>
              </p:nvSpPr>
              <p:spPr>
                <a:xfrm>
                  <a:off x="2630920" y="3303272"/>
                  <a:ext cx="97155" cy="88583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013"/>
                </a:p>
              </p:txBody>
            </p:sp>
          </p:grpSp>
          <p:grpSp>
            <p:nvGrpSpPr>
              <p:cNvPr id="121" name="Group 120"/>
              <p:cNvGrpSpPr/>
              <p:nvPr/>
            </p:nvGrpSpPr>
            <p:grpSpPr>
              <a:xfrm>
                <a:off x="1920845" y="2964180"/>
                <a:ext cx="316330" cy="292742"/>
                <a:chOff x="2500858" y="3251834"/>
                <a:chExt cx="192881" cy="188595"/>
              </a:xfrm>
            </p:grpSpPr>
            <p:sp>
              <p:nvSpPr>
                <p:cNvPr id="158" name="Oval 157"/>
                <p:cNvSpPr/>
                <p:nvPr/>
              </p:nvSpPr>
              <p:spPr>
                <a:xfrm>
                  <a:off x="2500858" y="3251834"/>
                  <a:ext cx="192881" cy="188595"/>
                </a:xfrm>
                <a:prstGeom prst="ellipse">
                  <a:avLst/>
                </a:prstGeom>
                <a:noFill/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013"/>
                </a:p>
              </p:txBody>
            </p:sp>
            <p:sp>
              <p:nvSpPr>
                <p:cNvPr id="159" name="Oval 158"/>
                <p:cNvSpPr/>
                <p:nvPr/>
              </p:nvSpPr>
              <p:spPr>
                <a:xfrm>
                  <a:off x="2546660" y="3303269"/>
                  <a:ext cx="97155" cy="88583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013"/>
                </a:p>
              </p:txBody>
            </p:sp>
          </p:grpSp>
          <p:grpSp>
            <p:nvGrpSpPr>
              <p:cNvPr id="122" name="Group 121"/>
              <p:cNvGrpSpPr/>
              <p:nvPr/>
            </p:nvGrpSpPr>
            <p:grpSpPr>
              <a:xfrm>
                <a:off x="2651025" y="2964183"/>
                <a:ext cx="316330" cy="292742"/>
                <a:chOff x="2585202" y="3251837"/>
                <a:chExt cx="192881" cy="188595"/>
              </a:xfrm>
            </p:grpSpPr>
            <p:sp>
              <p:nvSpPr>
                <p:cNvPr id="156" name="Oval 155"/>
                <p:cNvSpPr/>
                <p:nvPr/>
              </p:nvSpPr>
              <p:spPr>
                <a:xfrm>
                  <a:off x="2585202" y="3251837"/>
                  <a:ext cx="192881" cy="188595"/>
                </a:xfrm>
                <a:prstGeom prst="ellipse">
                  <a:avLst/>
                </a:prstGeom>
                <a:noFill/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013"/>
                </a:p>
              </p:txBody>
            </p:sp>
            <p:sp>
              <p:nvSpPr>
                <p:cNvPr id="157" name="Oval 156"/>
                <p:cNvSpPr/>
                <p:nvPr/>
              </p:nvSpPr>
              <p:spPr>
                <a:xfrm>
                  <a:off x="2630920" y="3303272"/>
                  <a:ext cx="97155" cy="88583"/>
                </a:xfrm>
                <a:prstGeom prst="ellipse">
                  <a:avLst/>
                </a:prstGeom>
                <a:noFill/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013"/>
                </a:p>
              </p:txBody>
            </p:sp>
          </p:grpSp>
          <p:grpSp>
            <p:nvGrpSpPr>
              <p:cNvPr id="123" name="Group 122"/>
              <p:cNvGrpSpPr/>
              <p:nvPr/>
            </p:nvGrpSpPr>
            <p:grpSpPr>
              <a:xfrm>
                <a:off x="3242879" y="2964182"/>
                <a:ext cx="316330" cy="292742"/>
                <a:chOff x="2585202" y="3251837"/>
                <a:chExt cx="192881" cy="188595"/>
              </a:xfrm>
            </p:grpSpPr>
            <p:sp>
              <p:nvSpPr>
                <p:cNvPr id="154" name="Oval 153"/>
                <p:cNvSpPr/>
                <p:nvPr/>
              </p:nvSpPr>
              <p:spPr>
                <a:xfrm>
                  <a:off x="2585202" y="3251837"/>
                  <a:ext cx="192881" cy="188595"/>
                </a:xfrm>
                <a:prstGeom prst="ellipse">
                  <a:avLst/>
                </a:prstGeom>
                <a:noFill/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013"/>
                </a:p>
              </p:txBody>
            </p:sp>
            <p:sp>
              <p:nvSpPr>
                <p:cNvPr id="155" name="Oval 154"/>
                <p:cNvSpPr/>
                <p:nvPr/>
              </p:nvSpPr>
              <p:spPr>
                <a:xfrm>
                  <a:off x="2630920" y="3303272"/>
                  <a:ext cx="97155" cy="88583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013"/>
                </a:p>
              </p:txBody>
            </p:sp>
          </p:grpSp>
          <p:sp>
            <p:nvSpPr>
              <p:cNvPr id="124" name="Oval 123"/>
              <p:cNvSpPr/>
              <p:nvPr/>
            </p:nvSpPr>
            <p:spPr>
              <a:xfrm>
                <a:off x="3773243" y="3044026"/>
                <a:ext cx="159337" cy="137501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/>
              </a:p>
            </p:txBody>
          </p:sp>
          <p:grpSp>
            <p:nvGrpSpPr>
              <p:cNvPr id="125" name="Group 124"/>
              <p:cNvGrpSpPr/>
              <p:nvPr/>
            </p:nvGrpSpPr>
            <p:grpSpPr>
              <a:xfrm>
                <a:off x="4573822" y="2964180"/>
                <a:ext cx="316330" cy="292742"/>
                <a:chOff x="2673690" y="3251837"/>
                <a:chExt cx="192881" cy="188595"/>
              </a:xfrm>
            </p:grpSpPr>
            <p:sp>
              <p:nvSpPr>
                <p:cNvPr id="152" name="Oval 151"/>
                <p:cNvSpPr/>
                <p:nvPr/>
              </p:nvSpPr>
              <p:spPr>
                <a:xfrm>
                  <a:off x="2673690" y="3251837"/>
                  <a:ext cx="192881" cy="188595"/>
                </a:xfrm>
                <a:prstGeom prst="ellipse">
                  <a:avLst/>
                </a:prstGeom>
                <a:noFill/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013"/>
                </a:p>
              </p:txBody>
            </p:sp>
            <p:sp>
              <p:nvSpPr>
                <p:cNvPr id="153" name="Oval 152"/>
                <p:cNvSpPr/>
                <p:nvPr/>
              </p:nvSpPr>
              <p:spPr>
                <a:xfrm>
                  <a:off x="2719408" y="3303272"/>
                  <a:ext cx="97155" cy="88583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013"/>
                </a:p>
              </p:txBody>
            </p:sp>
          </p:grpSp>
          <p:grpSp>
            <p:nvGrpSpPr>
              <p:cNvPr id="126" name="Group 125"/>
              <p:cNvGrpSpPr/>
              <p:nvPr/>
            </p:nvGrpSpPr>
            <p:grpSpPr>
              <a:xfrm>
                <a:off x="5018440" y="2965662"/>
                <a:ext cx="316330" cy="292742"/>
                <a:chOff x="2585202" y="3251837"/>
                <a:chExt cx="192881" cy="188595"/>
              </a:xfrm>
            </p:grpSpPr>
            <p:sp>
              <p:nvSpPr>
                <p:cNvPr id="150" name="Oval 149"/>
                <p:cNvSpPr/>
                <p:nvPr/>
              </p:nvSpPr>
              <p:spPr>
                <a:xfrm>
                  <a:off x="2585202" y="3251837"/>
                  <a:ext cx="192881" cy="188595"/>
                </a:xfrm>
                <a:prstGeom prst="ellipse">
                  <a:avLst/>
                </a:prstGeom>
                <a:noFill/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013"/>
                </a:p>
              </p:txBody>
            </p:sp>
            <p:sp>
              <p:nvSpPr>
                <p:cNvPr id="151" name="Oval 150"/>
                <p:cNvSpPr/>
                <p:nvPr/>
              </p:nvSpPr>
              <p:spPr>
                <a:xfrm>
                  <a:off x="2630920" y="3303272"/>
                  <a:ext cx="97155" cy="88583"/>
                </a:xfrm>
                <a:prstGeom prst="ellipse">
                  <a:avLst/>
                </a:prstGeom>
                <a:noFill/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013"/>
                </a:p>
              </p:txBody>
            </p:sp>
          </p:grpSp>
          <p:grpSp>
            <p:nvGrpSpPr>
              <p:cNvPr id="127" name="Group 126"/>
              <p:cNvGrpSpPr/>
              <p:nvPr/>
            </p:nvGrpSpPr>
            <p:grpSpPr>
              <a:xfrm>
                <a:off x="5485829" y="2964180"/>
                <a:ext cx="316330" cy="292742"/>
                <a:chOff x="2513707" y="3251837"/>
                <a:chExt cx="192881" cy="188595"/>
              </a:xfrm>
            </p:grpSpPr>
            <p:sp>
              <p:nvSpPr>
                <p:cNvPr id="148" name="Oval 147"/>
                <p:cNvSpPr/>
                <p:nvPr/>
              </p:nvSpPr>
              <p:spPr>
                <a:xfrm>
                  <a:off x="2513707" y="3251837"/>
                  <a:ext cx="192881" cy="18859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013"/>
                </a:p>
              </p:txBody>
            </p:sp>
            <p:sp>
              <p:nvSpPr>
                <p:cNvPr id="149" name="Oval 148"/>
                <p:cNvSpPr/>
                <p:nvPr/>
              </p:nvSpPr>
              <p:spPr>
                <a:xfrm>
                  <a:off x="2559425" y="3303272"/>
                  <a:ext cx="97155" cy="88583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013"/>
                </a:p>
              </p:txBody>
            </p:sp>
          </p:grpSp>
          <p:grpSp>
            <p:nvGrpSpPr>
              <p:cNvPr id="128" name="Group 127"/>
              <p:cNvGrpSpPr/>
              <p:nvPr/>
            </p:nvGrpSpPr>
            <p:grpSpPr>
              <a:xfrm>
                <a:off x="6080465" y="2982735"/>
                <a:ext cx="316330" cy="292742"/>
                <a:chOff x="2519801" y="3260932"/>
                <a:chExt cx="192881" cy="188595"/>
              </a:xfrm>
            </p:grpSpPr>
            <p:sp>
              <p:nvSpPr>
                <p:cNvPr id="146" name="Oval 145"/>
                <p:cNvSpPr/>
                <p:nvPr/>
              </p:nvSpPr>
              <p:spPr>
                <a:xfrm>
                  <a:off x="2519801" y="3260932"/>
                  <a:ext cx="192881" cy="188595"/>
                </a:xfrm>
                <a:prstGeom prst="ellipse">
                  <a:avLst/>
                </a:prstGeom>
                <a:noFill/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013"/>
                </a:p>
              </p:txBody>
            </p:sp>
            <p:sp>
              <p:nvSpPr>
                <p:cNvPr id="147" name="Oval 146"/>
                <p:cNvSpPr/>
                <p:nvPr/>
              </p:nvSpPr>
              <p:spPr>
                <a:xfrm>
                  <a:off x="2565519" y="3312367"/>
                  <a:ext cx="97155" cy="8858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013"/>
                </a:p>
              </p:txBody>
            </p:sp>
          </p:grpSp>
          <p:grpSp>
            <p:nvGrpSpPr>
              <p:cNvPr id="129" name="Group 128"/>
              <p:cNvGrpSpPr/>
              <p:nvPr/>
            </p:nvGrpSpPr>
            <p:grpSpPr>
              <a:xfrm>
                <a:off x="6772368" y="2964180"/>
                <a:ext cx="316330" cy="292742"/>
                <a:chOff x="2585202" y="3251837"/>
                <a:chExt cx="192881" cy="188595"/>
              </a:xfrm>
            </p:grpSpPr>
            <p:sp>
              <p:nvSpPr>
                <p:cNvPr id="144" name="Oval 143"/>
                <p:cNvSpPr/>
                <p:nvPr/>
              </p:nvSpPr>
              <p:spPr>
                <a:xfrm>
                  <a:off x="2585202" y="3251837"/>
                  <a:ext cx="192881" cy="188595"/>
                </a:xfrm>
                <a:prstGeom prst="ellipse">
                  <a:avLst/>
                </a:prstGeom>
                <a:noFill/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013"/>
                </a:p>
              </p:txBody>
            </p:sp>
            <p:sp>
              <p:nvSpPr>
                <p:cNvPr id="145" name="Oval 144"/>
                <p:cNvSpPr/>
                <p:nvPr/>
              </p:nvSpPr>
              <p:spPr>
                <a:xfrm>
                  <a:off x="2630920" y="3303272"/>
                  <a:ext cx="97155" cy="88583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013"/>
                </a:p>
              </p:txBody>
            </p:sp>
          </p:grpSp>
          <p:grpSp>
            <p:nvGrpSpPr>
              <p:cNvPr id="130" name="Group 129"/>
              <p:cNvGrpSpPr/>
              <p:nvPr/>
            </p:nvGrpSpPr>
            <p:grpSpPr>
              <a:xfrm>
                <a:off x="7357010" y="2968618"/>
                <a:ext cx="316330" cy="292742"/>
                <a:chOff x="2585202" y="3251837"/>
                <a:chExt cx="192881" cy="188595"/>
              </a:xfrm>
            </p:grpSpPr>
            <p:sp>
              <p:nvSpPr>
                <p:cNvPr id="142" name="Oval 141"/>
                <p:cNvSpPr/>
                <p:nvPr/>
              </p:nvSpPr>
              <p:spPr>
                <a:xfrm>
                  <a:off x="2585202" y="3251837"/>
                  <a:ext cx="192881" cy="18859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013"/>
                </a:p>
              </p:txBody>
            </p:sp>
            <p:sp>
              <p:nvSpPr>
                <p:cNvPr id="143" name="Oval 142"/>
                <p:cNvSpPr/>
                <p:nvPr/>
              </p:nvSpPr>
              <p:spPr>
                <a:xfrm>
                  <a:off x="2630920" y="3303272"/>
                  <a:ext cx="97155" cy="88583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013"/>
                </a:p>
              </p:txBody>
            </p:sp>
          </p:grpSp>
          <p:cxnSp>
            <p:nvCxnSpPr>
              <p:cNvPr id="131" name="Straight Connector 130"/>
              <p:cNvCxnSpPr>
                <a:stCxn id="162" idx="6"/>
                <a:endCxn id="160" idx="2"/>
              </p:cNvCxnSpPr>
              <p:nvPr/>
            </p:nvCxnSpPr>
            <p:spPr>
              <a:xfrm flipV="1">
                <a:off x="1191794" y="3110556"/>
                <a:ext cx="275524" cy="1"/>
              </a:xfrm>
              <a:prstGeom prst="line">
                <a:avLst/>
              </a:prstGeom>
              <a:ln w="1270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Straight Connector 131"/>
              <p:cNvCxnSpPr>
                <a:stCxn id="158" idx="6"/>
              </p:cNvCxnSpPr>
              <p:nvPr/>
            </p:nvCxnSpPr>
            <p:spPr>
              <a:xfrm flipV="1">
                <a:off x="2237175" y="3096782"/>
                <a:ext cx="410244" cy="13769"/>
              </a:xfrm>
              <a:prstGeom prst="line">
                <a:avLst/>
              </a:prstGeom>
              <a:ln w="1270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Straight Connector 132"/>
              <p:cNvCxnSpPr/>
              <p:nvPr/>
            </p:nvCxnSpPr>
            <p:spPr>
              <a:xfrm flipV="1">
                <a:off x="2975516" y="3096780"/>
                <a:ext cx="275524" cy="1"/>
              </a:xfrm>
              <a:prstGeom prst="line">
                <a:avLst/>
              </a:prstGeom>
              <a:ln w="1270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Straight Connector 133"/>
              <p:cNvCxnSpPr/>
              <p:nvPr/>
            </p:nvCxnSpPr>
            <p:spPr>
              <a:xfrm flipV="1">
                <a:off x="3559209" y="3117206"/>
                <a:ext cx="151426" cy="2"/>
              </a:xfrm>
              <a:prstGeom prst="line">
                <a:avLst/>
              </a:prstGeom>
              <a:ln w="1270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Straight Connector 134"/>
              <p:cNvCxnSpPr>
                <a:stCxn id="104" idx="6"/>
                <a:endCxn id="112" idx="2"/>
              </p:cNvCxnSpPr>
              <p:nvPr/>
            </p:nvCxnSpPr>
            <p:spPr>
              <a:xfrm>
                <a:off x="4018266" y="3115092"/>
                <a:ext cx="126511" cy="2859"/>
              </a:xfrm>
              <a:prstGeom prst="line">
                <a:avLst/>
              </a:prstGeom>
              <a:ln w="1270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Straight Connector 135"/>
              <p:cNvCxnSpPr>
                <a:stCxn id="152" idx="6"/>
                <a:endCxn id="150" idx="2"/>
              </p:cNvCxnSpPr>
              <p:nvPr/>
            </p:nvCxnSpPr>
            <p:spPr>
              <a:xfrm>
                <a:off x="4890151" y="3110551"/>
                <a:ext cx="128288" cy="1482"/>
              </a:xfrm>
              <a:prstGeom prst="line">
                <a:avLst/>
              </a:prstGeom>
              <a:ln w="1270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Straight Connector 136"/>
              <p:cNvCxnSpPr>
                <a:stCxn id="150" idx="6"/>
                <a:endCxn id="148" idx="2"/>
              </p:cNvCxnSpPr>
              <p:nvPr/>
            </p:nvCxnSpPr>
            <p:spPr>
              <a:xfrm flipV="1">
                <a:off x="5334770" y="3110551"/>
                <a:ext cx="151059" cy="1482"/>
              </a:xfrm>
              <a:prstGeom prst="line">
                <a:avLst/>
              </a:prstGeom>
              <a:ln w="1270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Straight Connector 137"/>
              <p:cNvCxnSpPr/>
              <p:nvPr/>
            </p:nvCxnSpPr>
            <p:spPr>
              <a:xfrm flipV="1">
                <a:off x="5802159" y="3120365"/>
                <a:ext cx="275524" cy="1"/>
              </a:xfrm>
              <a:prstGeom prst="line">
                <a:avLst/>
              </a:prstGeom>
              <a:ln w="1270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Straight Connector 138"/>
              <p:cNvCxnSpPr>
                <a:stCxn id="146" idx="6"/>
              </p:cNvCxnSpPr>
              <p:nvPr/>
            </p:nvCxnSpPr>
            <p:spPr>
              <a:xfrm flipV="1">
                <a:off x="6396795" y="3117207"/>
                <a:ext cx="372084" cy="11900"/>
              </a:xfrm>
              <a:prstGeom prst="line">
                <a:avLst/>
              </a:prstGeom>
              <a:ln w="1270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Straight Connector 139"/>
              <p:cNvCxnSpPr/>
              <p:nvPr/>
            </p:nvCxnSpPr>
            <p:spPr>
              <a:xfrm flipV="1">
                <a:off x="7085151" y="3110547"/>
                <a:ext cx="275524" cy="1"/>
              </a:xfrm>
              <a:prstGeom prst="line">
                <a:avLst/>
              </a:prstGeom>
              <a:ln w="1270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Straight Connector 140"/>
              <p:cNvCxnSpPr>
                <a:stCxn id="162" idx="0"/>
              </p:cNvCxnSpPr>
              <p:nvPr/>
            </p:nvCxnSpPr>
            <p:spPr>
              <a:xfrm flipH="1" flipV="1">
                <a:off x="1029760" y="2536029"/>
                <a:ext cx="3869" cy="428157"/>
              </a:xfrm>
              <a:prstGeom prst="line">
                <a:avLst/>
              </a:prstGeom>
              <a:ln w="952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8" name="TextBox 67"/>
            <p:cNvSpPr txBox="1"/>
            <p:nvPr/>
          </p:nvSpPr>
          <p:spPr>
            <a:xfrm>
              <a:off x="-214700" y="2104625"/>
              <a:ext cx="1574149" cy="577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smtClean="0">
                  <a:solidFill>
                    <a:schemeClr val="accent2"/>
                  </a:solidFill>
                </a:rPr>
                <a:t>PDRAs hired.</a:t>
              </a:r>
            </a:p>
            <a:p>
              <a:pPr algn="ctr"/>
              <a:r>
                <a:rPr lang="en-GB" sz="1050" dirty="0" smtClean="0">
                  <a:solidFill>
                    <a:schemeClr val="accent2"/>
                  </a:solidFill>
                </a:rPr>
                <a:t>Team to finish ODK Training</a:t>
              </a:r>
              <a:endParaRPr lang="en-GB" sz="1050" dirty="0">
                <a:solidFill>
                  <a:schemeClr val="accent2"/>
                </a:solidFill>
              </a:endParaRPr>
            </a:p>
          </p:txBody>
        </p:sp>
        <p:cxnSp>
          <p:nvCxnSpPr>
            <p:cNvPr id="69" name="Straight Connector 68"/>
            <p:cNvCxnSpPr>
              <a:stCxn id="160" idx="6"/>
              <a:endCxn id="158" idx="2"/>
            </p:cNvCxnSpPr>
            <p:nvPr/>
          </p:nvCxnSpPr>
          <p:spPr>
            <a:xfrm flipV="1">
              <a:off x="1458093" y="3339967"/>
              <a:ext cx="165017" cy="6"/>
            </a:xfrm>
            <a:prstGeom prst="line">
              <a:avLst/>
            </a:prstGeom>
            <a:ln w="12700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flipH="1" flipV="1">
              <a:off x="1252837" y="3516308"/>
              <a:ext cx="4231" cy="807847"/>
            </a:xfrm>
            <a:prstGeom prst="line">
              <a:avLst/>
            </a:prstGeom>
            <a:ln w="9525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TextBox 70"/>
            <p:cNvSpPr txBox="1"/>
            <p:nvPr/>
          </p:nvSpPr>
          <p:spPr>
            <a:xfrm>
              <a:off x="700209" y="4278409"/>
              <a:ext cx="1327859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smtClean="0">
                  <a:solidFill>
                    <a:schemeClr val="accent2"/>
                  </a:solidFill>
                </a:rPr>
                <a:t>Submit questions for the survey</a:t>
              </a:r>
              <a:endParaRPr lang="en-GB" sz="1050" dirty="0">
                <a:solidFill>
                  <a:schemeClr val="accent2"/>
                </a:solidFill>
              </a:endParaRPr>
            </a:p>
          </p:txBody>
        </p:sp>
        <p:cxnSp>
          <p:nvCxnSpPr>
            <p:cNvPr id="77" name="Straight Connector 76"/>
            <p:cNvCxnSpPr/>
            <p:nvPr/>
          </p:nvCxnSpPr>
          <p:spPr>
            <a:xfrm flipV="1">
              <a:off x="1817443" y="1613037"/>
              <a:ext cx="22369" cy="1544771"/>
            </a:xfrm>
            <a:prstGeom prst="line">
              <a:avLst/>
            </a:prstGeom>
            <a:ln w="9525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TextBox 77"/>
            <p:cNvSpPr txBox="1"/>
            <p:nvPr/>
          </p:nvSpPr>
          <p:spPr>
            <a:xfrm>
              <a:off x="964790" y="1212360"/>
              <a:ext cx="1775758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smtClean="0">
                  <a:solidFill>
                    <a:srgbClr val="00B0F0"/>
                  </a:solidFill>
                </a:rPr>
                <a:t>Meeting to consolidate questions &amp; sample design</a:t>
              </a:r>
              <a:endParaRPr lang="en-GB" sz="1050" dirty="0">
                <a:solidFill>
                  <a:srgbClr val="00B0F0"/>
                </a:solidFill>
              </a:endParaRPr>
            </a:p>
          </p:txBody>
        </p:sp>
        <p:cxnSp>
          <p:nvCxnSpPr>
            <p:cNvPr id="79" name="Straight Connector 78"/>
            <p:cNvCxnSpPr/>
            <p:nvPr/>
          </p:nvCxnSpPr>
          <p:spPr>
            <a:xfrm flipH="1" flipV="1">
              <a:off x="2678677" y="3508235"/>
              <a:ext cx="5514" cy="1543848"/>
            </a:xfrm>
            <a:prstGeom prst="line">
              <a:avLst/>
            </a:prstGeom>
            <a:ln w="9525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TextBox 79"/>
            <p:cNvSpPr txBox="1"/>
            <p:nvPr/>
          </p:nvSpPr>
          <p:spPr>
            <a:xfrm>
              <a:off x="2180809" y="5053455"/>
              <a:ext cx="1327859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>
                  <a:solidFill>
                    <a:schemeClr val="accent2"/>
                  </a:solidFill>
                </a:rPr>
                <a:t>P</a:t>
              </a:r>
              <a:r>
                <a:rPr lang="en-GB" sz="1050" dirty="0" smtClean="0">
                  <a:solidFill>
                    <a:schemeClr val="accent2"/>
                  </a:solidFill>
                </a:rPr>
                <a:t>ermissions and ethics checks complete.</a:t>
              </a:r>
            </a:p>
            <a:p>
              <a:endParaRPr lang="en-GB" sz="1050" dirty="0" smtClean="0">
                <a:solidFill>
                  <a:schemeClr val="accent2"/>
                </a:solidFill>
              </a:endParaRPr>
            </a:p>
            <a:p>
              <a:r>
                <a:rPr lang="en-GB" sz="1050" dirty="0" smtClean="0">
                  <a:solidFill>
                    <a:schemeClr val="accent2"/>
                  </a:solidFill>
                </a:rPr>
                <a:t>Draft survey design(s) completed</a:t>
              </a:r>
              <a:endParaRPr lang="en-GB" sz="1050" dirty="0">
                <a:solidFill>
                  <a:schemeClr val="accent2"/>
                </a:solidFill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3226652" y="4331922"/>
              <a:ext cx="1522368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smtClean="0">
                  <a:solidFill>
                    <a:schemeClr val="accent2"/>
                  </a:solidFill>
                </a:rPr>
                <a:t>Servers built for each country</a:t>
              </a:r>
              <a:endParaRPr lang="en-GB" sz="1050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cxnSp>
          <p:nvCxnSpPr>
            <p:cNvPr id="82" name="Straight Connector 81"/>
            <p:cNvCxnSpPr/>
            <p:nvPr/>
          </p:nvCxnSpPr>
          <p:spPr>
            <a:xfrm flipH="1" flipV="1">
              <a:off x="3384934" y="1956595"/>
              <a:ext cx="14280" cy="1208821"/>
            </a:xfrm>
            <a:prstGeom prst="line">
              <a:avLst/>
            </a:prstGeom>
            <a:ln w="9525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TextBox 82"/>
            <p:cNvSpPr txBox="1"/>
            <p:nvPr/>
          </p:nvSpPr>
          <p:spPr>
            <a:xfrm>
              <a:off x="2891633" y="1395989"/>
              <a:ext cx="1327859" cy="577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solidFill>
                    <a:schemeClr val="accent2"/>
                  </a:solidFill>
                </a:rPr>
                <a:t>Translation &amp; back translation of the survey(s)</a:t>
              </a:r>
              <a:endParaRPr lang="en-GB" sz="1050" dirty="0">
                <a:solidFill>
                  <a:schemeClr val="accent2"/>
                </a:solidFill>
              </a:endParaRPr>
            </a:p>
          </p:txBody>
        </p:sp>
        <p:cxnSp>
          <p:nvCxnSpPr>
            <p:cNvPr id="84" name="Straight Connector 83"/>
            <p:cNvCxnSpPr/>
            <p:nvPr/>
          </p:nvCxnSpPr>
          <p:spPr>
            <a:xfrm flipH="1" flipV="1">
              <a:off x="3936640" y="3523434"/>
              <a:ext cx="10295" cy="800721"/>
            </a:xfrm>
            <a:prstGeom prst="line">
              <a:avLst/>
            </a:prstGeom>
            <a:ln w="9525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TextBox 84"/>
            <p:cNvSpPr txBox="1"/>
            <p:nvPr/>
          </p:nvSpPr>
          <p:spPr>
            <a:xfrm>
              <a:off x="4321685" y="5322972"/>
              <a:ext cx="1491830" cy="12234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smtClean="0">
                  <a:solidFill>
                    <a:schemeClr val="accent2"/>
                  </a:solidFill>
                </a:rPr>
                <a:t>Pretesting &amp; feedback</a:t>
              </a:r>
            </a:p>
            <a:p>
              <a:pPr algn="ctr"/>
              <a:r>
                <a:rPr lang="en-GB" sz="1050" dirty="0" smtClean="0">
                  <a:solidFill>
                    <a:schemeClr val="accent2"/>
                  </a:solidFill>
                </a:rPr>
                <a:t>Final drafts</a:t>
              </a:r>
            </a:p>
            <a:p>
              <a:pPr algn="ctr"/>
              <a:endParaRPr lang="en-GB" sz="1050" dirty="0">
                <a:solidFill>
                  <a:schemeClr val="accent2"/>
                </a:solidFill>
              </a:endParaRPr>
            </a:p>
            <a:p>
              <a:pPr algn="ctr"/>
              <a:r>
                <a:rPr lang="en-GB" sz="1050" dirty="0">
                  <a:solidFill>
                    <a:schemeClr val="accent2"/>
                  </a:solidFill>
                </a:rPr>
                <a:t>In-country leads to use supporting documents to set up all the smartphones</a:t>
              </a: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4875099" y="1157957"/>
              <a:ext cx="1327859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smtClean="0">
                  <a:solidFill>
                    <a:schemeClr val="accent2"/>
                  </a:solidFill>
                </a:rPr>
                <a:t>Draft ODK survey(s) complete</a:t>
              </a:r>
              <a:endParaRPr lang="en-GB" sz="1050" dirty="0">
                <a:solidFill>
                  <a:schemeClr val="accent2"/>
                </a:solidFill>
              </a:endParaRPr>
            </a:p>
          </p:txBody>
        </p:sp>
        <p:cxnSp>
          <p:nvCxnSpPr>
            <p:cNvPr id="87" name="Straight Connector 86"/>
            <p:cNvCxnSpPr/>
            <p:nvPr/>
          </p:nvCxnSpPr>
          <p:spPr>
            <a:xfrm flipH="1" flipV="1">
              <a:off x="5522209" y="1596772"/>
              <a:ext cx="7389" cy="1561036"/>
            </a:xfrm>
            <a:prstGeom prst="line">
              <a:avLst/>
            </a:prstGeom>
            <a:ln w="9525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flipV="1">
              <a:off x="6085433" y="3521649"/>
              <a:ext cx="1" cy="782303"/>
            </a:xfrm>
            <a:prstGeom prst="line">
              <a:avLst/>
            </a:prstGeom>
            <a:ln w="9525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TextBox 88"/>
            <p:cNvSpPr txBox="1"/>
            <p:nvPr/>
          </p:nvSpPr>
          <p:spPr>
            <a:xfrm>
              <a:off x="5110383" y="4764018"/>
              <a:ext cx="1956580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smtClean="0">
                  <a:solidFill>
                    <a:srgbClr val="00B0F0"/>
                  </a:solidFill>
                </a:rPr>
                <a:t>Training teams for distribution &amp; participant training</a:t>
              </a:r>
              <a:endParaRPr lang="en-GB" sz="1050" dirty="0">
                <a:solidFill>
                  <a:srgbClr val="00B0F0"/>
                </a:solidFill>
              </a:endParaRPr>
            </a:p>
          </p:txBody>
        </p:sp>
        <p:cxnSp>
          <p:nvCxnSpPr>
            <p:cNvPr id="90" name="Straight Connector 89"/>
            <p:cNvCxnSpPr/>
            <p:nvPr/>
          </p:nvCxnSpPr>
          <p:spPr>
            <a:xfrm flipH="1" flipV="1">
              <a:off x="6794571" y="2335360"/>
              <a:ext cx="3278" cy="843733"/>
            </a:xfrm>
            <a:prstGeom prst="line">
              <a:avLst/>
            </a:prstGeom>
            <a:ln w="9525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TextBox 90"/>
            <p:cNvSpPr txBox="1"/>
            <p:nvPr/>
          </p:nvSpPr>
          <p:spPr>
            <a:xfrm>
              <a:off x="6384867" y="2079553"/>
              <a:ext cx="1327859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solidFill>
                    <a:schemeClr val="accent2"/>
                  </a:solidFill>
                </a:rPr>
                <a:t>ODK Pre-test</a:t>
              </a:r>
              <a:endParaRPr lang="en-GB" sz="1050" dirty="0">
                <a:solidFill>
                  <a:schemeClr val="accent2"/>
                </a:solidFill>
              </a:endParaRPr>
            </a:p>
          </p:txBody>
        </p:sp>
        <p:cxnSp>
          <p:nvCxnSpPr>
            <p:cNvPr id="92" name="Straight Connector 91"/>
            <p:cNvCxnSpPr/>
            <p:nvPr/>
          </p:nvCxnSpPr>
          <p:spPr>
            <a:xfrm flipH="1" flipV="1">
              <a:off x="7644366" y="3528572"/>
              <a:ext cx="18884" cy="1980984"/>
            </a:xfrm>
            <a:prstGeom prst="line">
              <a:avLst/>
            </a:prstGeom>
            <a:ln w="9525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TextBox 92"/>
            <p:cNvSpPr txBox="1"/>
            <p:nvPr/>
          </p:nvSpPr>
          <p:spPr>
            <a:xfrm>
              <a:off x="7021979" y="5486215"/>
              <a:ext cx="1327859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smtClean="0">
                  <a:solidFill>
                    <a:schemeClr val="accent2"/>
                  </a:solidFill>
                </a:rPr>
                <a:t>Participant training workshops</a:t>
              </a:r>
              <a:endParaRPr lang="en-GB" sz="1050" dirty="0">
                <a:solidFill>
                  <a:schemeClr val="accent2"/>
                </a:solidFill>
              </a:endParaRPr>
            </a:p>
          </p:txBody>
        </p:sp>
        <p:cxnSp>
          <p:nvCxnSpPr>
            <p:cNvPr id="94" name="Straight Connector 93"/>
            <p:cNvCxnSpPr>
              <a:stCxn id="142" idx="0"/>
            </p:cNvCxnSpPr>
            <p:nvPr/>
          </p:nvCxnSpPr>
          <p:spPr>
            <a:xfrm flipH="1" flipV="1">
              <a:off x="8342694" y="1547942"/>
              <a:ext cx="9091" cy="1621034"/>
            </a:xfrm>
            <a:prstGeom prst="line">
              <a:avLst/>
            </a:prstGeom>
            <a:ln w="9525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5" name="Picture 2" descr="Related image"/>
            <p:cNvPicPr>
              <a:picLocks noChangeAspect="1" noChangeArrowheads="1"/>
            </p:cNvPicPr>
            <p:nvPr/>
          </p:nvPicPr>
          <p:blipFill rotWithShape="1">
            <a:blip r:embed="rId3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740" t="17930" r="33885" b="17409"/>
            <a:stretch/>
          </p:blipFill>
          <p:spPr bwMode="auto">
            <a:xfrm>
              <a:off x="8155306" y="876300"/>
              <a:ext cx="327660" cy="683895"/>
            </a:xfrm>
            <a:prstGeom prst="round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6" name="TextBox 95"/>
            <p:cNvSpPr txBox="1"/>
            <p:nvPr/>
          </p:nvSpPr>
          <p:spPr>
            <a:xfrm>
              <a:off x="7821863" y="455926"/>
              <a:ext cx="1327859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solidFill>
                    <a:schemeClr val="accent2"/>
                  </a:solidFill>
                </a:rPr>
                <a:t>Survey roll out</a:t>
              </a:r>
              <a:endParaRPr lang="en-GB" sz="1050" dirty="0">
                <a:solidFill>
                  <a:schemeClr val="accent2"/>
                </a:solidFill>
              </a:endParaRPr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231858" y="3521649"/>
              <a:ext cx="638968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solidFill>
                    <a:schemeClr val="bg1">
                      <a:lumMod val="50000"/>
                    </a:schemeClr>
                  </a:solidFill>
                </a:rPr>
                <a:t>October</a:t>
              </a:r>
              <a:endParaRPr lang="en-GB" sz="105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891451" y="2924391"/>
              <a:ext cx="764634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solidFill>
                    <a:schemeClr val="bg1">
                      <a:lumMod val="50000"/>
                    </a:schemeClr>
                  </a:solidFill>
                </a:rPr>
                <a:t>November</a:t>
              </a:r>
              <a:endParaRPr lang="en-GB" sz="105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pic>
          <p:nvPicPr>
            <p:cNvPr id="99" name="Picture 98"/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3000" b="100000" l="0" r="100000">
                          <a14:foregroundMark x1="32333" y1="36333" x2="32333" y2="36333"/>
                        </a14:backgroundRemoval>
                      </a14:imgEffect>
                      <a14:imgEffect>
                        <a14:colorTemperature colorTemp="47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677230" y="736365"/>
              <a:ext cx="389755" cy="431725"/>
            </a:xfrm>
            <a:prstGeom prst="rect">
              <a:avLst/>
            </a:prstGeom>
          </p:spPr>
        </p:pic>
        <p:sp>
          <p:nvSpPr>
            <p:cNvPr id="100" name="TextBox 99"/>
            <p:cNvSpPr txBox="1"/>
            <p:nvPr/>
          </p:nvSpPr>
          <p:spPr>
            <a:xfrm>
              <a:off x="1416175" y="3516327"/>
              <a:ext cx="764634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solidFill>
                    <a:schemeClr val="bg1">
                      <a:lumMod val="50000"/>
                    </a:schemeClr>
                  </a:solidFill>
                </a:rPr>
                <a:t>November</a:t>
              </a:r>
              <a:endParaRPr lang="en-GB" sz="105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2317934" y="2936210"/>
              <a:ext cx="764634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solidFill>
                    <a:schemeClr val="bg1">
                      <a:lumMod val="50000"/>
                    </a:schemeClr>
                  </a:solidFill>
                </a:rPr>
                <a:t>December</a:t>
              </a:r>
              <a:endParaRPr lang="en-GB" sz="105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3104783" y="3502454"/>
              <a:ext cx="764634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solidFill>
                    <a:schemeClr val="bg1">
                      <a:lumMod val="50000"/>
                    </a:schemeClr>
                  </a:solidFill>
                </a:rPr>
                <a:t>January</a:t>
              </a:r>
              <a:endParaRPr lang="en-GB" sz="105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3659903" y="2960891"/>
              <a:ext cx="764634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solidFill>
                    <a:schemeClr val="bg1">
                      <a:lumMod val="50000"/>
                    </a:schemeClr>
                  </a:solidFill>
                </a:rPr>
                <a:t>January</a:t>
              </a:r>
              <a:endParaRPr lang="en-GB" sz="105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04" name="Oval 103"/>
            <p:cNvSpPr/>
            <p:nvPr/>
          </p:nvSpPr>
          <p:spPr>
            <a:xfrm>
              <a:off x="3765347" y="3169100"/>
              <a:ext cx="380471" cy="352673"/>
            </a:xfrm>
            <a:prstGeom prst="ellipse">
              <a:avLst/>
            </a:prstGeom>
            <a:no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/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5741012" y="2932068"/>
              <a:ext cx="842145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solidFill>
                    <a:schemeClr val="bg1">
                      <a:lumMod val="50000"/>
                    </a:schemeClr>
                  </a:solidFill>
                </a:rPr>
                <a:t>September</a:t>
              </a:r>
              <a:endParaRPr lang="en-GB" sz="105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106" name="Straight Connector 105"/>
            <p:cNvCxnSpPr/>
            <p:nvPr/>
          </p:nvCxnSpPr>
          <p:spPr>
            <a:xfrm flipH="1" flipV="1">
              <a:off x="4998997" y="3499527"/>
              <a:ext cx="35352" cy="1776633"/>
            </a:xfrm>
            <a:prstGeom prst="line">
              <a:avLst/>
            </a:prstGeom>
            <a:ln w="9525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7" name="Picture 106"/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3000" b="100000" l="0" r="100000">
                          <a14:foregroundMark x1="32333" y1="36333" x2="32333" y2="36333"/>
                        </a14:backgroundRemoval>
                      </a14:imgEffect>
                      <a14:imgEffect>
                        <a14:colorTemperature colorTemp="47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5900970" y="4315741"/>
              <a:ext cx="389755" cy="431725"/>
            </a:xfrm>
            <a:prstGeom prst="rect">
              <a:avLst/>
            </a:prstGeom>
          </p:spPr>
        </p:pic>
        <p:sp>
          <p:nvSpPr>
            <p:cNvPr id="108" name="TextBox 107"/>
            <p:cNvSpPr txBox="1"/>
            <p:nvPr/>
          </p:nvSpPr>
          <p:spPr>
            <a:xfrm>
              <a:off x="5271642" y="3479111"/>
              <a:ext cx="842145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solidFill>
                    <a:schemeClr val="bg1">
                      <a:lumMod val="50000"/>
                    </a:schemeClr>
                  </a:solidFill>
                </a:rPr>
                <a:t>August</a:t>
              </a:r>
              <a:endParaRPr lang="en-GB" sz="105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6537161" y="3487791"/>
              <a:ext cx="842145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>
                  <a:solidFill>
                    <a:schemeClr val="bg1">
                      <a:lumMod val="50000"/>
                    </a:schemeClr>
                  </a:solidFill>
                </a:rPr>
                <a:t>O</a:t>
              </a:r>
              <a:r>
                <a:rPr lang="en-GB" sz="1050" dirty="0" smtClean="0">
                  <a:solidFill>
                    <a:schemeClr val="bg1">
                      <a:lumMod val="50000"/>
                    </a:schemeClr>
                  </a:solidFill>
                </a:rPr>
                <a:t>ctober</a:t>
              </a:r>
              <a:endParaRPr lang="en-GB" sz="105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7291653" y="2922417"/>
              <a:ext cx="842145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solidFill>
                    <a:schemeClr val="bg1">
                      <a:lumMod val="50000"/>
                    </a:schemeClr>
                  </a:solidFill>
                </a:rPr>
                <a:t>November</a:t>
              </a:r>
              <a:endParaRPr lang="en-GB" sz="105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8035922" y="3510949"/>
              <a:ext cx="842145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solidFill>
                    <a:schemeClr val="bg1">
                      <a:lumMod val="50000"/>
                    </a:schemeClr>
                  </a:solidFill>
                </a:rPr>
                <a:t>November</a:t>
              </a:r>
              <a:endParaRPr lang="en-GB" sz="105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12" name="Oval 111"/>
            <p:cNvSpPr/>
            <p:nvPr/>
          </p:nvSpPr>
          <p:spPr>
            <a:xfrm>
              <a:off x="4297981" y="3172544"/>
              <a:ext cx="380471" cy="352673"/>
            </a:xfrm>
            <a:prstGeom prst="ellipse">
              <a:avLst/>
            </a:prstGeom>
            <a:no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/>
            </a:p>
          </p:txBody>
        </p:sp>
        <p:sp>
          <p:nvSpPr>
            <p:cNvPr id="113" name="Oval 112"/>
            <p:cNvSpPr/>
            <p:nvPr/>
          </p:nvSpPr>
          <p:spPr>
            <a:xfrm>
              <a:off x="4388163" y="3268728"/>
              <a:ext cx="191645" cy="165650"/>
            </a:xfrm>
            <a:prstGeom prst="ellipse">
              <a:avLst/>
            </a:prstGeom>
            <a:no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/>
            </a:p>
          </p:txBody>
        </p:sp>
        <p:cxnSp>
          <p:nvCxnSpPr>
            <p:cNvPr id="114" name="Straight Connector 113"/>
            <p:cNvCxnSpPr>
              <a:stCxn id="112" idx="6"/>
              <a:endCxn id="152" idx="2"/>
            </p:cNvCxnSpPr>
            <p:nvPr/>
          </p:nvCxnSpPr>
          <p:spPr>
            <a:xfrm flipV="1">
              <a:off x="4678452" y="3339967"/>
              <a:ext cx="135570" cy="8914"/>
            </a:xfrm>
            <a:prstGeom prst="line">
              <a:avLst/>
            </a:prstGeom>
            <a:ln w="12700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/>
            <p:cNvCxnSpPr/>
            <p:nvPr/>
          </p:nvCxnSpPr>
          <p:spPr>
            <a:xfrm flipH="1" flipV="1">
              <a:off x="4468535" y="2728294"/>
              <a:ext cx="4158" cy="440367"/>
            </a:xfrm>
            <a:prstGeom prst="line">
              <a:avLst/>
            </a:prstGeom>
            <a:ln w="9525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6" name="TextBox 115"/>
            <p:cNvSpPr txBox="1"/>
            <p:nvPr/>
          </p:nvSpPr>
          <p:spPr>
            <a:xfrm>
              <a:off x="4232264" y="3495783"/>
              <a:ext cx="764634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solidFill>
                    <a:schemeClr val="bg1">
                      <a:lumMod val="50000"/>
                    </a:schemeClr>
                  </a:solidFill>
                </a:rPr>
                <a:t>March</a:t>
              </a:r>
              <a:endParaRPr lang="en-GB" sz="105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3741615" y="2299141"/>
              <a:ext cx="1522368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smtClean="0">
                  <a:solidFill>
                    <a:schemeClr val="accent2"/>
                  </a:solidFill>
                </a:rPr>
                <a:t>Sampling design finalised</a:t>
              </a:r>
              <a:endParaRPr lang="en-GB" sz="1050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4571030" y="2942125"/>
              <a:ext cx="1094059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solidFill>
                    <a:schemeClr val="bg1">
                      <a:lumMod val="50000"/>
                    </a:schemeClr>
                  </a:solidFill>
                </a:rPr>
                <a:t>March- August</a:t>
              </a:r>
              <a:endParaRPr lang="en-GB" sz="105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142178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dirty="0" smtClean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27810" y="299258"/>
            <a:ext cx="53617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Research Questions</a:t>
            </a:r>
            <a:endParaRPr lang="en-GB" sz="4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5089429"/>
              </p:ext>
            </p:extLst>
          </p:nvPr>
        </p:nvGraphicFramePr>
        <p:xfrm>
          <a:off x="753687" y="1586808"/>
          <a:ext cx="7209906" cy="45147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3346">
                  <a:extLst>
                    <a:ext uri="{9D8B030D-6E8A-4147-A177-3AD203B41FA5}">
                      <a16:colId xmlns:a16="http://schemas.microsoft.com/office/drawing/2014/main" val="3718680678"/>
                    </a:ext>
                  </a:extLst>
                </a:gridCol>
                <a:gridCol w="6766560">
                  <a:extLst>
                    <a:ext uri="{9D8B030D-6E8A-4147-A177-3AD203B41FA5}">
                      <a16:colId xmlns:a16="http://schemas.microsoft.com/office/drawing/2014/main" val="4230113270"/>
                    </a:ext>
                  </a:extLst>
                </a:gridCol>
              </a:tblGrid>
              <a:tr h="4514734">
                <a:tc>
                  <a:txBody>
                    <a:bodyPr/>
                    <a:lstStyle/>
                    <a:p>
                      <a:endParaRPr lang="en-GB" sz="2000" b="1" dirty="0">
                        <a:solidFill>
                          <a:srgbClr val="FF3300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en-GB" sz="2000" b="0" i="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Investigate to what extent institutional, legal and regulatory contexts enable the sustainability of CBS business models.</a:t>
                      </a:r>
                    </a:p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en-GB" sz="2000" b="0" i="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Determine if the designs of CBS services are inclusive or increase disparities within and between vulnerable groups and</a:t>
                      </a:r>
                      <a:r>
                        <a:rPr lang="en-GB" sz="2000" b="0" i="0" kern="1200" baseline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b="0" i="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individuals?</a:t>
                      </a:r>
                    </a:p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en-GB" sz="2000" b="0" i="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Measure how off-grid services like CBS impact the mental well-being of users.</a:t>
                      </a:r>
                    </a:p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en-GB" sz="2000" b="0" i="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Understand how CBS links with other urban services, e.g. water, food and solid waste, and the interactions between</a:t>
                      </a:r>
                    </a:p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en-GB" sz="2000" b="0" i="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them.</a:t>
                      </a:r>
                    </a:p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en-GB" sz="2000" b="0" i="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Build a model for the improvement of other non-sanitation services to cities' most marginalised populations?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2624092"/>
                  </a:ext>
                </a:extLst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5359" y="5950023"/>
            <a:ext cx="490451" cy="85107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877716" y="6536166"/>
            <a:ext cx="12662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err="1">
                <a:solidFill>
                  <a:srgbClr val="FF3300"/>
                </a:solidFill>
              </a:rPr>
              <a:t>m</a:t>
            </a:r>
            <a:r>
              <a:rPr lang="en-GB" sz="1100" dirty="0" err="1" smtClean="0">
                <a:solidFill>
                  <a:srgbClr val="FF3300"/>
                </a:solidFill>
              </a:rPr>
              <a:t>sds.tools</a:t>
            </a:r>
            <a:endParaRPr lang="en-GB" sz="1100" dirty="0">
              <a:solidFill>
                <a:srgbClr val="FF330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236" y="227662"/>
            <a:ext cx="490451" cy="851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63414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dirty="0" smtClean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00123" y="399772"/>
            <a:ext cx="56775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Survey Overview</a:t>
            </a:r>
            <a:endParaRPr lang="en-GB" sz="4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2530959"/>
              </p:ext>
            </p:extLst>
          </p:nvPr>
        </p:nvGraphicFramePr>
        <p:xfrm>
          <a:off x="1208116" y="2412226"/>
          <a:ext cx="6096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47506">
                  <a:extLst>
                    <a:ext uri="{9D8B030D-6E8A-4147-A177-3AD203B41FA5}">
                      <a16:colId xmlns:a16="http://schemas.microsoft.com/office/drawing/2014/main" val="4196500958"/>
                    </a:ext>
                  </a:extLst>
                </a:gridCol>
                <a:gridCol w="2848494">
                  <a:extLst>
                    <a:ext uri="{9D8B030D-6E8A-4147-A177-3AD203B41FA5}">
                      <a16:colId xmlns:a16="http://schemas.microsoft.com/office/drawing/2014/main" val="119356387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rgbClr val="FF3300"/>
                          </a:solidFill>
                        </a:rPr>
                        <a:t>Basic Information tasks</a:t>
                      </a:r>
                      <a:endParaRPr lang="en-GB" sz="1600" dirty="0">
                        <a:solidFill>
                          <a:srgbClr val="FF33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rgbClr val="FF3300"/>
                          </a:solidFill>
                        </a:rPr>
                        <a:t>Sanitation Tasks</a:t>
                      </a:r>
                      <a:endParaRPr lang="en-GB" sz="1600" dirty="0">
                        <a:solidFill>
                          <a:srgbClr val="FF33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399950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Demographics</a:t>
                      </a:r>
                      <a:endParaRPr lang="en-GB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Water</a:t>
                      </a:r>
                      <a:endParaRPr lang="en-GB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340081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Journey Tasks</a:t>
                      </a:r>
                      <a:endParaRPr lang="en-GB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Sanitation</a:t>
                      </a:r>
                      <a:endParaRPr lang="en-GB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86375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Well being</a:t>
                      </a:r>
                      <a:endParaRPr lang="en-GB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Governance</a:t>
                      </a:r>
                      <a:endParaRPr lang="en-GB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413888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Project impact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CBS Networks</a:t>
                      </a:r>
                      <a:endParaRPr lang="en-GB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610091"/>
                  </a:ext>
                </a:extLst>
              </a:tr>
            </a:tbl>
          </a:graphicData>
        </a:graphic>
      </p:graphicFrame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5359" y="5950023"/>
            <a:ext cx="490451" cy="85107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877716" y="6536166"/>
            <a:ext cx="12662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err="1">
                <a:solidFill>
                  <a:srgbClr val="FF3300"/>
                </a:solidFill>
              </a:rPr>
              <a:t>m</a:t>
            </a:r>
            <a:r>
              <a:rPr lang="en-GB" sz="1100" dirty="0" err="1" smtClean="0">
                <a:solidFill>
                  <a:srgbClr val="FF3300"/>
                </a:solidFill>
              </a:rPr>
              <a:t>sds.tools</a:t>
            </a:r>
            <a:endParaRPr lang="en-GB" sz="1100" dirty="0">
              <a:solidFill>
                <a:srgbClr val="FF3300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097" y="178155"/>
            <a:ext cx="490451" cy="851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58275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dirty="0" smtClean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27810" y="141316"/>
            <a:ext cx="56775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Survey Overview</a:t>
            </a:r>
            <a:endParaRPr lang="en-GB" sz="4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5359" y="5950023"/>
            <a:ext cx="490451" cy="85107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877716" y="6536166"/>
            <a:ext cx="12662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err="1">
                <a:solidFill>
                  <a:srgbClr val="FF3300"/>
                </a:solidFill>
              </a:rPr>
              <a:t>m</a:t>
            </a:r>
            <a:r>
              <a:rPr lang="en-GB" sz="1100" dirty="0" err="1" smtClean="0">
                <a:solidFill>
                  <a:srgbClr val="FF3300"/>
                </a:solidFill>
              </a:rPr>
              <a:t>sds.tools</a:t>
            </a:r>
            <a:endParaRPr lang="en-GB" sz="1100" dirty="0">
              <a:solidFill>
                <a:srgbClr val="FF33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222" y="2208951"/>
            <a:ext cx="1831909" cy="3256728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7636" y="2174732"/>
            <a:ext cx="1851158" cy="3290948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6320" y="2208951"/>
            <a:ext cx="1903016" cy="338313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70221" y="1749205"/>
            <a:ext cx="23254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3300"/>
                </a:solidFill>
              </a:rPr>
              <a:t>A) Push notification</a:t>
            </a:r>
            <a:endParaRPr lang="en-GB" dirty="0">
              <a:solidFill>
                <a:srgbClr val="FF33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292721" y="1749205"/>
            <a:ext cx="2777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3300"/>
                </a:solidFill>
              </a:rPr>
              <a:t>B) Data Exchange Interface</a:t>
            </a:r>
            <a:endParaRPr lang="en-GB" dirty="0">
              <a:solidFill>
                <a:srgbClr val="FF33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436320" y="1792498"/>
            <a:ext cx="2777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3300"/>
                </a:solidFill>
              </a:rPr>
              <a:t>C</a:t>
            </a:r>
            <a:r>
              <a:rPr lang="en-GB" dirty="0" smtClean="0">
                <a:solidFill>
                  <a:srgbClr val="FF3300"/>
                </a:solidFill>
              </a:rPr>
              <a:t>) Task in ODK</a:t>
            </a:r>
            <a:endParaRPr lang="en-GB" dirty="0">
              <a:solidFill>
                <a:srgbClr val="FF3300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770" y="156757"/>
            <a:ext cx="490451" cy="851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5720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798</TotalTime>
  <Words>691</Words>
  <Application>Microsoft Office PowerPoint</Application>
  <PresentationFormat>On-screen Show (4:3)</PresentationFormat>
  <Paragraphs>174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Pryfysgol Bangor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Amy Lewis</dc:creator>
  <cp:lastModifiedBy>Amy Lewis</cp:lastModifiedBy>
  <cp:revision>53</cp:revision>
  <dcterms:created xsi:type="dcterms:W3CDTF">2019-01-09T09:15:36Z</dcterms:created>
  <dcterms:modified xsi:type="dcterms:W3CDTF">2020-12-22T15:17:43Z</dcterms:modified>
</cp:coreProperties>
</file>