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76" r:id="rId9"/>
    <p:sldId id="262" r:id="rId10"/>
    <p:sldId id="263" r:id="rId11"/>
    <p:sldId id="269" r:id="rId12"/>
    <p:sldId id="266" r:id="rId13"/>
    <p:sldId id="271" r:id="rId14"/>
    <p:sldId id="267" r:id="rId15"/>
    <p:sldId id="264" r:id="rId16"/>
    <p:sldId id="265" r:id="rId17"/>
    <p:sldId id="272" r:id="rId18"/>
    <p:sldId id="270" r:id="rId19"/>
    <p:sldId id="273" r:id="rId20"/>
    <p:sldId id="277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1BB1AF"/>
    <a:srgbClr val="E6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E60166-B795-4EE9-8D40-0D6786EC4070}" v="1" dt="2023-05-19T10:13:19.080"/>
    <p1510:client id="{85C996E9-0CC0-4AFE-ABD8-012DF3D4F2C6}" v="76" dt="2023-05-19T08:11:00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8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Boerm" userId="731d797a-c27a-4234-abf9-a0cb8d183988" providerId="ADAL" clId="{26E60166-B795-4EE9-8D40-0D6786EC4070}"/>
    <pc:docChg chg="modSld">
      <pc:chgData name="Megan Boerm" userId="731d797a-c27a-4234-abf9-a0cb8d183988" providerId="ADAL" clId="{26E60166-B795-4EE9-8D40-0D6786EC4070}" dt="2023-05-19T12:06:18.330" v="36" actId="1076"/>
      <pc:docMkLst>
        <pc:docMk/>
      </pc:docMkLst>
      <pc:sldChg chg="addSp modSp mod">
        <pc:chgData name="Megan Boerm" userId="731d797a-c27a-4234-abf9-a0cb8d183988" providerId="ADAL" clId="{26E60166-B795-4EE9-8D40-0D6786EC4070}" dt="2023-05-19T10:13:35.627" v="3" actId="14100"/>
        <pc:sldMkLst>
          <pc:docMk/>
          <pc:sldMk cId="1775939109" sldId="257"/>
        </pc:sldMkLst>
        <pc:cxnChg chg="add mod">
          <ac:chgData name="Megan Boerm" userId="731d797a-c27a-4234-abf9-a0cb8d183988" providerId="ADAL" clId="{26E60166-B795-4EE9-8D40-0D6786EC4070}" dt="2023-05-19T10:13:35.627" v="3" actId="14100"/>
          <ac:cxnSpMkLst>
            <pc:docMk/>
            <pc:sldMk cId="1775939109" sldId="257"/>
            <ac:cxnSpMk id="2" creationId="{D8C88163-E6A3-6B68-0891-A43442431073}"/>
          </ac:cxnSpMkLst>
        </pc:cxnChg>
        <pc:cxnChg chg="add mod">
          <ac:chgData name="Megan Boerm" userId="731d797a-c27a-4234-abf9-a0cb8d183988" providerId="ADAL" clId="{26E60166-B795-4EE9-8D40-0D6786EC4070}" dt="2023-05-19T10:13:30.471" v="2" actId="14100"/>
          <ac:cxnSpMkLst>
            <pc:docMk/>
            <pc:sldMk cId="1775939109" sldId="257"/>
            <ac:cxnSpMk id="3" creationId="{CCCF0394-CECF-6EF8-4ABD-F4C4EFE51ECA}"/>
          </ac:cxnSpMkLst>
        </pc:cxnChg>
      </pc:sldChg>
      <pc:sldChg chg="modSp mod">
        <pc:chgData name="Megan Boerm" userId="731d797a-c27a-4234-abf9-a0cb8d183988" providerId="ADAL" clId="{26E60166-B795-4EE9-8D40-0D6786EC4070}" dt="2023-05-19T12:04:47.971" v="4" actId="1076"/>
        <pc:sldMkLst>
          <pc:docMk/>
          <pc:sldMk cId="3588618178" sldId="261"/>
        </pc:sldMkLst>
        <pc:picChg chg="mod">
          <ac:chgData name="Megan Boerm" userId="731d797a-c27a-4234-abf9-a0cb8d183988" providerId="ADAL" clId="{26E60166-B795-4EE9-8D40-0D6786EC4070}" dt="2023-05-19T12:04:47.971" v="4" actId="1076"/>
          <ac:picMkLst>
            <pc:docMk/>
            <pc:sldMk cId="3588618178" sldId="261"/>
            <ac:picMk id="8" creationId="{95B449E4-55A8-7B36-7A00-F42C4D5B2A9C}"/>
          </ac:picMkLst>
        </pc:picChg>
      </pc:sldChg>
      <pc:sldChg chg="modSp mod">
        <pc:chgData name="Megan Boerm" userId="731d797a-c27a-4234-abf9-a0cb8d183988" providerId="ADAL" clId="{26E60166-B795-4EE9-8D40-0D6786EC4070}" dt="2023-05-19T12:05:05.494" v="8" actId="1076"/>
        <pc:sldMkLst>
          <pc:docMk/>
          <pc:sldMk cId="1878377941" sldId="262"/>
        </pc:sldMkLst>
        <pc:spChg chg="mod">
          <ac:chgData name="Megan Boerm" userId="731d797a-c27a-4234-abf9-a0cb8d183988" providerId="ADAL" clId="{26E60166-B795-4EE9-8D40-0D6786EC4070}" dt="2023-05-19T12:05:05.494" v="8" actId="1076"/>
          <ac:spMkLst>
            <pc:docMk/>
            <pc:sldMk cId="1878377941" sldId="262"/>
            <ac:spMk id="4" creationId="{8F4AAB2A-67D5-0E06-21F2-BCF037175583}"/>
          </ac:spMkLst>
        </pc:spChg>
      </pc:sldChg>
      <pc:sldChg chg="modSp mod">
        <pc:chgData name="Megan Boerm" userId="731d797a-c27a-4234-abf9-a0cb8d183988" providerId="ADAL" clId="{26E60166-B795-4EE9-8D40-0D6786EC4070}" dt="2023-05-19T12:05:16.919" v="10" actId="1076"/>
        <pc:sldMkLst>
          <pc:docMk/>
          <pc:sldMk cId="2944743255" sldId="263"/>
        </pc:sldMkLst>
        <pc:spChg chg="mod">
          <ac:chgData name="Megan Boerm" userId="731d797a-c27a-4234-abf9-a0cb8d183988" providerId="ADAL" clId="{26E60166-B795-4EE9-8D40-0D6786EC4070}" dt="2023-05-19T12:05:16.919" v="10" actId="1076"/>
          <ac:spMkLst>
            <pc:docMk/>
            <pc:sldMk cId="2944743255" sldId="263"/>
            <ac:spMk id="4" creationId="{875F57C9-93E8-98E8-764C-045B75815CB1}"/>
          </ac:spMkLst>
        </pc:spChg>
        <pc:picChg chg="mod">
          <ac:chgData name="Megan Boerm" userId="731d797a-c27a-4234-abf9-a0cb8d183988" providerId="ADAL" clId="{26E60166-B795-4EE9-8D40-0D6786EC4070}" dt="2023-05-19T12:05:10.624" v="9" actId="14100"/>
          <ac:picMkLst>
            <pc:docMk/>
            <pc:sldMk cId="2944743255" sldId="263"/>
            <ac:picMk id="8" creationId="{7B28BF21-F4D1-2E58-0794-96D0BA439B84}"/>
          </ac:picMkLst>
        </pc:picChg>
      </pc:sldChg>
      <pc:sldChg chg="modSp mod">
        <pc:chgData name="Megan Boerm" userId="731d797a-c27a-4234-abf9-a0cb8d183988" providerId="ADAL" clId="{26E60166-B795-4EE9-8D40-0D6786EC4070}" dt="2023-05-19T12:05:40.492" v="20" actId="20577"/>
        <pc:sldMkLst>
          <pc:docMk/>
          <pc:sldMk cId="3858093109" sldId="264"/>
        </pc:sldMkLst>
        <pc:spChg chg="mod">
          <ac:chgData name="Megan Boerm" userId="731d797a-c27a-4234-abf9-a0cb8d183988" providerId="ADAL" clId="{26E60166-B795-4EE9-8D40-0D6786EC4070}" dt="2023-05-19T12:05:40.492" v="20" actId="20577"/>
          <ac:spMkLst>
            <pc:docMk/>
            <pc:sldMk cId="3858093109" sldId="264"/>
            <ac:spMk id="4" creationId="{808A08A0-832B-2D2E-2CA8-619F20E63365}"/>
          </ac:spMkLst>
        </pc:spChg>
        <pc:picChg chg="mod">
          <ac:chgData name="Megan Boerm" userId="731d797a-c27a-4234-abf9-a0cb8d183988" providerId="ADAL" clId="{26E60166-B795-4EE9-8D40-0D6786EC4070}" dt="2023-05-19T12:05:32.181" v="12" actId="1076"/>
          <ac:picMkLst>
            <pc:docMk/>
            <pc:sldMk cId="3858093109" sldId="264"/>
            <ac:picMk id="8" creationId="{A1C9D7DB-23AA-AD6F-43CD-B397A94C735E}"/>
          </ac:picMkLst>
        </pc:picChg>
      </pc:sldChg>
      <pc:sldChg chg="modSp mod">
        <pc:chgData name="Megan Boerm" userId="731d797a-c27a-4234-abf9-a0cb8d183988" providerId="ADAL" clId="{26E60166-B795-4EE9-8D40-0D6786EC4070}" dt="2023-05-19T12:06:03.306" v="32" actId="1076"/>
        <pc:sldMkLst>
          <pc:docMk/>
          <pc:sldMk cId="3837035744" sldId="265"/>
        </pc:sldMkLst>
        <pc:spChg chg="mod">
          <ac:chgData name="Megan Boerm" userId="731d797a-c27a-4234-abf9-a0cb8d183988" providerId="ADAL" clId="{26E60166-B795-4EE9-8D40-0D6786EC4070}" dt="2023-05-19T12:06:03.306" v="32" actId="1076"/>
          <ac:spMkLst>
            <pc:docMk/>
            <pc:sldMk cId="3837035744" sldId="265"/>
            <ac:spMk id="4" creationId="{80346FB8-A3CB-ACBB-6B53-F48BCE899ECC}"/>
          </ac:spMkLst>
        </pc:spChg>
        <pc:picChg chg="mod">
          <ac:chgData name="Megan Boerm" userId="731d797a-c27a-4234-abf9-a0cb8d183988" providerId="ADAL" clId="{26E60166-B795-4EE9-8D40-0D6786EC4070}" dt="2023-05-19T12:05:57.672" v="31" actId="1076"/>
          <ac:picMkLst>
            <pc:docMk/>
            <pc:sldMk cId="3837035744" sldId="265"/>
            <ac:picMk id="8" creationId="{27D6DADC-BF38-BBEA-1920-D60D965F3B92}"/>
          </ac:picMkLst>
        </pc:picChg>
      </pc:sldChg>
      <pc:sldChg chg="modSp mod">
        <pc:chgData name="Megan Boerm" userId="731d797a-c27a-4234-abf9-a0cb8d183988" providerId="ADAL" clId="{26E60166-B795-4EE9-8D40-0D6786EC4070}" dt="2023-05-19T12:05:22.505" v="11" actId="14100"/>
        <pc:sldMkLst>
          <pc:docMk/>
          <pc:sldMk cId="474606962" sldId="266"/>
        </pc:sldMkLst>
        <pc:picChg chg="mod">
          <ac:chgData name="Megan Boerm" userId="731d797a-c27a-4234-abf9-a0cb8d183988" providerId="ADAL" clId="{26E60166-B795-4EE9-8D40-0D6786EC4070}" dt="2023-05-19T12:05:22.505" v="11" actId="14100"/>
          <ac:picMkLst>
            <pc:docMk/>
            <pc:sldMk cId="474606962" sldId="266"/>
            <ac:picMk id="8" creationId="{3FFF90C8-4E42-7248-AD73-8F63A78DBCC3}"/>
          </ac:picMkLst>
        </pc:picChg>
      </pc:sldChg>
      <pc:sldChg chg="modSp mod">
        <pc:chgData name="Megan Boerm" userId="731d797a-c27a-4234-abf9-a0cb8d183988" providerId="ADAL" clId="{26E60166-B795-4EE9-8D40-0D6786EC4070}" dt="2023-05-19T12:04:54.804" v="6" actId="1076"/>
        <pc:sldMkLst>
          <pc:docMk/>
          <pc:sldMk cId="3131939002" sldId="268"/>
        </pc:sldMkLst>
        <pc:picChg chg="mod">
          <ac:chgData name="Megan Boerm" userId="731d797a-c27a-4234-abf9-a0cb8d183988" providerId="ADAL" clId="{26E60166-B795-4EE9-8D40-0D6786EC4070}" dt="2023-05-19T12:04:54.804" v="6" actId="1076"/>
          <ac:picMkLst>
            <pc:docMk/>
            <pc:sldMk cId="3131939002" sldId="268"/>
            <ac:picMk id="6" creationId="{C7518FB8-24FE-EB8E-AA56-FEEC77668637}"/>
          </ac:picMkLst>
        </pc:picChg>
        <pc:picChg chg="mod">
          <ac:chgData name="Megan Boerm" userId="731d797a-c27a-4234-abf9-a0cb8d183988" providerId="ADAL" clId="{26E60166-B795-4EE9-8D40-0D6786EC4070}" dt="2023-05-19T12:04:53.270" v="5" actId="1076"/>
          <ac:picMkLst>
            <pc:docMk/>
            <pc:sldMk cId="3131939002" sldId="268"/>
            <ac:picMk id="8" creationId="{47524334-F518-8024-5138-DA82A53F8E49}"/>
          </ac:picMkLst>
        </pc:picChg>
      </pc:sldChg>
      <pc:sldChg chg="modSp mod">
        <pc:chgData name="Megan Boerm" userId="731d797a-c27a-4234-abf9-a0cb8d183988" providerId="ADAL" clId="{26E60166-B795-4EE9-8D40-0D6786EC4070}" dt="2023-05-19T12:06:10.319" v="34" actId="1076"/>
        <pc:sldMkLst>
          <pc:docMk/>
          <pc:sldMk cId="3289708094" sldId="272"/>
        </pc:sldMkLst>
        <pc:spChg chg="mod">
          <ac:chgData name="Megan Boerm" userId="731d797a-c27a-4234-abf9-a0cb8d183988" providerId="ADAL" clId="{26E60166-B795-4EE9-8D40-0D6786EC4070}" dt="2023-05-19T12:06:10.319" v="34" actId="1076"/>
          <ac:spMkLst>
            <pc:docMk/>
            <pc:sldMk cId="3289708094" sldId="272"/>
            <ac:spMk id="4" creationId="{8A263BC0-6740-5C05-881C-B973379F3408}"/>
          </ac:spMkLst>
        </pc:spChg>
      </pc:sldChg>
      <pc:sldChg chg="modSp mod">
        <pc:chgData name="Megan Boerm" userId="731d797a-c27a-4234-abf9-a0cb8d183988" providerId="ADAL" clId="{26E60166-B795-4EE9-8D40-0D6786EC4070}" dt="2023-05-19T12:06:14.521" v="35" actId="1076"/>
        <pc:sldMkLst>
          <pc:docMk/>
          <pc:sldMk cId="2864398674" sldId="273"/>
        </pc:sldMkLst>
        <pc:spChg chg="mod">
          <ac:chgData name="Megan Boerm" userId="731d797a-c27a-4234-abf9-a0cb8d183988" providerId="ADAL" clId="{26E60166-B795-4EE9-8D40-0D6786EC4070}" dt="2023-05-19T12:06:14.521" v="35" actId="1076"/>
          <ac:spMkLst>
            <pc:docMk/>
            <pc:sldMk cId="2864398674" sldId="273"/>
            <ac:spMk id="4" creationId="{105FEF14-E984-A06C-B827-58FA439BBE6D}"/>
          </ac:spMkLst>
        </pc:spChg>
      </pc:sldChg>
      <pc:sldChg chg="modSp mod">
        <pc:chgData name="Megan Boerm" userId="731d797a-c27a-4234-abf9-a0cb8d183988" providerId="ADAL" clId="{26E60166-B795-4EE9-8D40-0D6786EC4070}" dt="2023-05-19T12:04:59.534" v="7" actId="14100"/>
        <pc:sldMkLst>
          <pc:docMk/>
          <pc:sldMk cId="2384549135" sldId="276"/>
        </pc:sldMkLst>
        <pc:picChg chg="mod">
          <ac:chgData name="Megan Boerm" userId="731d797a-c27a-4234-abf9-a0cb8d183988" providerId="ADAL" clId="{26E60166-B795-4EE9-8D40-0D6786EC4070}" dt="2023-05-19T12:04:59.534" v="7" actId="14100"/>
          <ac:picMkLst>
            <pc:docMk/>
            <pc:sldMk cId="2384549135" sldId="276"/>
            <ac:picMk id="9" creationId="{F9271895-9C4B-3ABA-1762-3F857024B90D}"/>
          </ac:picMkLst>
        </pc:picChg>
      </pc:sldChg>
      <pc:sldChg chg="modSp mod">
        <pc:chgData name="Megan Boerm" userId="731d797a-c27a-4234-abf9-a0cb8d183988" providerId="ADAL" clId="{26E60166-B795-4EE9-8D40-0D6786EC4070}" dt="2023-05-19T12:06:18.330" v="36" actId="1076"/>
        <pc:sldMkLst>
          <pc:docMk/>
          <pc:sldMk cId="53044028" sldId="277"/>
        </pc:sldMkLst>
        <pc:picChg chg="mod">
          <ac:chgData name="Megan Boerm" userId="731d797a-c27a-4234-abf9-a0cb8d183988" providerId="ADAL" clId="{26E60166-B795-4EE9-8D40-0D6786EC4070}" dt="2023-05-19T12:06:18.330" v="36" actId="1076"/>
          <ac:picMkLst>
            <pc:docMk/>
            <pc:sldMk cId="53044028" sldId="277"/>
            <ac:picMk id="8" creationId="{A296B78D-85C7-6BF8-246D-9039BF978E7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19B53-9073-42B6-8CF8-0716302AF67A}" type="datetimeFigureOut">
              <a:rPr lang="en-GB" smtClean="0"/>
              <a:t>19/05/2023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368AD-59B6-4626-8EB5-F3ECF57890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32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28849-FE21-DF36-CAD4-53BF36F26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BEBAB-555A-DC03-88B1-2C3C8927F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91E9E-94FB-BC31-6ADD-6D2DE160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271C-6FAA-4D94-8288-B0139F237E4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E6212-801F-64EC-D34D-04B47FF6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8498A-1240-E15F-99C0-ACB424223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80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4C67B-6290-0427-1447-D6B36A91E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EAF1C-58CF-95D5-CAC2-F0994F509C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12C11-6CC2-7FF3-64F1-997DD1C4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8522-422A-4FE0-A1A1-0127603E2315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DF567-BB99-8219-26E1-3B80045F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FDCB7-028C-F6AA-536D-81FCDAF8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32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96D963-C332-4E7C-36A6-F4B518DB4A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E1EE5-7ED3-3019-2513-68A845E07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7C679-71F4-7268-5F1E-4FC9496AF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EF32-1A4B-4EBF-9ECB-A4225EA115B4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66D39-B491-1F57-995C-A919935F9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9E814-CA37-A639-7057-6F473BC3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1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0BD86-584D-2412-79E9-C0FEDFBDD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AAE69-4C60-C66B-8D6A-882F1F7B9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F7A90-8CD1-EC4D-3943-2AF73C714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B4FFB-1DAB-4BF9-B685-24BC2DF9730F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3980C-0809-9F3A-B719-5E0D91DC1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BFCC2-8C6A-3960-23CE-34DEFCE6E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79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C3DA6-03C9-7345-6D95-810F81BE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C0800-7B41-37C2-8BEA-4B631C02A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85D4A-3CBA-6100-1FF7-3F105F10D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39C9-76A7-4793-A920-D1E2B7EAB022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D19D0-6C52-BD82-6FE4-040974F7E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2197E-DBE3-BF39-7893-370E5F02D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7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8DF35-A37D-ACA0-C4EF-F01CEDA2B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3E593-D4DE-DCDA-7F92-976F1A918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494DF-6FD9-2847-FFD9-B37A9A262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082CA5-E978-0D44-6246-5CA1D5FBD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1FC39-9F95-4187-96B1-A350E11D8CAE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E9184-135D-8F7E-6709-EC67E9B3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2C825-C4BC-9255-6F0A-36C9E01CF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62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6C862-5D2F-DCA4-F61C-19A81361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B5B1E-DAA2-03C2-9F63-AF7F58FFA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C3CCD-24F5-C28F-2F71-CF5072E88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FF53EC-92A5-61DA-4DF5-AD89726AA2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8C169A-CF77-7C75-1B17-2748BF0931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E2BA1F-C4AF-89C3-0E56-93D5359C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3BAF3-AA95-4128-BE84-BB945D14874E}" type="datetime1">
              <a:rPr lang="en-GB" smtClean="0"/>
              <a:t>19/05/2023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9BAF58-0BF1-61C2-093F-422C8C74F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B4BA-3033-399A-3ACC-F3A719DE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0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E94E7-6419-324C-FBDC-A1AD1A972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45734-7E55-6014-6E18-96CF44E0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ADD68-2854-4FDB-B5FB-AABE1557DF1E}" type="datetime1">
              <a:rPr lang="en-GB" smtClean="0"/>
              <a:t>19/05/2023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9E9FA4-79DB-A983-811B-D1B05B9F8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9F7A4-7AE8-455D-61BD-CEAE3B709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83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83AF4-72DD-7124-4777-FBBF7D7AC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C2D2-AB82-4DCA-8470-03495428330B}" type="datetime1">
              <a:rPr lang="en-GB" smtClean="0"/>
              <a:t>19/05/2023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DEE62-3D5C-D547-EAED-3975844DB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2FD7F-30FB-4B56-D816-20A50F02C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372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9A681-2718-965D-735F-24FCCED66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197C2-BEF7-5363-A22F-3B6BB4AF3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DBB7D-94BF-B2D3-D512-1F48802B4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8AD5B-B303-8791-5018-41D3FEE8C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418D4-863D-4A6E-909D-78C027B0E48A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FCA55-585A-17AD-2593-974A768D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3F750-7594-CCD6-A1A7-643A59573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57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AF4C7-086F-D1B5-A22A-678E4D819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DF725E-65EF-3F94-5696-AE4B14BAF2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46C8C-93F6-60AF-DF5B-0C57A81D5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E2314-2EB7-565B-FF64-BDBBA3F36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A06C3-30ED-4262-99CD-97018655A5F4}" type="datetime1">
              <a:rPr lang="en-GB" smtClean="0"/>
              <a:t>19/05/2023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CD356-89B4-D8F1-06DA-76A7C332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AF235-EA31-C138-4764-ECEE43F1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0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2B47C4-3F55-A333-CE86-F20D7F53B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F488D-4DEB-BF60-290F-E9C59A815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5113C-2B3B-5E89-53C4-2B3E7E1354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CA806-A4B5-4A0D-A41A-373DA18E6E0E}" type="datetime1">
              <a:rPr lang="en-GB" smtClean="0"/>
              <a:t>19/05/2023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563ED-EDFC-321A-44FB-649D4A4C9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74EF9-FDA5-55E9-E66E-98577CD5A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47AE9-8FF2-4456-86BE-DCAC5B8DE2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86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torymaps.arcgis.com/stories/758487c51b2e4bc9b6a46a52a5329cb1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A4FDF6A-5FA8-A7BE-985F-6D6C5E94C9FE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0E4D9-16F8-2CA1-25A8-24E4D8A50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3055" y="1041400"/>
            <a:ext cx="9698181" cy="2387600"/>
          </a:xfrm>
        </p:spPr>
        <p:txBody>
          <a:bodyPr anchor="ctr">
            <a:normAutofit/>
          </a:bodyPr>
          <a:lstStyle/>
          <a:p>
            <a:r>
              <a:rPr lang="en-GB" sz="4400" b="0" i="0" dirty="0">
                <a:solidFill>
                  <a:schemeClr val="bg1"/>
                </a:solidFill>
                <a:effectLst/>
                <a:latin typeface="+mn-lt"/>
              </a:rPr>
              <a:t>West Midlands Local Policy Innovation Partnerships (LPIP)</a:t>
            </a:r>
            <a:endParaRPr lang="en-GB" sz="4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EDBEA-05C7-F7F7-AEE2-C44E98E096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Mapping of Local and National Administrative Data </a:t>
            </a:r>
          </a:p>
          <a:p>
            <a:r>
              <a:rPr lang="en-GB" dirty="0">
                <a:solidFill>
                  <a:schemeClr val="bg1"/>
                </a:solidFill>
              </a:rPr>
              <a:t>May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55E8DC-CDF6-5EBA-BAF2-4A1E4FD4F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180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053DE6A-74F4-0361-6F32-B9E779F00109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8EDD14-8D72-D231-8884-7382E816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2A628D9A-3B2B-01E1-2DAA-0300DFD6A3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5F57C9-93E8-98E8-764C-045B75815CB1}"/>
              </a:ext>
            </a:extLst>
          </p:cNvPr>
          <p:cNvSpPr txBox="1"/>
          <p:nvPr/>
        </p:nvSpPr>
        <p:spPr>
          <a:xfrm>
            <a:off x="6224336" y="1478752"/>
            <a:ext cx="5422231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42,380 active enterprises in the Black Country. </a:t>
            </a:r>
          </a:p>
          <a:p>
            <a:pPr algn="just"/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For the UK, there were 439 enterprises per 10,000 population.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comparison, the Black Country and West Midlands was had 349 and 404 per 10,000 population (respectively).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1-year change</a:t>
            </a:r>
            <a:r>
              <a:rPr lang="en-GB" sz="1400" dirty="0"/>
              <a:t>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Black Country +7.6%,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UK +1.5%.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Black Country +15.2%,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+9.8%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 UK +6.2%.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2662B9-7035-DEDE-5D78-3C75D1C1B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8" y="5361234"/>
            <a:ext cx="1155031" cy="11776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28BF21-F4D1-2E58-0794-96D0BA439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33" y="1357745"/>
            <a:ext cx="4572638" cy="459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9E22C3-A155-8076-0A56-4C70938F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10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7B800-6EE2-BFA0-5DAC-494518B9172D}"/>
              </a:ext>
            </a:extLst>
          </p:cNvPr>
          <p:cNvSpPr txBox="1"/>
          <p:nvPr/>
        </p:nvSpPr>
        <p:spPr>
          <a:xfrm>
            <a:off x="0" y="6572084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</p:spTree>
    <p:extLst>
      <p:ext uri="{BB962C8B-B14F-4D97-AF65-F5344CB8AC3E}">
        <p14:creationId xmlns:p14="http://schemas.microsoft.com/office/powerpoint/2010/main" val="2944743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0843B0-1301-CE52-4C92-D9C4611746B2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B66B1A-9DA2-CF68-8DD7-300097DB6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Community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3A4CA6-1B65-FBC6-D04F-8BC2219F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356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B76FD1-73B5-A5AD-F05C-A4D71A1BB79D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98061CF-AF2D-4C5B-9AAB-A37BE580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F2C7B2-3B18-ACD7-6313-6B5332C0A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1587" y="5386478"/>
            <a:ext cx="1293548" cy="115243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82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Total Population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B445C-1B94-D6A7-4539-6FA8956BF3E1}"/>
              </a:ext>
            </a:extLst>
          </p:cNvPr>
          <p:cNvSpPr txBox="1"/>
          <p:nvPr/>
        </p:nvSpPr>
        <p:spPr>
          <a:xfrm>
            <a:off x="7006286" y="1189009"/>
            <a:ext cx="496019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The Black Country is home to over 1.2 million residents.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Trends over time show:</a:t>
            </a:r>
            <a:endParaRPr lang="en-GB" sz="1400" b="1" dirty="0"/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1-year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Black Country +0.9%,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-0.1%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-0.1%. </a:t>
            </a:r>
          </a:p>
          <a:p>
            <a:pPr algn="just"/>
            <a:endParaRPr lang="en-GB" sz="1400" b="1" i="0" dirty="0">
              <a:effectLst/>
            </a:endParaRPr>
          </a:p>
          <a:p>
            <a:pPr algn="just"/>
            <a:r>
              <a:rPr lang="en-GB" sz="1400" b="1" i="0" dirty="0">
                <a:effectLst/>
              </a:rPr>
              <a:t>5-year change: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Black Country +3.1%,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+1.6% </a:t>
            </a: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UK +2.1%.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i="0" dirty="0">
                <a:effectLst/>
              </a:rPr>
              <a:t>Latest Population Profile </a:t>
            </a:r>
          </a:p>
          <a:p>
            <a:pPr algn="just"/>
            <a:endParaRPr lang="en-GB" sz="1400" b="1" i="0" dirty="0">
              <a:effectLst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0-15 years old: </a:t>
            </a:r>
            <a:r>
              <a:rPr lang="en-GB" sz="1400" b="0" i="0" dirty="0">
                <a:effectLst/>
              </a:rPr>
              <a:t>Black Country 20.8%, West Midlands region 19.3% and UK 18.4%.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16-64 years old: </a:t>
            </a:r>
            <a:r>
              <a:rPr lang="en-GB" sz="1400" b="0" i="0" dirty="0">
                <a:effectLst/>
              </a:rPr>
              <a:t>Black Country 61.9%, West Midlands region 61.9% and UK 62.9%.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i="0" dirty="0">
                <a:effectLst/>
              </a:rPr>
              <a:t>Proportion of residents aged 64 years and over: </a:t>
            </a:r>
            <a:r>
              <a:rPr lang="en-GB" sz="1400" b="0" i="0" dirty="0">
                <a:effectLst/>
              </a:rPr>
              <a:t>Black Country 17.3%, West Midlands region 18.9% and UK 18.7%.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FF90C8-4E42-7248-AD73-8F63A78DBC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78" y="1412472"/>
            <a:ext cx="4960194" cy="4832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8567F0E3-BAC3-3A4A-8649-F522AD891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12</a:t>
            </a:fld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15D766-EA1A-68D0-17A7-81E87E9427FC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</p:spTree>
    <p:extLst>
      <p:ext uri="{BB962C8B-B14F-4D97-AF65-F5344CB8AC3E}">
        <p14:creationId xmlns:p14="http://schemas.microsoft.com/office/powerpoint/2010/main" val="47460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CF242D1-4665-2452-614F-A696C7D13B4F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803D5C-D606-E8D2-04B0-9D5CAC138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B869B39E-3DE1-CDC6-E195-AD44C932BE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3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Population Supergroup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746D0-209A-7DB5-C077-1C5C6E05D90D}"/>
              </a:ext>
            </a:extLst>
          </p:cNvPr>
          <p:cNvSpPr txBox="1"/>
          <p:nvPr/>
        </p:nvSpPr>
        <p:spPr>
          <a:xfrm>
            <a:off x="6791279" y="2718410"/>
            <a:ext cx="39208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The Black Country is mainly comprised of multicultural metropolitans, hard pressed living and suburbanites.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5A65FA-9956-3493-FA92-9B403C639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61" y="1475873"/>
            <a:ext cx="5095339" cy="47643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EF8E0-A339-9B0D-6D48-A7A09DE6E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9555" y="4351731"/>
            <a:ext cx="1748589" cy="22628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6FAFBE-8B22-838C-A3DD-39A74E89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13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64150E-33ED-7FB5-5262-4F7BFE68B5ED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Census 2011</a:t>
            </a:r>
          </a:p>
        </p:txBody>
      </p:sp>
    </p:spTree>
    <p:extLst>
      <p:ext uri="{BB962C8B-B14F-4D97-AF65-F5344CB8AC3E}">
        <p14:creationId xmlns:p14="http://schemas.microsoft.com/office/powerpoint/2010/main" val="996668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65BB9F2-CBB2-526D-8C58-71B04C840D4E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CDCABBEF-E09E-30B0-F555-39DB6EC0E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Ethnic Minority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1E3F14-7155-D4DD-278A-026C07CEFD9E}"/>
              </a:ext>
            </a:extLst>
          </p:cNvPr>
          <p:cNvSpPr txBox="1"/>
          <p:nvPr/>
        </p:nvSpPr>
        <p:spPr>
          <a:xfrm>
            <a:off x="6994357" y="2209831"/>
            <a:ext cx="476450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400" b="1" i="0" dirty="0">
                <a:effectLst/>
              </a:rPr>
              <a:t>Proportion of population classified as ethnic minorities:</a:t>
            </a:r>
            <a:r>
              <a:rPr lang="en-GB" sz="1400" b="0" i="0" dirty="0">
                <a:effectLst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Black Country 31.4%,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22.9%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19.0%.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F940C7-CBD8-39B0-D5A6-59524937B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93" y="1487834"/>
            <a:ext cx="4706007" cy="4620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5248A-9780-00AB-D1C1-13F3D559A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798" y="5273017"/>
            <a:ext cx="1316809" cy="121648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2E2487-7069-56BF-CF99-A0CA9E618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14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615DC7-8C25-55AD-BD44-340497D3B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FC229C-50FF-CA6C-758C-C717522A7F42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ONS/Census 2021</a:t>
            </a:r>
          </a:p>
        </p:txBody>
      </p:sp>
    </p:spTree>
    <p:extLst>
      <p:ext uri="{BB962C8B-B14F-4D97-AF65-F5344CB8AC3E}">
        <p14:creationId xmlns:p14="http://schemas.microsoft.com/office/powerpoint/2010/main" val="1554223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A5EDB4E-BDDA-B6EC-0D48-167B6578D1D2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8B1AF72-751D-4120-9801-9CB17431F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83C8CB7-D8E5-AA6A-3BEF-D8704F34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026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A08A0-832B-2D2E-2CA8-619F20E63365}"/>
              </a:ext>
            </a:extLst>
          </p:cNvPr>
          <p:cNvSpPr txBox="1"/>
          <p:nvPr/>
        </p:nvSpPr>
        <p:spPr>
          <a:xfrm>
            <a:off x="6284495" y="2920774"/>
            <a:ext cx="50693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male life expectancy for England-wide is 79.5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1.0 years lower (78.5 years)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On average the Black Country was 2.0 years lower (77.5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3F625-7714-70EA-DDBE-3759DED7A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154" y="4924615"/>
            <a:ext cx="1090075" cy="11272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C9D7DB-23AA-AD6F-43CD-B397A94C7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937" y="1496615"/>
            <a:ext cx="4744112" cy="4734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FC1C88-957D-B6D6-084B-E699F651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15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0902D0-6835-AF71-D90F-53D4151AFE1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</p:spTree>
    <p:extLst>
      <p:ext uri="{BB962C8B-B14F-4D97-AF65-F5344CB8AC3E}">
        <p14:creationId xmlns:p14="http://schemas.microsoft.com/office/powerpoint/2010/main" val="3858093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41F4D35-A624-6F80-EF00-A4F1902791A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FC8D06-E981-2471-A4B9-1C5D1B21C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6F9097FD-24CE-CCD0-151A-30CC2F2DF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9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Life Expectancy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346FB8-A3CB-ACBB-6B53-F48BCE899ECC}"/>
              </a:ext>
            </a:extLst>
          </p:cNvPr>
          <p:cNvSpPr txBox="1"/>
          <p:nvPr/>
        </p:nvSpPr>
        <p:spPr>
          <a:xfrm>
            <a:off x="6218265" y="2920774"/>
            <a:ext cx="51655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female life expectancy for England-wide is 83.2 years.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was 0.7 years lower (82.5 years)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 On average the Black Country was 1.7 years lower (81.5 years).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DB009-523C-8E22-DDE9-FDA9F23A1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847" y="5070509"/>
            <a:ext cx="1038837" cy="12568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D6DADC-BF38-BBEA-1920-D60D965F3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53" y="1421037"/>
            <a:ext cx="4592610" cy="47063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54571D-3979-2C5A-3B1A-D24D93B5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F0E948-4784-8D21-DB6A-495D28968CAE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ONS/Public Health England</a:t>
            </a:r>
          </a:p>
        </p:txBody>
      </p:sp>
    </p:spTree>
    <p:extLst>
      <p:ext uri="{BB962C8B-B14F-4D97-AF65-F5344CB8AC3E}">
        <p14:creationId xmlns:p14="http://schemas.microsoft.com/office/powerpoint/2010/main" val="3837035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1D9F574-AF29-F3F6-80D4-EA7A49B58B1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1FC4-8AAF-E352-6EC9-4C403358D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0646AA1-E267-18BF-8227-BEF3A0338F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Deprivation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63BC0-6740-5C05-881C-B973379F3408}"/>
              </a:ext>
            </a:extLst>
          </p:cNvPr>
          <p:cNvSpPr txBox="1"/>
          <p:nvPr/>
        </p:nvSpPr>
        <p:spPr>
          <a:xfrm>
            <a:off x="6448928" y="2588000"/>
            <a:ext cx="51326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Overall deprivation is high in the Black Country; the proportion of LSOA’s within the top 20% most deprived areas in England stands at nearly 46%.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899031-3A71-FEE9-70FE-A0A3857B4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611" y="4221802"/>
            <a:ext cx="1246412" cy="24541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48CF2E-8217-8678-3399-233BF45FE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594" y="1468780"/>
            <a:ext cx="4515480" cy="4658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CBD0AA5-AEA1-90FD-F1D6-8B2C0139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17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422EE-3C9D-30AD-1CC3-0DC14433DEE8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Ministry of Housing, Communities &amp; Local Government</a:t>
            </a:r>
          </a:p>
        </p:txBody>
      </p:sp>
    </p:spTree>
    <p:extLst>
      <p:ext uri="{BB962C8B-B14F-4D97-AF65-F5344CB8AC3E}">
        <p14:creationId xmlns:p14="http://schemas.microsoft.com/office/powerpoint/2010/main" val="3289708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5750CE-5DE0-7639-7957-834A1811362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Cross Cutting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DFDFFE-9BAD-2AA8-66F1-6242A0AF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C96568-4DFD-E6A6-F3D3-BC76AF4B5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91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637D438-D7FD-3A13-E01A-13D1F1AA6A64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0FC8F87-88F5-C45F-3F8B-273F78648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A68C49E9-35BC-921A-26CD-C0CEEF87A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Gigabit Connectivity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5FEF14-E984-A06C-B827-58FA439BBE6D}"/>
              </a:ext>
            </a:extLst>
          </p:cNvPr>
          <p:cNvSpPr txBox="1"/>
          <p:nvPr/>
        </p:nvSpPr>
        <p:spPr>
          <a:xfrm>
            <a:off x="6762656" y="2319523"/>
            <a:ext cx="487589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66.6% of premises have gigabit connectivity.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stands at 71.0%.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Black Country has high connectivity overall at 85.4%.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F0B0FC-64E8-90B6-F69C-D7AACC52F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494" y="1604493"/>
            <a:ext cx="4486901" cy="44869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673AA9-2518-949C-9F2C-5697E15720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3607" y="3952213"/>
            <a:ext cx="1694735" cy="2522623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0ED0ED-5EDA-55B3-A96E-B8C4C7EE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19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F60102-A0F9-C5DF-26C0-F806D1C6EE1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Ofcom</a:t>
            </a:r>
          </a:p>
        </p:txBody>
      </p:sp>
    </p:spTree>
    <p:extLst>
      <p:ext uri="{BB962C8B-B14F-4D97-AF65-F5344CB8AC3E}">
        <p14:creationId xmlns:p14="http://schemas.microsoft.com/office/powerpoint/2010/main" val="2864398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D94C30A1-45AF-F0F3-6DD9-C7C6138E0007}"/>
              </a:ext>
            </a:extLst>
          </p:cNvPr>
          <p:cNvSpPr txBox="1"/>
          <p:nvPr/>
        </p:nvSpPr>
        <p:spPr>
          <a:xfrm>
            <a:off x="0" y="0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CDAEFAB-D9D5-6487-599E-8CCDE61F1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9439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7761CCE-5888-99B2-11D0-922CB5180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591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Introduction/Location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F65304-80F6-2522-DD62-496412EB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65" y="1516013"/>
            <a:ext cx="4866108" cy="4627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9E1C9F6-21C1-8EE6-8F1B-C79D5AF596C2}"/>
              </a:ext>
            </a:extLst>
          </p:cNvPr>
          <p:cNvSpPr txBox="1"/>
          <p:nvPr/>
        </p:nvSpPr>
        <p:spPr>
          <a:xfrm>
            <a:off x="6096000" y="5471126"/>
            <a:ext cx="57186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600" b="1" i="0" dirty="0">
                <a:effectLst/>
              </a:rPr>
              <a:t>West Midlands Region: Six Strategic Areas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b="1" i="1" dirty="0">
                <a:effectLst/>
              </a:rPr>
              <a:t>Black Country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600" b="0" i="0" dirty="0">
                <a:effectLst/>
              </a:rPr>
              <a:t>Birmingham &amp; Solihull, Coventry &amp; Warwickshire, The Marches, Staffordshire &amp; Stoke-on-Trent and Worcestershire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FB75B5-E373-9229-0951-CB7FD3451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055" y="1516013"/>
            <a:ext cx="3348400" cy="36264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2C1F547-963E-26C2-308D-29715307C484}"/>
              </a:ext>
            </a:extLst>
          </p:cNvPr>
          <p:cNvSpPr txBox="1"/>
          <p:nvPr/>
        </p:nvSpPr>
        <p:spPr>
          <a:xfrm>
            <a:off x="1941359" y="976722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West Midlands Region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9EB346-C9EB-85F8-03C2-EB3D0CD8D31F}"/>
              </a:ext>
            </a:extLst>
          </p:cNvPr>
          <p:cNvSpPr txBox="1"/>
          <p:nvPr/>
        </p:nvSpPr>
        <p:spPr>
          <a:xfrm>
            <a:off x="8121943" y="965107"/>
            <a:ext cx="310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Black Country </a:t>
            </a:r>
          </a:p>
        </p:txBody>
      </p:sp>
      <p:sp>
        <p:nvSpPr>
          <p:cNvPr id="14" name="TextBox 13">
            <a:hlinkClick r:id="rId5"/>
            <a:extLst>
              <a:ext uri="{FF2B5EF4-FFF2-40B4-BE49-F238E27FC236}">
                <a16:creationId xmlns:a16="http://schemas.microsoft.com/office/drawing/2014/main" id="{5D681930-4A38-F289-D95A-532D93EF8439}"/>
              </a:ext>
            </a:extLst>
          </p:cNvPr>
          <p:cNvSpPr txBox="1"/>
          <p:nvPr/>
        </p:nvSpPr>
        <p:spPr>
          <a:xfrm>
            <a:off x="217118" y="6394002"/>
            <a:ext cx="4996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solidFill>
                  <a:srgbClr val="0070C0"/>
                </a:solidFill>
              </a:rPr>
              <a:t>WM LPIP  - Interactive Black Country </a:t>
            </a:r>
            <a:r>
              <a:rPr lang="en-GB" u="sng" dirty="0" err="1">
                <a:solidFill>
                  <a:srgbClr val="0070C0"/>
                </a:solidFill>
              </a:rPr>
              <a:t>Storymap</a:t>
            </a:r>
            <a:r>
              <a:rPr lang="en-GB" u="sng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ADB1387-FA0E-5377-C6DD-110190FB5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</a:t>
            </a:fld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C88163-E6A3-6B68-0891-A43442431073}"/>
              </a:ext>
            </a:extLst>
          </p:cNvPr>
          <p:cNvCxnSpPr>
            <a:cxnSpLocks/>
          </p:cNvCxnSpPr>
          <p:nvPr/>
        </p:nvCxnSpPr>
        <p:spPr>
          <a:xfrm flipV="1">
            <a:off x="3462440" y="2118228"/>
            <a:ext cx="3547960" cy="125642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CCF0394-CECF-6EF8-4ABD-F4C4EFE51ECA}"/>
              </a:ext>
            </a:extLst>
          </p:cNvPr>
          <p:cNvCxnSpPr>
            <a:cxnSpLocks/>
          </p:cNvCxnSpPr>
          <p:nvPr/>
        </p:nvCxnSpPr>
        <p:spPr>
          <a:xfrm>
            <a:off x="3627352" y="3607350"/>
            <a:ext cx="3383048" cy="69674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939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91C0629-4BA0-F981-93B6-5F44F25990E7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7F9360C-47BC-F7C0-0F55-0EEE86061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164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Fuel Poverty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40E5A7-E358-E91D-8AC7-22F3E69B3DFE}"/>
              </a:ext>
            </a:extLst>
          </p:cNvPr>
          <p:cNvSpPr txBox="1"/>
          <p:nvPr/>
        </p:nvSpPr>
        <p:spPr>
          <a:xfrm>
            <a:off x="6481011" y="2170837"/>
            <a:ext cx="530993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Nationally, 13.1% of households are fuel poor.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With the West Midlands region, the remaining the highest of all regions at 18.5%.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 Black Country is also significantly high at 19.7% of households fuel poor.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7A848A-E68A-BABF-612F-22446C8B1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601" y="4792594"/>
            <a:ext cx="2548721" cy="11911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96B78D-85C7-6BF8-246D-9039BF978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63" y="1460492"/>
            <a:ext cx="4563112" cy="4820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70E4344-1792-682F-FB39-D788FE6FE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0F93282-D3AF-AB10-6723-6C40BB79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20</a:t>
            </a:fld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23141E-2EE1-E435-AE80-0EC09DFEE0D0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Department for Energy Security and Net Zero and Department for Business, Energy &amp; Industrial Strategy</a:t>
            </a:r>
          </a:p>
        </p:txBody>
      </p:sp>
    </p:spTree>
    <p:extLst>
      <p:ext uri="{BB962C8B-B14F-4D97-AF65-F5344CB8AC3E}">
        <p14:creationId xmlns:p14="http://schemas.microsoft.com/office/powerpoint/2010/main" val="53044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372BE2-55AE-94FD-9182-3DEF1FBF3010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DEED14-B5A7-B775-9120-2DFC9CA39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E3585D-4EB4-A2BC-6481-D5066B43A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4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A6A912-FDDD-7CBB-FAD6-1315579FACB6}"/>
              </a:ext>
            </a:extLst>
          </p:cNvPr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CFFE5-C12C-9B00-CD93-05860D614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89C8B-5080-BEA5-6BA9-EF5686E1B5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Economy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9D623F-3A12-4318-FA4F-8934FA4F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19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7D2B4-55E3-7F4E-99F8-D1BB15AEBF71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49D0FC-02ED-5180-BFB9-66684D61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86D2F01E-9659-C095-E78E-B590D1AA06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989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2DA688-7A1D-5089-F77F-DDB15B69EE75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7186F4-EAD8-D79A-5204-30EB9B0A7E6F}"/>
              </a:ext>
            </a:extLst>
          </p:cNvPr>
          <p:cNvSpPr txBox="1"/>
          <p:nvPr/>
        </p:nvSpPr>
        <p:spPr>
          <a:xfrm>
            <a:off x="6898106" y="2243729"/>
            <a:ext cx="511743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/>
              <a:t>For all usual residents aged 16 years and over, the proportion with no qualifications were</a:t>
            </a:r>
            <a:r>
              <a:rPr lang="en-GB" sz="1400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Black Country 25.9%.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21.1%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England 18.1%.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2EB4D0-1E39-5932-F86C-6310EACA9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924926"/>
            <a:ext cx="1256719" cy="11557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69FFE3-094A-CE86-ECF3-4A9E61A13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100" y="1346072"/>
            <a:ext cx="4801270" cy="4734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36A2A07-74B1-5650-BE32-8C00D44B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00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D63860-BDEE-3AAC-F301-7110EE075918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4E7E04-5716-0FB7-7781-ECD17D3B0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6717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Qualifications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40561-DA53-213F-0A83-320792AF3C1C}"/>
              </a:ext>
            </a:extLst>
          </p:cNvPr>
          <p:cNvSpPr txBox="1"/>
          <p:nvPr/>
        </p:nvSpPr>
        <p:spPr>
          <a:xfrm>
            <a:off x="0" y="639354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b="0" i="0" dirty="0">
                <a:effectLst/>
              </a:rPr>
              <a:t>(Highest level of qualification for those aged 16 years and over). Census 2021 data provides a further spatial breakdown than the Office for National Statistics Annual Population Survey. However, numbers are higher as the latter looks at 16-64 population. 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BB330-0E15-BB46-C076-A1CE428C35D8}"/>
              </a:ext>
            </a:extLst>
          </p:cNvPr>
          <p:cNvSpPr txBox="1"/>
          <p:nvPr/>
        </p:nvSpPr>
        <p:spPr>
          <a:xfrm>
            <a:off x="6642056" y="2122422"/>
            <a:ext cx="48928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0" dirty="0">
                <a:effectLst/>
              </a:rPr>
              <a:t>For all usual residents aged 16 years and over, the proportion with NVQ4+ qualifications were: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Black Country 24.3%,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West Midlands region 29.4% </a:t>
            </a:r>
            <a:endParaRPr lang="en-GB" sz="1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400" b="0" i="0" dirty="0">
                <a:effectLst/>
              </a:rPr>
              <a:t>England 33.9%.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358940-AA38-13C3-8C92-8049E994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328" y="4861168"/>
            <a:ext cx="2409502" cy="12841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07C2B9-BB07-5D25-C13C-92ADD46B4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568" y="1393410"/>
            <a:ext cx="4571377" cy="4707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CD6BA0A-7D0B-7D70-E01C-F45D5A8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94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9C1B455-D1AE-D5AA-B31C-5E9D2AF3D25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7E937A-5FC2-9D54-B984-9ACEA539B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E5423216-600F-E93D-4E83-32DC7E276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206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Jobs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3047B-0ADC-5C28-A9E7-122A400DA9F7}"/>
              </a:ext>
            </a:extLst>
          </p:cNvPr>
          <p:cNvSpPr txBox="1"/>
          <p:nvPr/>
        </p:nvSpPr>
        <p:spPr>
          <a:xfrm>
            <a:off x="6286160" y="1982450"/>
            <a:ext cx="521368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There are 446,000 jobs in the Black Country.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dirty="0"/>
          </a:p>
          <a:p>
            <a:pPr algn="just"/>
            <a:r>
              <a:rPr lang="en-GB" sz="1400" b="1" dirty="0"/>
              <a:t>1-year change: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Black Country +2.3%,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+1.9%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+3.1%.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b="1" dirty="0"/>
          </a:p>
          <a:p>
            <a:pPr algn="just"/>
            <a:r>
              <a:rPr lang="en-GB" sz="1400" b="1" dirty="0"/>
              <a:t>5-year change: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Black Country +0.2%,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West Midlands region +4.3%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England +4.4%.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E2565-66D6-127F-3093-C860394DF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665" y="5339533"/>
            <a:ext cx="1094991" cy="1144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B449E4-55A8-7B36-7A00-F42C4D5B2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909" y="1261702"/>
            <a:ext cx="4520146" cy="4838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5DFAE8-E2D2-6FF3-2222-E39798919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6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6BB548-B5F7-32A3-B327-2C12E22EFF9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ONS, BRES </a:t>
            </a:r>
          </a:p>
        </p:txBody>
      </p:sp>
    </p:spTree>
    <p:extLst>
      <p:ext uri="{BB962C8B-B14F-4D97-AF65-F5344CB8AC3E}">
        <p14:creationId xmlns:p14="http://schemas.microsoft.com/office/powerpoint/2010/main" val="358861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3575112-0DC6-1FF2-F500-145B15DC5813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039F3-E9E8-9855-E69D-E37FDD2EE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3953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A5837-187A-A072-A24F-EB1BF8741B13}"/>
              </a:ext>
            </a:extLst>
          </p:cNvPr>
          <p:cNvSpPr txBox="1"/>
          <p:nvPr/>
        </p:nvSpPr>
        <p:spPr>
          <a:xfrm>
            <a:off x="6336631" y="1990373"/>
            <a:ext cx="555056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 years and over was 4.8% for the Black Country compared to 2.9% for the UK and 3.8%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algn="just"/>
            <a:endParaRPr lang="en-GB" sz="14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Black Country, West Midlands region, and UK were all 0.2 percentage points (pp) lower.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T</a:t>
            </a:r>
            <a:r>
              <a:rPr lang="en-GB" sz="1400" dirty="0"/>
              <a:t>he UK was 0.6pp higher. Black Country and the West Midlands region were both 0.8pp higher.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18FB8-24FE-EB8E-AA56-FEEC77668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6062" y="5496001"/>
            <a:ext cx="1279875" cy="9751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524334-F518-8024-5138-DA82A53F8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6" y="1342623"/>
            <a:ext cx="4466813" cy="4863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02A623-839A-7049-08E4-60CC99B4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7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DEACD2-534F-608E-7601-ED06DAF1C656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</p:spTree>
    <p:extLst>
      <p:ext uri="{BB962C8B-B14F-4D97-AF65-F5344CB8AC3E}">
        <p14:creationId xmlns:p14="http://schemas.microsoft.com/office/powerpoint/2010/main" val="3131939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0C07FB5-B88F-DF1E-D373-0BEE29632685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C69A28-2660-25B3-CB7B-A462E519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5CA48FA-D1A3-7D18-246D-1624DE80B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Claimants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1395B3-93EA-DCDD-7883-588C655AFEA2}"/>
              </a:ext>
            </a:extLst>
          </p:cNvPr>
          <p:cNvSpPr txBox="1"/>
          <p:nvPr/>
        </p:nvSpPr>
        <p:spPr>
          <a:xfrm>
            <a:off x="6288505" y="1749949"/>
            <a:ext cx="550244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/>
              <a:t>In March 2023, the number of claimants as a proportion of the population aged 16-24 years old was 6.9% for the Black Country compared to 3.9% for the UK and 5.2% for the West Midlands region as a whole. </a:t>
            </a:r>
          </a:p>
          <a:p>
            <a:pPr algn="just"/>
            <a:endParaRPr lang="en-GB" sz="1400" b="1" dirty="0"/>
          </a:p>
          <a:p>
            <a:pPr algn="just"/>
            <a:r>
              <a:rPr lang="en-GB" sz="1400" b="1" dirty="0"/>
              <a:t>Trends over time show: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1 year claimant rate change: </a:t>
            </a:r>
            <a:r>
              <a:rPr lang="en-GB" sz="1400" dirty="0"/>
              <a:t>The UK remained at the same proportion. West Midlands region was 0.2pp higher and the Black Country was 0.3pp higher.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b="1" dirty="0"/>
              <a:t>Change compared to pre-Covid-19 baseline (March 2020): </a:t>
            </a:r>
            <a:r>
              <a:rPr lang="en-GB" sz="1400" dirty="0"/>
              <a:t>The Black Country and the UK were both 0.5pp higher. The West Midlands region was 0.9pp higher.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792CEA-2AF5-6B65-E3DE-DF9077151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876" y="5430471"/>
            <a:ext cx="2671770" cy="1095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271895-9C4B-3ABA-1762-3F857024B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112" y="1374080"/>
            <a:ext cx="4496427" cy="4777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BB4FDB1-2EB2-7E88-9F50-DC62016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8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02E302-F33D-E007-E781-7D71FF66B599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ONS/DWP </a:t>
            </a:r>
          </a:p>
        </p:txBody>
      </p:sp>
    </p:spTree>
    <p:extLst>
      <p:ext uri="{BB962C8B-B14F-4D97-AF65-F5344CB8AC3E}">
        <p14:creationId xmlns:p14="http://schemas.microsoft.com/office/powerpoint/2010/main" val="2384549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F57526-D390-F008-3D37-478C2272305A}"/>
              </a:ext>
            </a:extLst>
          </p:cNvPr>
          <p:cNvSpPr txBox="1"/>
          <p:nvPr/>
        </p:nvSpPr>
        <p:spPr>
          <a:xfrm>
            <a:off x="0" y="-655"/>
            <a:ext cx="12192000" cy="963182"/>
          </a:xfrm>
          <a:prstGeom prst="rect">
            <a:avLst/>
          </a:prstGeom>
          <a:solidFill>
            <a:srgbClr val="1A1A1A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A864207D-58A7-6316-528C-32F37DC6F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911"/>
            <a:ext cx="9144000" cy="475094"/>
          </a:xfrm>
        </p:spPr>
        <p:txBody>
          <a:bodyPr>
            <a:normAutofit fontScale="90000"/>
          </a:bodyPr>
          <a:lstStyle/>
          <a:p>
            <a:r>
              <a:rPr lang="en-GB" sz="4400" b="1" dirty="0">
                <a:solidFill>
                  <a:schemeClr val="bg1"/>
                </a:solidFill>
              </a:rPr>
              <a:t>GVA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4AAB2A-67D5-0E06-21F2-BCF037175583}"/>
              </a:ext>
            </a:extLst>
          </p:cNvPr>
          <p:cNvSpPr txBox="1"/>
          <p:nvPr/>
        </p:nvSpPr>
        <p:spPr>
          <a:xfrm>
            <a:off x="7609793" y="1356592"/>
            <a:ext cx="440574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 2021, the Black Country produced £22.3bn in GVA. </a:t>
            </a:r>
          </a:p>
          <a:p>
            <a:endParaRPr lang="en-GB" sz="1400" dirty="0"/>
          </a:p>
          <a:p>
            <a:r>
              <a:rPr lang="en-GB" sz="1400" b="1" dirty="0"/>
              <a:t>Trends over time show: </a:t>
            </a:r>
          </a:p>
          <a:p>
            <a:endParaRPr lang="en-GB" sz="1400" dirty="0"/>
          </a:p>
          <a:p>
            <a:r>
              <a:rPr lang="en-GB" sz="1400" b="1" dirty="0"/>
              <a:t>1-year change: 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Black Country +7.1%,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+6.9%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UK +7.2%.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sz="1400" b="1" dirty="0"/>
              <a:t>5-year change:</a:t>
            </a:r>
            <a:r>
              <a:rPr lang="en-GB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Black Country +9.6%,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West Midlands region +12.5%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 UK +14.5%. </a:t>
            </a:r>
          </a:p>
          <a:p>
            <a:endParaRPr lang="en-GB" sz="1400" dirty="0"/>
          </a:p>
          <a:p>
            <a:r>
              <a:rPr lang="en-GB" sz="1400" b="1" dirty="0"/>
              <a:t>GVA per Head </a:t>
            </a:r>
          </a:p>
          <a:p>
            <a:endParaRPr lang="en-GB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Latest data shows that the UK GVA per head was £30,443.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West Midlands region stood at £24,530 and the Black Country overall at £18,345.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CC0DC3-FFAC-782A-FA1D-DAA561969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30" y="1339869"/>
            <a:ext cx="4515480" cy="46488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A5AF60-0053-3A43-62BE-4A78D6E93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199" y="4976682"/>
            <a:ext cx="1804500" cy="156223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F6D44C-70A3-80D7-0FAE-C754F5D9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7AE9-8FF2-4456-86BE-DCAC5B8DE2C9}" type="slidenum">
              <a:rPr lang="en-GB" smtClean="0"/>
              <a:t>9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CBCFE-ED1A-A06A-D9DB-C82C7C3AB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8613" y="198784"/>
            <a:ext cx="1876925" cy="5643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27CD41-487A-EA23-8C5A-B42C7D947B24}"/>
              </a:ext>
            </a:extLst>
          </p:cNvPr>
          <p:cNvSpPr txBox="1"/>
          <p:nvPr/>
        </p:nvSpPr>
        <p:spPr>
          <a:xfrm>
            <a:off x="0" y="6585939"/>
            <a:ext cx="1219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Source: ONS</a:t>
            </a:r>
          </a:p>
        </p:txBody>
      </p:sp>
    </p:spTree>
    <p:extLst>
      <p:ext uri="{BB962C8B-B14F-4D97-AF65-F5344CB8AC3E}">
        <p14:creationId xmlns:p14="http://schemas.microsoft.com/office/powerpoint/2010/main" val="187837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</TotalTime>
  <Words>1086</Words>
  <Application>Microsoft Office PowerPoint</Application>
  <PresentationFormat>Widescreen</PresentationFormat>
  <Paragraphs>171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West Midlands Local Policy Innovation Partnerships (LPIP)</vt:lpstr>
      <vt:lpstr>Introduction/Location</vt:lpstr>
      <vt:lpstr>Economy </vt:lpstr>
      <vt:lpstr>Qualifications</vt:lpstr>
      <vt:lpstr>Qualifications</vt:lpstr>
      <vt:lpstr>Jobs</vt:lpstr>
      <vt:lpstr>Claimants</vt:lpstr>
      <vt:lpstr>Claimants</vt:lpstr>
      <vt:lpstr>GVA</vt:lpstr>
      <vt:lpstr>Business</vt:lpstr>
      <vt:lpstr>Community</vt:lpstr>
      <vt:lpstr>Total Population</vt:lpstr>
      <vt:lpstr>Population Supergroup</vt:lpstr>
      <vt:lpstr>Ethnic Minority </vt:lpstr>
      <vt:lpstr>Life Expectancy</vt:lpstr>
      <vt:lpstr>Life Expectancy</vt:lpstr>
      <vt:lpstr>Deprivation</vt:lpstr>
      <vt:lpstr>Cross Cutting </vt:lpstr>
      <vt:lpstr>Gigabit Connectivity </vt:lpstr>
      <vt:lpstr>Fuel Poverty 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 Midlands Local Policy Innovation Partnerships (LPIP)</dc:title>
  <dc:creator>Megan Boerm</dc:creator>
  <cp:lastModifiedBy>Megan Boerm</cp:lastModifiedBy>
  <cp:revision>3</cp:revision>
  <dcterms:created xsi:type="dcterms:W3CDTF">2023-05-17T13:53:01Z</dcterms:created>
  <dcterms:modified xsi:type="dcterms:W3CDTF">2023-05-19T12:06:21Z</dcterms:modified>
</cp:coreProperties>
</file>