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76" r:id="rId9"/>
    <p:sldId id="262" r:id="rId10"/>
    <p:sldId id="263" r:id="rId11"/>
    <p:sldId id="269" r:id="rId12"/>
    <p:sldId id="266" r:id="rId13"/>
    <p:sldId id="271" r:id="rId14"/>
    <p:sldId id="267" r:id="rId15"/>
    <p:sldId id="264" r:id="rId16"/>
    <p:sldId id="265" r:id="rId17"/>
    <p:sldId id="272" r:id="rId18"/>
    <p:sldId id="270" r:id="rId19"/>
    <p:sldId id="273" r:id="rId20"/>
    <p:sldId id="277" r:id="rId21"/>
    <p:sldId id="275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1A1A"/>
    <a:srgbClr val="1BB1AF"/>
    <a:srgbClr val="E600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206" autoAdjust="0"/>
    <p:restoredTop sz="94660"/>
  </p:normalViewPr>
  <p:slideViewPr>
    <p:cSldViewPr snapToGrid="0">
      <p:cViewPr varScale="1">
        <p:scale>
          <a:sx n="69" d="100"/>
          <a:sy n="69" d="100"/>
        </p:scale>
        <p:origin x="12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oerm" userId="731d797a-c27a-4234-abf9-a0cb8d183988" providerId="ADAL" clId="{5E084B7B-1735-43CC-BB41-B252A7BABE25}"/>
    <pc:docChg chg="custSel modSld">
      <pc:chgData name="Megan Boerm" userId="731d797a-c27a-4234-abf9-a0cb8d183988" providerId="ADAL" clId="{5E084B7B-1735-43CC-BB41-B252A7BABE25}" dt="2023-05-22T09:43:30.125" v="857" actId="20577"/>
      <pc:docMkLst>
        <pc:docMk/>
      </pc:docMkLst>
      <pc:sldChg chg="addSp delSp modSp mod">
        <pc:chgData name="Megan Boerm" userId="731d797a-c27a-4234-abf9-a0cb8d183988" providerId="ADAL" clId="{5E084B7B-1735-43CC-BB41-B252A7BABE25}" dt="2023-05-19T15:22:44.458" v="208" actId="1076"/>
        <pc:sldMkLst>
          <pc:docMk/>
          <pc:sldMk cId="1878377941" sldId="262"/>
        </pc:sldMkLst>
        <pc:spChg chg="mod">
          <ac:chgData name="Megan Boerm" userId="731d797a-c27a-4234-abf9-a0cb8d183988" providerId="ADAL" clId="{5E084B7B-1735-43CC-BB41-B252A7BABE25}" dt="2023-05-19T15:22:04.592" v="203" actId="20577"/>
          <ac:spMkLst>
            <pc:docMk/>
            <pc:sldMk cId="1878377941" sldId="262"/>
            <ac:spMk id="4" creationId="{8F4AAB2A-67D5-0E06-21F2-BCF037175583}"/>
          </ac:spMkLst>
        </pc:spChg>
        <pc:picChg chg="add mod">
          <ac:chgData name="Megan Boerm" userId="731d797a-c27a-4234-abf9-a0cb8d183988" providerId="ADAL" clId="{5E084B7B-1735-43CC-BB41-B252A7BABE25}" dt="2023-05-19T15:22:42.004" v="207" actId="1076"/>
          <ac:picMkLst>
            <pc:docMk/>
            <pc:sldMk cId="1878377941" sldId="262"/>
            <ac:picMk id="5" creationId="{E3DCC082-91B2-215D-A85F-0FB38A4BA808}"/>
          </ac:picMkLst>
        </pc:picChg>
        <pc:picChg chg="mod">
          <ac:chgData name="Megan Boerm" userId="731d797a-c27a-4234-abf9-a0cb8d183988" providerId="ADAL" clId="{5E084B7B-1735-43CC-BB41-B252A7BABE25}" dt="2023-05-19T15:22:44.458" v="208" actId="1076"/>
          <ac:picMkLst>
            <pc:docMk/>
            <pc:sldMk cId="1878377941" sldId="262"/>
            <ac:picMk id="6" creationId="{20A5AF60-0053-3A43-62BE-4A78D6E93E10}"/>
          </ac:picMkLst>
        </pc:picChg>
        <pc:picChg chg="del">
          <ac:chgData name="Megan Boerm" userId="731d797a-c27a-4234-abf9-a0cb8d183988" providerId="ADAL" clId="{5E084B7B-1735-43CC-BB41-B252A7BABE25}" dt="2023-05-19T15:17:45.324" v="57" actId="478"/>
          <ac:picMkLst>
            <pc:docMk/>
            <pc:sldMk cId="1878377941" sldId="262"/>
            <ac:picMk id="13" creationId="{5C2C7BFE-8697-BBF5-E370-91898349E18C}"/>
          </ac:picMkLst>
        </pc:picChg>
      </pc:sldChg>
      <pc:sldChg chg="addSp delSp modSp mod">
        <pc:chgData name="Megan Boerm" userId="731d797a-c27a-4234-abf9-a0cb8d183988" providerId="ADAL" clId="{5E084B7B-1735-43CC-BB41-B252A7BABE25}" dt="2023-05-19T15:25:55.175" v="337" actId="1036"/>
        <pc:sldMkLst>
          <pc:docMk/>
          <pc:sldMk cId="2944743255" sldId="263"/>
        </pc:sldMkLst>
        <pc:spChg chg="mod">
          <ac:chgData name="Megan Boerm" userId="731d797a-c27a-4234-abf9-a0cb8d183988" providerId="ADAL" clId="{5E084B7B-1735-43CC-BB41-B252A7BABE25}" dt="2023-05-19T15:25:55.175" v="337" actId="1036"/>
          <ac:spMkLst>
            <pc:docMk/>
            <pc:sldMk cId="2944743255" sldId="263"/>
            <ac:spMk id="4" creationId="{875F57C9-93E8-98E8-764C-045B75815CB1}"/>
          </ac:spMkLst>
        </pc:spChg>
        <pc:picChg chg="add mod">
          <ac:chgData name="Megan Boerm" userId="731d797a-c27a-4234-abf9-a0cb8d183988" providerId="ADAL" clId="{5E084B7B-1735-43CC-BB41-B252A7BABE25}" dt="2023-05-19T15:25:53.742" v="336" actId="1076"/>
          <ac:picMkLst>
            <pc:docMk/>
            <pc:sldMk cId="2944743255" sldId="263"/>
            <ac:picMk id="5" creationId="{42855B0B-5919-1CD6-5266-E0CF90D8E10E}"/>
          </ac:picMkLst>
        </pc:picChg>
        <pc:picChg chg="del">
          <ac:chgData name="Megan Boerm" userId="731d797a-c27a-4234-abf9-a0cb8d183988" providerId="ADAL" clId="{5E084B7B-1735-43CC-BB41-B252A7BABE25}" dt="2023-05-19T15:22:48.578" v="209" actId="478"/>
          <ac:picMkLst>
            <pc:docMk/>
            <pc:sldMk cId="2944743255" sldId="263"/>
            <ac:picMk id="13" creationId="{C5FAD6C1-2912-BC34-B38F-6CC35A528E77}"/>
          </ac:picMkLst>
        </pc:picChg>
      </pc:sldChg>
      <pc:sldChg chg="addSp delSp modSp mod">
        <pc:chgData name="Megan Boerm" userId="731d797a-c27a-4234-abf9-a0cb8d183988" providerId="ADAL" clId="{5E084B7B-1735-43CC-BB41-B252A7BABE25}" dt="2023-05-19T15:37:29.491" v="666" actId="1076"/>
        <pc:sldMkLst>
          <pc:docMk/>
          <pc:sldMk cId="3858093109" sldId="264"/>
        </pc:sldMkLst>
        <pc:spChg chg="mod">
          <ac:chgData name="Megan Boerm" userId="731d797a-c27a-4234-abf9-a0cb8d183988" providerId="ADAL" clId="{5E084B7B-1735-43CC-BB41-B252A7BABE25}" dt="2023-05-19T15:36:47.455" v="661" actId="20577"/>
          <ac:spMkLst>
            <pc:docMk/>
            <pc:sldMk cId="3858093109" sldId="264"/>
            <ac:spMk id="4" creationId="{808A08A0-832B-2D2E-2CA8-619F20E63365}"/>
          </ac:spMkLst>
        </pc:spChg>
        <pc:picChg chg="add mod">
          <ac:chgData name="Megan Boerm" userId="731d797a-c27a-4234-abf9-a0cb8d183988" providerId="ADAL" clId="{5E084B7B-1735-43CC-BB41-B252A7BABE25}" dt="2023-05-19T15:37:29.491" v="666" actId="1076"/>
          <ac:picMkLst>
            <pc:docMk/>
            <pc:sldMk cId="3858093109" sldId="264"/>
            <ac:picMk id="5" creationId="{7E82F86B-C904-E0E9-2343-A42E570EE34C}"/>
          </ac:picMkLst>
        </pc:picChg>
        <pc:picChg chg="del">
          <ac:chgData name="Megan Boerm" userId="731d797a-c27a-4234-abf9-a0cb8d183988" providerId="ADAL" clId="{5E084B7B-1735-43CC-BB41-B252A7BABE25}" dt="2023-05-19T15:33:15.545" v="641" actId="478"/>
          <ac:picMkLst>
            <pc:docMk/>
            <pc:sldMk cId="3858093109" sldId="264"/>
            <ac:picMk id="13" creationId="{D59F493B-67C0-6CD2-BFCE-A4CAD948B321}"/>
          </ac:picMkLst>
        </pc:picChg>
      </pc:sldChg>
      <pc:sldChg chg="addSp delSp modSp mod">
        <pc:chgData name="Megan Boerm" userId="731d797a-c27a-4234-abf9-a0cb8d183988" providerId="ADAL" clId="{5E084B7B-1735-43CC-BB41-B252A7BABE25}" dt="2023-05-19T15:38:32.010" v="691" actId="1076"/>
        <pc:sldMkLst>
          <pc:docMk/>
          <pc:sldMk cId="3837035744" sldId="265"/>
        </pc:sldMkLst>
        <pc:spChg chg="mod">
          <ac:chgData name="Megan Boerm" userId="731d797a-c27a-4234-abf9-a0cb8d183988" providerId="ADAL" clId="{5E084B7B-1735-43CC-BB41-B252A7BABE25}" dt="2023-05-19T15:37:48.314" v="686" actId="20577"/>
          <ac:spMkLst>
            <pc:docMk/>
            <pc:sldMk cId="3837035744" sldId="265"/>
            <ac:spMk id="4" creationId="{80346FB8-A3CB-ACBB-6B53-F48BCE899ECC}"/>
          </ac:spMkLst>
        </pc:spChg>
        <pc:picChg chg="add mod">
          <ac:chgData name="Megan Boerm" userId="731d797a-c27a-4234-abf9-a0cb8d183988" providerId="ADAL" clId="{5E084B7B-1735-43CC-BB41-B252A7BABE25}" dt="2023-05-19T15:38:32.010" v="691" actId="1076"/>
          <ac:picMkLst>
            <pc:docMk/>
            <pc:sldMk cId="3837035744" sldId="265"/>
            <ac:picMk id="5" creationId="{CCF0908E-87BF-A2AB-7025-6C2770A45778}"/>
          </ac:picMkLst>
        </pc:picChg>
        <pc:picChg chg="del">
          <ac:chgData name="Megan Boerm" userId="731d797a-c27a-4234-abf9-a0cb8d183988" providerId="ADAL" clId="{5E084B7B-1735-43CC-BB41-B252A7BABE25}" dt="2023-05-19T15:38:16.219" v="687" actId="478"/>
          <ac:picMkLst>
            <pc:docMk/>
            <pc:sldMk cId="3837035744" sldId="265"/>
            <ac:picMk id="13" creationId="{534D9FF2-9304-E5E2-DED8-0E3A798B0866}"/>
          </ac:picMkLst>
        </pc:picChg>
      </pc:sldChg>
      <pc:sldChg chg="addSp delSp modSp mod">
        <pc:chgData name="Megan Boerm" userId="731d797a-c27a-4234-abf9-a0cb8d183988" providerId="ADAL" clId="{5E084B7B-1735-43CC-BB41-B252A7BABE25}" dt="2023-05-19T15:30:09.788" v="602" actId="1076"/>
        <pc:sldMkLst>
          <pc:docMk/>
          <pc:sldMk cId="474606962" sldId="266"/>
        </pc:sldMkLst>
        <pc:spChg chg="mod">
          <ac:chgData name="Megan Boerm" userId="731d797a-c27a-4234-abf9-a0cb8d183988" providerId="ADAL" clId="{5E084B7B-1735-43CC-BB41-B252A7BABE25}" dt="2023-05-19T15:29:30.689" v="597" actId="20577"/>
          <ac:spMkLst>
            <pc:docMk/>
            <pc:sldMk cId="474606962" sldId="266"/>
            <ac:spMk id="4" creationId="{D72B445C-1B94-D6A7-4539-6FA8956BF3E1}"/>
          </ac:spMkLst>
        </pc:spChg>
        <pc:picChg chg="add mod">
          <ac:chgData name="Megan Boerm" userId="731d797a-c27a-4234-abf9-a0cb8d183988" providerId="ADAL" clId="{5E084B7B-1735-43CC-BB41-B252A7BABE25}" dt="2023-05-19T15:30:09.788" v="602" actId="1076"/>
          <ac:picMkLst>
            <pc:docMk/>
            <pc:sldMk cId="474606962" sldId="266"/>
            <ac:picMk id="5" creationId="{3FB9FAF8-AE8D-2A11-279F-31FD75638E7D}"/>
          </ac:picMkLst>
        </pc:picChg>
        <pc:picChg chg="del">
          <ac:chgData name="Megan Boerm" userId="731d797a-c27a-4234-abf9-a0cb8d183988" providerId="ADAL" clId="{5E084B7B-1735-43CC-BB41-B252A7BABE25}" dt="2023-05-19T15:25:58.668" v="338" actId="478"/>
          <ac:picMkLst>
            <pc:docMk/>
            <pc:sldMk cId="474606962" sldId="266"/>
            <ac:picMk id="7" creationId="{7F0365DE-E132-3940-A60D-13BA31F9A19E}"/>
          </ac:picMkLst>
        </pc:picChg>
      </pc:sldChg>
      <pc:sldChg chg="addSp delSp modSp mod">
        <pc:chgData name="Megan Boerm" userId="731d797a-c27a-4234-abf9-a0cb8d183988" providerId="ADAL" clId="{5E084B7B-1735-43CC-BB41-B252A7BABE25}" dt="2023-05-19T15:33:08.892" v="640" actId="1076"/>
        <pc:sldMkLst>
          <pc:docMk/>
          <pc:sldMk cId="1554223380" sldId="267"/>
        </pc:sldMkLst>
        <pc:spChg chg="mod">
          <ac:chgData name="Megan Boerm" userId="731d797a-c27a-4234-abf9-a0cb8d183988" providerId="ADAL" clId="{5E084B7B-1735-43CC-BB41-B252A7BABE25}" dt="2023-05-19T15:33:08.892" v="640" actId="1076"/>
          <ac:spMkLst>
            <pc:docMk/>
            <pc:sldMk cId="1554223380" sldId="267"/>
            <ac:spMk id="4" creationId="{4C1E3F14-7155-D4DD-278A-026C07CEFD9E}"/>
          </ac:spMkLst>
        </pc:spChg>
        <pc:picChg chg="add mod">
          <ac:chgData name="Megan Boerm" userId="731d797a-c27a-4234-abf9-a0cb8d183988" providerId="ADAL" clId="{5E084B7B-1735-43CC-BB41-B252A7BABE25}" dt="2023-05-19T15:32:56.847" v="639" actId="1440"/>
          <ac:picMkLst>
            <pc:docMk/>
            <pc:sldMk cId="1554223380" sldId="267"/>
            <ac:picMk id="5" creationId="{692E3831-005B-DC44-3A7A-9D0E7579CDFA}"/>
          </ac:picMkLst>
        </pc:picChg>
        <pc:picChg chg="del">
          <ac:chgData name="Megan Boerm" userId="731d797a-c27a-4234-abf9-a0cb8d183988" providerId="ADAL" clId="{5E084B7B-1735-43CC-BB41-B252A7BABE25}" dt="2023-05-19T15:31:00.562" v="621" actId="478"/>
          <ac:picMkLst>
            <pc:docMk/>
            <pc:sldMk cId="1554223380" sldId="267"/>
            <ac:picMk id="13" creationId="{3245A67F-EBBE-B0CA-EEB9-E271AE8F3E54}"/>
          </ac:picMkLst>
        </pc:picChg>
      </pc:sldChg>
      <pc:sldChg chg="addSp delSp modSp mod">
        <pc:chgData name="Megan Boerm" userId="731d797a-c27a-4234-abf9-a0cb8d183988" providerId="ADAL" clId="{5E084B7B-1735-43CC-BB41-B252A7BABE25}" dt="2023-05-22T09:43:30.125" v="857" actId="20577"/>
        <pc:sldMkLst>
          <pc:docMk/>
          <pc:sldMk cId="996668858" sldId="271"/>
        </pc:sldMkLst>
        <pc:spChg chg="mod">
          <ac:chgData name="Megan Boerm" userId="731d797a-c27a-4234-abf9-a0cb8d183988" providerId="ADAL" clId="{5E084B7B-1735-43CC-BB41-B252A7BABE25}" dt="2023-05-22T09:43:30.125" v="857" actId="20577"/>
          <ac:spMkLst>
            <pc:docMk/>
            <pc:sldMk cId="996668858" sldId="271"/>
            <ac:spMk id="4" creationId="{6CE746D0-209A-7DB5-C077-1C5C6E05D90D}"/>
          </ac:spMkLst>
        </pc:spChg>
        <pc:picChg chg="add mod">
          <ac:chgData name="Megan Boerm" userId="731d797a-c27a-4234-abf9-a0cb8d183988" providerId="ADAL" clId="{5E084B7B-1735-43CC-BB41-B252A7BABE25}" dt="2023-05-19T15:30:51" v="608" actId="1076"/>
          <ac:picMkLst>
            <pc:docMk/>
            <pc:sldMk cId="996668858" sldId="271"/>
            <ac:picMk id="5" creationId="{C346A184-9184-9AD0-C7BC-EBE40E02BB26}"/>
          </ac:picMkLst>
        </pc:picChg>
        <pc:picChg chg="del">
          <ac:chgData name="Megan Boerm" userId="731d797a-c27a-4234-abf9-a0cb8d183988" providerId="ADAL" clId="{5E084B7B-1735-43CC-BB41-B252A7BABE25}" dt="2023-05-19T15:30:12.714" v="603" actId="478"/>
          <ac:picMkLst>
            <pc:docMk/>
            <pc:sldMk cId="996668858" sldId="271"/>
            <ac:picMk id="13" creationId="{93FCDD6C-ADE1-5218-E4A4-A18011F6F513}"/>
          </ac:picMkLst>
        </pc:picChg>
      </pc:sldChg>
      <pc:sldChg chg="addSp delSp modSp mod">
        <pc:chgData name="Megan Boerm" userId="731d797a-c27a-4234-abf9-a0cb8d183988" providerId="ADAL" clId="{5E084B7B-1735-43CC-BB41-B252A7BABE25}" dt="2023-05-19T15:40:07.354" v="744" actId="1038"/>
        <pc:sldMkLst>
          <pc:docMk/>
          <pc:sldMk cId="3289708094" sldId="272"/>
        </pc:sldMkLst>
        <pc:spChg chg="mod">
          <ac:chgData name="Megan Boerm" userId="731d797a-c27a-4234-abf9-a0cb8d183988" providerId="ADAL" clId="{5E084B7B-1735-43CC-BB41-B252A7BABE25}" dt="2023-05-19T15:39:23.269" v="728" actId="20577"/>
          <ac:spMkLst>
            <pc:docMk/>
            <pc:sldMk cId="3289708094" sldId="272"/>
            <ac:spMk id="4" creationId="{8A263BC0-6740-5C05-881C-B973379F3408}"/>
          </ac:spMkLst>
        </pc:spChg>
        <pc:picChg chg="add mod">
          <ac:chgData name="Megan Boerm" userId="731d797a-c27a-4234-abf9-a0cb8d183988" providerId="ADAL" clId="{5E084B7B-1735-43CC-BB41-B252A7BABE25}" dt="2023-05-19T15:40:07.354" v="744" actId="1038"/>
          <ac:picMkLst>
            <pc:docMk/>
            <pc:sldMk cId="3289708094" sldId="272"/>
            <ac:picMk id="5" creationId="{62353EB6-107C-BD38-EB49-2942B03DF2A7}"/>
          </ac:picMkLst>
        </pc:picChg>
        <pc:picChg chg="del">
          <ac:chgData name="Megan Boerm" userId="731d797a-c27a-4234-abf9-a0cb8d183988" providerId="ADAL" clId="{5E084B7B-1735-43CC-BB41-B252A7BABE25}" dt="2023-05-19T15:38:34.587" v="692" actId="478"/>
          <ac:picMkLst>
            <pc:docMk/>
            <pc:sldMk cId="3289708094" sldId="272"/>
            <ac:picMk id="13" creationId="{CC4DFF6D-3258-150A-C501-40E6C9868DB1}"/>
          </ac:picMkLst>
        </pc:picChg>
      </pc:sldChg>
      <pc:sldChg chg="addSp delSp modSp mod">
        <pc:chgData name="Megan Boerm" userId="731d797a-c27a-4234-abf9-a0cb8d183988" providerId="ADAL" clId="{5E084B7B-1735-43CC-BB41-B252A7BABE25}" dt="2023-05-19T15:42:11.129" v="810" actId="14100"/>
        <pc:sldMkLst>
          <pc:docMk/>
          <pc:sldMk cId="2864398674" sldId="273"/>
        </pc:sldMkLst>
        <pc:spChg chg="mod">
          <ac:chgData name="Megan Boerm" userId="731d797a-c27a-4234-abf9-a0cb8d183988" providerId="ADAL" clId="{5E084B7B-1735-43CC-BB41-B252A7BABE25}" dt="2023-05-19T15:41:32.100" v="803" actId="20577"/>
          <ac:spMkLst>
            <pc:docMk/>
            <pc:sldMk cId="2864398674" sldId="273"/>
            <ac:spMk id="4" creationId="{105FEF14-E984-A06C-B827-58FA439BBE6D}"/>
          </ac:spMkLst>
        </pc:spChg>
        <pc:picChg chg="add mod">
          <ac:chgData name="Megan Boerm" userId="731d797a-c27a-4234-abf9-a0cb8d183988" providerId="ADAL" clId="{5E084B7B-1735-43CC-BB41-B252A7BABE25}" dt="2023-05-19T15:42:11.129" v="810" actId="14100"/>
          <ac:picMkLst>
            <pc:docMk/>
            <pc:sldMk cId="2864398674" sldId="273"/>
            <ac:picMk id="5" creationId="{AA697806-98F8-0524-0AF2-CBF6BF37B220}"/>
          </ac:picMkLst>
        </pc:picChg>
        <pc:picChg chg="del">
          <ac:chgData name="Megan Boerm" userId="731d797a-c27a-4234-abf9-a0cb8d183988" providerId="ADAL" clId="{5E084B7B-1735-43CC-BB41-B252A7BABE25}" dt="2023-05-19T15:40:12.229" v="745" actId="478"/>
          <ac:picMkLst>
            <pc:docMk/>
            <pc:sldMk cId="2864398674" sldId="273"/>
            <ac:picMk id="9" creationId="{5A4C2337-9B6C-6008-1754-0E1268561D5D}"/>
          </ac:picMkLst>
        </pc:picChg>
      </pc:sldChg>
      <pc:sldChg chg="modSp mod">
        <pc:chgData name="Megan Boerm" userId="731d797a-c27a-4234-abf9-a0cb8d183988" providerId="ADAL" clId="{5E084B7B-1735-43CC-BB41-B252A7BABE25}" dt="2023-05-19T15:17:17.754" v="56" actId="20577"/>
        <pc:sldMkLst>
          <pc:docMk/>
          <pc:sldMk cId="2384549135" sldId="276"/>
        </pc:sldMkLst>
        <pc:spChg chg="mod">
          <ac:chgData name="Megan Boerm" userId="731d797a-c27a-4234-abf9-a0cb8d183988" providerId="ADAL" clId="{5E084B7B-1735-43CC-BB41-B252A7BABE25}" dt="2023-05-19T15:17:17.754" v="56" actId="20577"/>
          <ac:spMkLst>
            <pc:docMk/>
            <pc:sldMk cId="2384549135" sldId="276"/>
            <ac:spMk id="4" creationId="{E51395B3-93EA-DCDD-7883-588C655AFEA2}"/>
          </ac:spMkLst>
        </pc:spChg>
      </pc:sldChg>
      <pc:sldChg chg="addSp delSp modSp mod">
        <pc:chgData name="Megan Boerm" userId="731d797a-c27a-4234-abf9-a0cb8d183988" providerId="ADAL" clId="{5E084B7B-1735-43CC-BB41-B252A7BABE25}" dt="2023-05-19T15:43:57.812" v="853" actId="1076"/>
        <pc:sldMkLst>
          <pc:docMk/>
          <pc:sldMk cId="53044028" sldId="277"/>
        </pc:sldMkLst>
        <pc:spChg chg="mod">
          <ac:chgData name="Megan Boerm" userId="731d797a-c27a-4234-abf9-a0cb8d183988" providerId="ADAL" clId="{5E084B7B-1735-43CC-BB41-B252A7BABE25}" dt="2023-05-19T15:43:57.812" v="853" actId="1076"/>
          <ac:spMkLst>
            <pc:docMk/>
            <pc:sldMk cId="53044028" sldId="277"/>
            <ac:spMk id="4" creationId="{0140E5A7-E358-E91D-8AC7-22F3E69B3DFE}"/>
          </ac:spMkLst>
        </pc:spChg>
        <pc:picChg chg="add mod">
          <ac:chgData name="Megan Boerm" userId="731d797a-c27a-4234-abf9-a0cb8d183988" providerId="ADAL" clId="{5E084B7B-1735-43CC-BB41-B252A7BABE25}" dt="2023-05-19T15:43:54.014" v="852" actId="14100"/>
          <ac:picMkLst>
            <pc:docMk/>
            <pc:sldMk cId="53044028" sldId="277"/>
            <ac:picMk id="5" creationId="{2744CC7D-2C55-8E27-44F7-AA5FDD54CDAF}"/>
          </ac:picMkLst>
        </pc:picChg>
        <pc:picChg chg="mod">
          <ac:chgData name="Megan Boerm" userId="731d797a-c27a-4234-abf9-a0cb8d183988" providerId="ADAL" clId="{5E084B7B-1735-43CC-BB41-B252A7BABE25}" dt="2023-05-19T15:43:49.229" v="850" actId="1076"/>
          <ac:picMkLst>
            <pc:docMk/>
            <pc:sldMk cId="53044028" sldId="277"/>
            <ac:picMk id="6" creationId="{CD7A848A-E68A-BABF-612F-22446C8B174A}"/>
          </ac:picMkLst>
        </pc:picChg>
        <pc:picChg chg="del">
          <ac:chgData name="Megan Boerm" userId="731d797a-c27a-4234-abf9-a0cb8d183988" providerId="ADAL" clId="{5E084B7B-1735-43CC-BB41-B252A7BABE25}" dt="2023-05-19T15:42:15.160" v="811" actId="478"/>
          <ac:picMkLst>
            <pc:docMk/>
            <pc:sldMk cId="53044028" sldId="277"/>
            <ac:picMk id="9" creationId="{8093990B-A219-EFFD-A4B3-DD41A7750E1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D19B53-9073-42B6-8CF8-0716302AF67A}" type="datetimeFigureOut">
              <a:rPr lang="en-GB" smtClean="0"/>
              <a:t>22/05/2023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6368AD-59B6-4626-8EB5-F3ECF57890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7324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28849-FE21-DF36-CAD4-53BF36F26E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2BEBAB-555A-DC03-88B1-2C3C8927F3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D91E9E-94FB-BC31-6ADD-6D2DE1609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D271C-6FAA-4D94-8288-B0139F237E44}" type="datetime1">
              <a:rPr lang="en-GB" smtClean="0"/>
              <a:t>22/05/2023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2E6212-801F-64EC-D34D-04B47FF69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A8498A-1240-E15F-99C0-ACB424223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2807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4C67B-6290-0427-1447-D6B36A91E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FEAF1C-58CF-95D5-CAC2-F0994F509C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512C11-6CC2-7FF3-64F1-997DD1C4E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38522-422A-4FE0-A1A1-0127603E2315}" type="datetime1">
              <a:rPr lang="en-GB" smtClean="0"/>
              <a:t>22/05/2023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DF567-BB99-8219-26E1-3B80045F7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8FDCB7-028C-F6AA-536D-81FCDAF86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28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96D963-C332-4E7C-36A6-F4B518DB4A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1E1EE5-7ED3-3019-2513-68A845E07B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87C679-71F4-7268-5F1E-4FC9496AF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9EF32-1A4B-4EBF-9ECB-A4225EA115B4}" type="datetime1">
              <a:rPr lang="en-GB" smtClean="0"/>
              <a:t>22/05/2023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C66D39-B491-1F57-995C-A919935F9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D9E814-CA37-A639-7057-6F473BC30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414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0BD86-584D-2412-79E9-C0FEDFBDD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6AAE69-4C60-C66B-8D6A-882F1F7B92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F7A90-8CD1-EC4D-3943-2AF73C714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B4FFB-1DAB-4BF9-B685-24BC2DF9730F}" type="datetime1">
              <a:rPr lang="en-GB" smtClean="0"/>
              <a:t>22/05/2023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3980C-0809-9F3A-B719-5E0D91DC1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ABFCC2-8C6A-3960-23CE-34DEFCE6E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796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C3DA6-03C9-7345-6D95-810F81BE5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3C0800-7B41-37C2-8BEA-4B631C02AD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A85D4A-3CBA-6100-1FF7-3F105F10D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A39C9-76A7-4793-A920-D1E2B7EAB022}" type="datetime1">
              <a:rPr lang="en-GB" smtClean="0"/>
              <a:t>22/05/2023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8D19D0-6C52-BD82-6FE4-040974F7E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F2197E-DBE3-BF39-7893-370E5F02D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777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8DF35-A37D-ACA0-C4EF-F01CEDA2B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13E593-D4DE-DCDA-7F92-976F1A9182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E494DF-6FD9-2847-FFD9-B37A9A2626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082CA5-E978-0D44-6246-5CA1D5FBD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1FC39-9F95-4187-96B1-A350E11D8CAE}" type="datetime1">
              <a:rPr lang="en-GB" smtClean="0"/>
              <a:t>22/05/2023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9E9184-135D-8F7E-6709-EC67E9B32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12C825-C4BC-9255-6F0A-36C9E01CF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6627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6C862-5D2F-DCA4-F61C-19A81361DB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1B5B1E-DAA2-03C2-9F63-AF7F58FFAF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8C3CCD-24F5-C28F-2F71-CF5072E887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FF53EC-92A5-61DA-4DF5-AD89726AA2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8C169A-CF77-7C75-1B17-2748BF0931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E2BA1F-C4AF-89C3-0E56-93D5359CA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3BAF3-AA95-4128-BE84-BB945D14874E}" type="datetime1">
              <a:rPr lang="en-GB" smtClean="0"/>
              <a:t>22/05/2023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9BAF58-0BF1-61C2-093F-422C8C74F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FDB4BA-3033-399A-3ACC-F3A719DE6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002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E94E7-6419-324C-FBDC-A1AD1A972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545734-7E55-6014-6E18-96CF44E0A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ADD68-2854-4FDB-B5FB-AABE1557DF1E}" type="datetime1">
              <a:rPr lang="en-GB" smtClean="0"/>
              <a:t>22/05/2023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9E9FA4-79DB-A983-811B-D1B05B9F8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A9F7A4-7AE8-455D-61BD-CEAE3B709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833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983AF4-72DD-7124-4777-FBBF7D7AC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C2D2-AB82-4DCA-8470-03495428330B}" type="datetime1">
              <a:rPr lang="en-GB" smtClean="0"/>
              <a:t>22/05/2023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1DEE62-3D5C-D547-EAED-3975844DB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52FD7F-30FB-4B56-D816-20A50F02C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372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9A681-2718-965D-735F-24FCCED66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197C2-BEF7-5363-A22F-3B6BB4AF3B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5DBB7D-94BF-B2D3-D512-1F48802B4C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18AD5B-B303-8791-5018-41D3FEE8C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418D4-863D-4A6E-909D-78C027B0E48A}" type="datetime1">
              <a:rPr lang="en-GB" smtClean="0"/>
              <a:t>22/05/2023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DFCA55-585A-17AD-2593-974A768DE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23F750-7594-CCD6-A1A7-643A59573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579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AF4C7-086F-D1B5-A22A-678E4D819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DF725E-65EF-3F94-5696-AE4B14BAF2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446C8C-93F6-60AF-DF5B-0C57A81D56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5E2314-2EB7-565B-FF64-BDBBA3F36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06C3-30ED-4262-99CD-97018655A5F4}" type="datetime1">
              <a:rPr lang="en-GB" smtClean="0"/>
              <a:t>22/05/2023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8CD356-89B4-D8F1-06DA-76A7C3328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AAF235-EA31-C138-4764-ECEE43F16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09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72B47C4-3F55-A333-CE86-F20D7F53B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AF488D-4DEB-BF60-290F-E9C59A815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05113C-2B3B-5E89-53C4-2B3E7E1354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CA806-A4B5-4A0D-A41A-373DA18E6E0E}" type="datetime1">
              <a:rPr lang="en-GB" smtClean="0"/>
              <a:t>22/05/2023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6563ED-EDFC-321A-44FB-649D4A4C93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D74EF9-FDA5-55E9-E66E-98577CD5A9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47AE9-8FF2-4456-86BE-DCAC5B8DE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861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A4FDF6A-5FA8-A7BE-985F-6D6C5E94C9FE}"/>
              </a:ext>
            </a:extLst>
          </p:cNvPr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B0E4D9-16F8-2CA1-25A8-24E4D8A505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289C8B-5080-BEA5-6BA9-EF5686E1B5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3055" y="1041400"/>
            <a:ext cx="9698181" cy="2387600"/>
          </a:xfrm>
        </p:spPr>
        <p:txBody>
          <a:bodyPr anchor="ctr">
            <a:normAutofit/>
          </a:bodyPr>
          <a:lstStyle/>
          <a:p>
            <a:r>
              <a:rPr lang="en-GB" sz="4400" b="0" i="0" dirty="0">
                <a:solidFill>
                  <a:schemeClr val="bg1"/>
                </a:solidFill>
                <a:effectLst/>
                <a:latin typeface="+mn-lt"/>
              </a:rPr>
              <a:t>West Midlands Local Policy Innovation Partnerships (LPIP)</a:t>
            </a:r>
            <a:endParaRPr lang="en-GB" sz="4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1EDBEA-05C7-F7F7-AEE2-C44E98E096F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Mapping of Local and National Administrative Data </a:t>
            </a:r>
          </a:p>
          <a:p>
            <a:r>
              <a:rPr lang="en-GB" dirty="0">
                <a:solidFill>
                  <a:schemeClr val="bg1"/>
                </a:solidFill>
              </a:rPr>
              <a:t>May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55E8DC-CDF6-5EBA-BAF2-4A1E4FD4F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180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F053DE6A-74F4-0361-6F32-B9E779F00109}"/>
              </a:ext>
            </a:extLst>
          </p:cNvPr>
          <p:cNvSpPr txBox="1"/>
          <p:nvPr/>
        </p:nvSpPr>
        <p:spPr>
          <a:xfrm>
            <a:off x="0" y="-655"/>
            <a:ext cx="12192000" cy="963182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F8EDD14-8D72-D231-8884-7382E81635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2A628D9A-3B2B-01E1-2DAA-0300DFD6A3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7994"/>
            <a:ext cx="9144000" cy="47509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Business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5F57C9-93E8-98E8-764C-045B75815CB1}"/>
              </a:ext>
            </a:extLst>
          </p:cNvPr>
          <p:cNvSpPr txBox="1"/>
          <p:nvPr/>
        </p:nvSpPr>
        <p:spPr>
          <a:xfrm>
            <a:off x="6416843" y="1539609"/>
            <a:ext cx="5422231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There are 29,175 active enterprises in The Marches. </a:t>
            </a:r>
          </a:p>
          <a:p>
            <a:pPr algn="just"/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For the UK, there were 439 enterprises per 10,000 population.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In comparison, The Marches and West Midlands region was had 418 and 404 per 10,000 population (respectively). </a:t>
            </a:r>
          </a:p>
          <a:p>
            <a:pPr algn="just"/>
            <a:endParaRPr lang="en-GB" sz="1400" dirty="0"/>
          </a:p>
          <a:p>
            <a:pPr algn="just"/>
            <a:r>
              <a:rPr lang="en-GB" sz="1400" b="1" dirty="0"/>
              <a:t>Trends over time show: </a:t>
            </a:r>
          </a:p>
          <a:p>
            <a:pPr algn="just"/>
            <a:endParaRPr lang="en-GB" sz="1400" b="1" dirty="0"/>
          </a:p>
          <a:p>
            <a:pPr algn="just"/>
            <a:r>
              <a:rPr lang="en-GB" sz="1400" b="1" dirty="0"/>
              <a:t>1-year change</a:t>
            </a:r>
            <a:r>
              <a:rPr lang="en-GB" sz="1400" dirty="0"/>
              <a:t>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 Marches +2.5%,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West Midlands region +1.9%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UK +1.5%. </a:t>
            </a:r>
          </a:p>
          <a:p>
            <a:pPr algn="just"/>
            <a:endParaRPr lang="en-GB" sz="1400" dirty="0"/>
          </a:p>
          <a:p>
            <a:pPr algn="just"/>
            <a:r>
              <a:rPr lang="en-GB" sz="1400" b="1" dirty="0"/>
              <a:t>5-year change: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 Marches +9.4%,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West Midlands region +9.8%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UK +6.2%.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2662B9-7035-DEDE-5D78-3C75D1C1BC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5408261"/>
            <a:ext cx="1155031" cy="1177678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9E22C3-A155-8076-0A56-4C70938F5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10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A7B800-6EE2-BFA0-5DAC-494518B9172D}"/>
              </a:ext>
            </a:extLst>
          </p:cNvPr>
          <p:cNvSpPr txBox="1"/>
          <p:nvPr/>
        </p:nvSpPr>
        <p:spPr>
          <a:xfrm>
            <a:off x="0" y="6585939"/>
            <a:ext cx="1219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Source: 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855B0B-5919-1CD6-5266-E0CF90D8E1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2842" y="1340867"/>
            <a:ext cx="3082262" cy="51302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447432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30843B0-1301-CE52-4C92-D9C4611746B2}"/>
              </a:ext>
            </a:extLst>
          </p:cNvPr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B66B1A-9DA2-CF68-8DD7-300097DB61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289C8B-5080-BEA5-6BA9-EF5686E1B5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Community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3A4CA6-1B65-FBC6-D04F-8BC2219F3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23563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1B76FD1-73B5-A5AD-F05C-A4D71A1BB79D}"/>
              </a:ext>
            </a:extLst>
          </p:cNvPr>
          <p:cNvSpPr txBox="1"/>
          <p:nvPr/>
        </p:nvSpPr>
        <p:spPr>
          <a:xfrm>
            <a:off x="0" y="-655"/>
            <a:ext cx="12192000" cy="963182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98061CF-AF2D-4C5B-9AAB-A37BE580CB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BF2C7B2-3B18-ACD7-6313-6B5332C0AD7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1587" y="5386478"/>
            <a:ext cx="1293548" cy="1152434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B869B39E-3DE1-CDC6-E195-AD44C932BE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5827"/>
            <a:ext cx="9144000" cy="47509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Total Population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2B445C-1B94-D6A7-4539-6FA8956BF3E1}"/>
              </a:ext>
            </a:extLst>
          </p:cNvPr>
          <p:cNvSpPr txBox="1"/>
          <p:nvPr/>
        </p:nvSpPr>
        <p:spPr>
          <a:xfrm>
            <a:off x="6849980" y="1189009"/>
            <a:ext cx="5116500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 Marches </a:t>
            </a:r>
            <a:r>
              <a:rPr lang="en-GB" sz="1400" b="0" i="0" dirty="0">
                <a:effectLst/>
              </a:rPr>
              <a:t>is home to </a:t>
            </a:r>
            <a:r>
              <a:rPr lang="en-GB" sz="1400" dirty="0"/>
              <a:t>698</a:t>
            </a:r>
            <a:r>
              <a:rPr lang="en-GB" sz="1400" b="0" i="0" dirty="0">
                <a:effectLst/>
              </a:rPr>
              <a:t>,115 residents.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/>
          </a:p>
          <a:p>
            <a:pPr algn="just"/>
            <a:r>
              <a:rPr lang="en-GB" sz="1400" b="1" i="0" dirty="0">
                <a:effectLst/>
              </a:rPr>
              <a:t>Trends over time show:</a:t>
            </a:r>
            <a:endParaRPr lang="en-GB" sz="1400" b="1" dirty="0"/>
          </a:p>
          <a:p>
            <a:pPr algn="just"/>
            <a:endParaRPr lang="en-GB" sz="1400" b="1" i="0" dirty="0">
              <a:effectLst/>
            </a:endParaRPr>
          </a:p>
          <a:p>
            <a:pPr algn="just"/>
            <a:r>
              <a:rPr lang="en-GB" sz="1400" b="1" i="0" dirty="0">
                <a:effectLst/>
              </a:rPr>
              <a:t>1-year change: </a:t>
            </a:r>
            <a:endParaRPr lang="en-GB" sz="1400" b="0" i="0" dirty="0">
              <a:effectLst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0" i="0" dirty="0">
                <a:effectLst/>
              </a:rPr>
              <a:t>The Marches </a:t>
            </a:r>
            <a:r>
              <a:rPr lang="en-GB" sz="1400" dirty="0"/>
              <a:t>-0.3</a:t>
            </a:r>
            <a:r>
              <a:rPr lang="en-GB" sz="1400" b="0" i="0" dirty="0">
                <a:effectLst/>
              </a:rPr>
              <a:t>%,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0" i="0" dirty="0">
                <a:effectLst/>
              </a:rPr>
              <a:t>West Midlands region -0.1% </a:t>
            </a:r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0" i="0" dirty="0">
                <a:effectLst/>
              </a:rPr>
              <a:t>UK -0.1%. </a:t>
            </a:r>
          </a:p>
          <a:p>
            <a:pPr algn="just"/>
            <a:endParaRPr lang="en-GB" sz="1400" b="1" i="0" dirty="0">
              <a:effectLst/>
            </a:endParaRPr>
          </a:p>
          <a:p>
            <a:pPr algn="just"/>
            <a:r>
              <a:rPr lang="en-GB" sz="1400" b="1" i="0" dirty="0">
                <a:effectLst/>
              </a:rPr>
              <a:t>5-year change: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0" i="0" dirty="0">
                <a:effectLst/>
              </a:rPr>
              <a:t>The Marches +3.0%,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0" i="0" dirty="0">
                <a:effectLst/>
              </a:rPr>
              <a:t>West Midlands region +1.6%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0" i="0" dirty="0">
                <a:effectLst/>
              </a:rPr>
              <a:t>UK +2.1%. </a:t>
            </a:r>
          </a:p>
          <a:p>
            <a:pPr algn="just"/>
            <a:endParaRPr lang="en-GB" sz="1400" dirty="0"/>
          </a:p>
          <a:p>
            <a:pPr algn="just"/>
            <a:r>
              <a:rPr lang="en-GB" sz="1400" b="1" i="0" dirty="0">
                <a:effectLst/>
              </a:rPr>
              <a:t>Latest Population Profile </a:t>
            </a:r>
          </a:p>
          <a:p>
            <a:pPr algn="just"/>
            <a:endParaRPr lang="en-GB" sz="1400" b="1" i="0" dirty="0">
              <a:effectLst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1" i="0" dirty="0">
                <a:effectLst/>
              </a:rPr>
              <a:t>Proportion of residents aged 0-15 years old: </a:t>
            </a:r>
            <a:r>
              <a:rPr lang="en-GB" sz="1400" dirty="0"/>
              <a:t>The Marches 16.9</a:t>
            </a:r>
            <a:r>
              <a:rPr lang="en-GB" sz="1400" b="0" i="0" dirty="0">
                <a:effectLst/>
              </a:rPr>
              <a:t>%, West Midlands region 19.3% and UK 18.4%.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1" i="0" dirty="0">
                <a:effectLst/>
              </a:rPr>
              <a:t>Proportion of residents aged 16-64 years old:</a:t>
            </a:r>
            <a:r>
              <a:rPr lang="en-GB" sz="1400" b="0" i="0" dirty="0">
                <a:effectLst/>
              </a:rPr>
              <a:t> The Marches 59.5%, West Midlands region 61.9% and UK 62.9%.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1" i="0" dirty="0">
                <a:effectLst/>
              </a:rPr>
              <a:t>Proportion of residents aged 64 years and over: </a:t>
            </a:r>
            <a:r>
              <a:rPr lang="en-GB" sz="1400" dirty="0"/>
              <a:t>The Marches</a:t>
            </a:r>
            <a:r>
              <a:rPr lang="en-GB" sz="1400" b="0" i="0" dirty="0">
                <a:effectLst/>
              </a:rPr>
              <a:t> 23.6%, West Midlands region 18.9% and UK 18.7%. 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8567F0E3-BAC3-3A4A-8649-F522AD891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12</a:t>
            </a:fld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15D766-EA1A-68D0-17A7-81E87E9427FC}"/>
              </a:ext>
            </a:extLst>
          </p:cNvPr>
          <p:cNvSpPr txBox="1"/>
          <p:nvPr/>
        </p:nvSpPr>
        <p:spPr>
          <a:xfrm>
            <a:off x="0" y="6585939"/>
            <a:ext cx="1219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Source: ONS/Census 2021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B9FAF8-AE8D-2A11-279F-31FD75638E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5831" y="1345287"/>
            <a:ext cx="3176190" cy="52868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746069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4CF242D1-4665-2452-614F-A696C7D13B4F}"/>
              </a:ext>
            </a:extLst>
          </p:cNvPr>
          <p:cNvSpPr txBox="1"/>
          <p:nvPr/>
        </p:nvSpPr>
        <p:spPr>
          <a:xfrm>
            <a:off x="0" y="-655"/>
            <a:ext cx="12192000" cy="963182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3803D5C-D606-E8D2-04B0-9D5CAC138F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B869B39E-3DE1-CDC6-E195-AD44C932BE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3389"/>
            <a:ext cx="9144000" cy="47509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Population Supergroup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E746D0-209A-7DB5-C077-1C5C6E05D90D}"/>
              </a:ext>
            </a:extLst>
          </p:cNvPr>
          <p:cNvSpPr txBox="1"/>
          <p:nvPr/>
        </p:nvSpPr>
        <p:spPr>
          <a:xfrm>
            <a:off x="6791279" y="2718410"/>
            <a:ext cx="39208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 Marches </a:t>
            </a:r>
            <a:r>
              <a:rPr lang="en-GB" sz="1400" b="0" i="0" dirty="0">
                <a:effectLst/>
              </a:rPr>
              <a:t>is predominately comprised of</a:t>
            </a:r>
            <a:r>
              <a:rPr lang="en-GB" sz="1400" dirty="0"/>
              <a:t> rural residents. </a:t>
            </a:r>
            <a:endParaRPr lang="en-GB" sz="1400" b="0" i="0" dirty="0">
              <a:effectLst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3EF8E0-A339-9B0D-6D48-A7A09DE6EC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9555" y="4351731"/>
            <a:ext cx="1748589" cy="226288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6FAFBE-8B22-838C-A3DD-39A74E89E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13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64150E-33ED-7FB5-5262-4F7BFE68B5ED}"/>
              </a:ext>
            </a:extLst>
          </p:cNvPr>
          <p:cNvSpPr txBox="1"/>
          <p:nvPr/>
        </p:nvSpPr>
        <p:spPr>
          <a:xfrm>
            <a:off x="0" y="6585939"/>
            <a:ext cx="1219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Source: Census 2011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46A184-9184-9AD0-C7BC-EBE40E02BB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5032" y="1206571"/>
            <a:ext cx="3172272" cy="53151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96668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D65BB9F2-CBB2-526D-8C58-71B04C840D4E}"/>
              </a:ext>
            </a:extLst>
          </p:cNvPr>
          <p:cNvSpPr txBox="1"/>
          <p:nvPr/>
        </p:nvSpPr>
        <p:spPr>
          <a:xfrm>
            <a:off x="0" y="-655"/>
            <a:ext cx="12192000" cy="963182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CDCABBEF-E09E-30B0-F555-39DB6EC0E6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7994"/>
            <a:ext cx="9144000" cy="47509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Ethnic Minority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1E3F14-7155-D4DD-278A-026C07CEFD9E}"/>
              </a:ext>
            </a:extLst>
          </p:cNvPr>
          <p:cNvSpPr txBox="1"/>
          <p:nvPr/>
        </p:nvSpPr>
        <p:spPr>
          <a:xfrm>
            <a:off x="6415382" y="2820125"/>
            <a:ext cx="476450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400" b="1" i="0" dirty="0">
                <a:effectLst/>
              </a:rPr>
              <a:t>Proportion of population classified as ethnic minorities:</a:t>
            </a:r>
            <a:r>
              <a:rPr lang="en-GB" sz="1400" b="0" i="0" dirty="0">
                <a:effectLst/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 Marches 5</a:t>
            </a:r>
            <a:r>
              <a:rPr lang="en-GB" sz="1400" b="0" i="0" dirty="0">
                <a:effectLst/>
              </a:rPr>
              <a:t>.5%,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0" i="0" dirty="0">
                <a:effectLst/>
              </a:rPr>
              <a:t>West Midlands region 22.9%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0" i="0" dirty="0">
                <a:effectLst/>
              </a:rPr>
              <a:t>England 19.0%.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255248A-9780-00AB-D1C1-13F3D559A0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4972677"/>
            <a:ext cx="1316809" cy="121648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2E2487-7069-56BF-CF99-A0CA9E618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14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F615DC7-8C25-55AD-BD44-340497D3BB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FFC229C-50FF-CA6C-758C-C717522A7F42}"/>
              </a:ext>
            </a:extLst>
          </p:cNvPr>
          <p:cNvSpPr txBox="1"/>
          <p:nvPr/>
        </p:nvSpPr>
        <p:spPr>
          <a:xfrm>
            <a:off x="0" y="6585939"/>
            <a:ext cx="1219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Source: ONS/Census 2021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2E3831-005B-DC44-3A7A-9D0E7579CD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0894" y="1359309"/>
            <a:ext cx="2810267" cy="50680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542233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8A5EDB4E-BDDA-B6EC-0D48-167B6578D1D2}"/>
              </a:ext>
            </a:extLst>
          </p:cNvPr>
          <p:cNvSpPr txBox="1"/>
          <p:nvPr/>
        </p:nvSpPr>
        <p:spPr>
          <a:xfrm>
            <a:off x="0" y="-655"/>
            <a:ext cx="12192000" cy="963182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8B1AF72-751D-4120-9801-9CB17431FD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F83C8CB7-D8E5-AA6A-3BEF-D8704F3473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00263"/>
            <a:ext cx="9144000" cy="47509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Life Expectancy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8A08A0-832B-2D2E-2CA8-619F20E63365}"/>
              </a:ext>
            </a:extLst>
          </p:cNvPr>
          <p:cNvSpPr txBox="1"/>
          <p:nvPr/>
        </p:nvSpPr>
        <p:spPr>
          <a:xfrm>
            <a:off x="6593306" y="2920774"/>
            <a:ext cx="542223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 male life expectancy for England-wide is 79.5 years.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 West Midlands region was 1.0 years lower (78.5 years)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On average The Marches was 0.1 years lower (79.4 years).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A3F625-7714-70EA-DDBE-3759DED7AF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5097744"/>
            <a:ext cx="1090075" cy="1127236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FC1C88-957D-B6D6-084B-E699F651D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15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0902D0-6835-AF71-D90F-53D4151AFE10}"/>
              </a:ext>
            </a:extLst>
          </p:cNvPr>
          <p:cNvSpPr txBox="1"/>
          <p:nvPr/>
        </p:nvSpPr>
        <p:spPr>
          <a:xfrm>
            <a:off x="0" y="6585939"/>
            <a:ext cx="1219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Source: ONS/Public Health England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82F86B-C904-E0E9-2343-A42E570EE3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6327" y="1263445"/>
            <a:ext cx="2928779" cy="52033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580931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B41F4D35-A624-6F80-EF00-A4F1902791A4}"/>
              </a:ext>
            </a:extLst>
          </p:cNvPr>
          <p:cNvSpPr txBox="1"/>
          <p:nvPr/>
        </p:nvSpPr>
        <p:spPr>
          <a:xfrm>
            <a:off x="0" y="-655"/>
            <a:ext cx="12192000" cy="963182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1FC8D06-E981-2471-A4B9-1C5D1B21C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6F9097FD-24CE-CCD0-151A-30CC2F2DF1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7994"/>
            <a:ext cx="9144000" cy="47509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Life Expectancy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346FB8-A3CB-ACBB-6B53-F48BCE899ECC}"/>
              </a:ext>
            </a:extLst>
          </p:cNvPr>
          <p:cNvSpPr txBox="1"/>
          <p:nvPr/>
        </p:nvSpPr>
        <p:spPr>
          <a:xfrm>
            <a:off x="6288505" y="3175312"/>
            <a:ext cx="572703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 female life expectancy for England-wide is 83.2 years.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 West Midlands region was 0.7 years lower (82.5 years)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On average The Marches was 0.1years lower (83.1 years).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D3DB009-523C-8E22-DDE9-FDA9F23A19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5178" y="5047349"/>
            <a:ext cx="1038837" cy="1256864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54571D-3979-2C5A-3B1A-D24D93B5A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16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F0E948-4784-8D21-DB6A-495D28968CAE}"/>
              </a:ext>
            </a:extLst>
          </p:cNvPr>
          <p:cNvSpPr txBox="1"/>
          <p:nvPr/>
        </p:nvSpPr>
        <p:spPr>
          <a:xfrm>
            <a:off x="0" y="6585939"/>
            <a:ext cx="1219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Source: ONS/Public Health England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F0908E-87BF-A2AB-7025-6C2770A457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3480" y="1502943"/>
            <a:ext cx="2724530" cy="48012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370357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1D9F574-AF29-F3F6-80D4-EA7A49B58B1A}"/>
              </a:ext>
            </a:extLst>
          </p:cNvPr>
          <p:cNvSpPr txBox="1"/>
          <p:nvPr/>
        </p:nvSpPr>
        <p:spPr>
          <a:xfrm>
            <a:off x="0" y="-655"/>
            <a:ext cx="12192000" cy="963182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0D61FC4-8AAF-E352-6EC9-4C403358D2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0646AA1-E267-18BF-8227-BEF3A0338F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73954"/>
            <a:ext cx="9144000" cy="47509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Deprivation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263BC0-6740-5C05-881C-B973379F3408}"/>
              </a:ext>
            </a:extLst>
          </p:cNvPr>
          <p:cNvSpPr txBox="1"/>
          <p:nvPr/>
        </p:nvSpPr>
        <p:spPr>
          <a:xfrm>
            <a:off x="6609347" y="2551442"/>
            <a:ext cx="49722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 proportion of The Marches LSOA’s within the top 20% most deprived areas in England stands at 11%.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899031-3A71-FEE9-70FE-A0A3857B44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611" y="4221802"/>
            <a:ext cx="1246412" cy="2454178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CBD0AA5-AEA1-90FD-F1D6-8B2C01397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17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8422EE-3C9D-30AD-1CC3-0DC14433DEE8}"/>
              </a:ext>
            </a:extLst>
          </p:cNvPr>
          <p:cNvSpPr txBox="1"/>
          <p:nvPr/>
        </p:nvSpPr>
        <p:spPr>
          <a:xfrm>
            <a:off x="0" y="6585939"/>
            <a:ext cx="1219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Source: Ministry of Housing, Communities &amp; Local Government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353EB6-107C-BD38-EB49-2942B03DF2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5766" y="1389540"/>
            <a:ext cx="2856789" cy="49282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97080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5750CE-5DE0-7639-7957-834A18113620}"/>
              </a:ext>
            </a:extLst>
          </p:cNvPr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289C8B-5080-BEA5-6BA9-EF5686E1B5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Cross Cutting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DFDFFE-9BAD-2AA8-66F1-6242A0AF3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18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C96568-4DFD-E6A6-F3D3-BC76AF4B5B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2912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8637D438-D7FD-3A13-E01A-13D1F1AA6A64}"/>
              </a:ext>
            </a:extLst>
          </p:cNvPr>
          <p:cNvSpPr txBox="1"/>
          <p:nvPr/>
        </p:nvSpPr>
        <p:spPr>
          <a:xfrm>
            <a:off x="0" y="-655"/>
            <a:ext cx="12192000" cy="963182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0FC8F87-88F5-C45F-3F8B-273F786483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68C49E9-35BC-921A-26CD-C0CEEF87A8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164"/>
            <a:ext cx="9144000" cy="47509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Gigabit Connectivity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FEF14-E984-A06C-B827-58FA439BBE6D}"/>
              </a:ext>
            </a:extLst>
          </p:cNvPr>
          <p:cNvSpPr txBox="1"/>
          <p:nvPr/>
        </p:nvSpPr>
        <p:spPr>
          <a:xfrm>
            <a:off x="6610256" y="2436648"/>
            <a:ext cx="540528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Nationally, 66.6% of premises have gigabit connectivity.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 West Midlands region stands at 71.0%.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 Marches stands at 44.1%.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F673AA9-2518-949C-9F2C-5697E15720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3607" y="3952213"/>
            <a:ext cx="1694735" cy="2522623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D0ED0ED-5EDA-55B3-A96E-B8C4C7EEC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19</a:t>
            </a:fld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CF60102-A0F9-C5DF-26C0-F806D1C6EE19}"/>
              </a:ext>
            </a:extLst>
          </p:cNvPr>
          <p:cNvSpPr txBox="1"/>
          <p:nvPr/>
        </p:nvSpPr>
        <p:spPr>
          <a:xfrm>
            <a:off x="0" y="6585939"/>
            <a:ext cx="1219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Source: Ofcom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697806-98F8-0524-0AF2-CBF6BF37B2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5076" y="1346345"/>
            <a:ext cx="2907169" cy="51284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4398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D94C30A1-45AF-F0F3-6DD9-C7C6138E0007}"/>
              </a:ext>
            </a:extLst>
          </p:cNvPr>
          <p:cNvSpPr txBox="1"/>
          <p:nvPr/>
        </p:nvSpPr>
        <p:spPr>
          <a:xfrm>
            <a:off x="0" y="0"/>
            <a:ext cx="12192000" cy="963182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CDAEFAB-D9D5-6487-599E-8CCDE61F10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9439"/>
            <a:ext cx="1876925" cy="564304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E7761CCE-5888-99B2-11D0-922CB51804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5913"/>
            <a:ext cx="9144000" cy="47509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Introduction/Location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F65304-80F6-2522-DD62-496412EBF2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665" y="1516013"/>
            <a:ext cx="4866108" cy="46274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9E1C9F6-21C1-8EE6-8F1B-C79D5AF596C2}"/>
              </a:ext>
            </a:extLst>
          </p:cNvPr>
          <p:cNvSpPr txBox="1"/>
          <p:nvPr/>
        </p:nvSpPr>
        <p:spPr>
          <a:xfrm>
            <a:off x="9714907" y="3429000"/>
            <a:ext cx="2300631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600" b="1" i="0" dirty="0">
                <a:effectLst/>
              </a:rPr>
              <a:t>West Midlands Region: Six Strategic Areas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b="1" i="0" dirty="0">
                <a:effectLst/>
              </a:rPr>
              <a:t>The Marches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</a:rPr>
              <a:t>Black Country</a:t>
            </a:r>
            <a:r>
              <a:rPr lang="en-GB" sz="1600" b="0" i="0" dirty="0">
                <a:effectLst/>
              </a:rPr>
              <a:t>, </a:t>
            </a:r>
            <a:r>
              <a:rPr lang="en-GB" sz="1600" dirty="0">
                <a:effectLst/>
              </a:rPr>
              <a:t>Birmingham &amp; Solihull</a:t>
            </a:r>
            <a:r>
              <a:rPr lang="en-GB" sz="1600" b="0" i="0" dirty="0">
                <a:effectLst/>
              </a:rPr>
              <a:t>, </a:t>
            </a:r>
            <a:r>
              <a:rPr lang="en-GB" sz="1600" dirty="0">
                <a:effectLst/>
              </a:rPr>
              <a:t>Coventry &amp; Warwickshire</a:t>
            </a:r>
            <a:r>
              <a:rPr lang="en-GB" sz="1600" b="0" i="0" dirty="0">
                <a:effectLst/>
              </a:rPr>
              <a:t>, Staffordshire &amp; Stoke-on-Trent and Worcestershire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2C1F547-963E-26C2-308D-29715307C484}"/>
              </a:ext>
            </a:extLst>
          </p:cNvPr>
          <p:cNvSpPr txBox="1"/>
          <p:nvPr/>
        </p:nvSpPr>
        <p:spPr>
          <a:xfrm>
            <a:off x="1941359" y="976722"/>
            <a:ext cx="3102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West Midlands Region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B9EB346-C9EB-85F8-03C2-EB3D0CD8D31F}"/>
              </a:ext>
            </a:extLst>
          </p:cNvPr>
          <p:cNvSpPr txBox="1"/>
          <p:nvPr/>
        </p:nvSpPr>
        <p:spPr>
          <a:xfrm>
            <a:off x="8610599" y="963803"/>
            <a:ext cx="2208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The Marches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9ADB1387-FA0E-5377-C6DD-110190FB5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2</a:t>
            </a:fld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E2D84F3-D9AC-2276-F56C-959A2DBD1F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244" y="1499890"/>
            <a:ext cx="2514951" cy="48870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BD69B95-360D-EB42-80AC-A6712691219C}"/>
              </a:ext>
            </a:extLst>
          </p:cNvPr>
          <p:cNvCxnSpPr>
            <a:cxnSpLocks/>
          </p:cNvCxnSpPr>
          <p:nvPr/>
        </p:nvCxnSpPr>
        <p:spPr>
          <a:xfrm flipV="1">
            <a:off x="2814878" y="3943393"/>
            <a:ext cx="4250940" cy="94145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F4BD78F-561F-C6A5-8570-1928B49A1D81}"/>
              </a:ext>
            </a:extLst>
          </p:cNvPr>
          <p:cNvCxnSpPr>
            <a:cxnSpLocks/>
          </p:cNvCxnSpPr>
          <p:nvPr/>
        </p:nvCxnSpPr>
        <p:spPr>
          <a:xfrm flipV="1">
            <a:off x="2828587" y="2361268"/>
            <a:ext cx="4237231" cy="1276716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59391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B91C0629-4BA0-F981-93B6-5F44F25990E7}"/>
              </a:ext>
            </a:extLst>
          </p:cNvPr>
          <p:cNvSpPr txBox="1"/>
          <p:nvPr/>
        </p:nvSpPr>
        <p:spPr>
          <a:xfrm>
            <a:off x="0" y="-655"/>
            <a:ext cx="12192000" cy="963182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27F9360C-47BC-F7C0-0F55-0EEE86061B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164"/>
            <a:ext cx="9144000" cy="47509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Fuel Poverty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40E5A7-E358-E91D-8AC7-22F3E69B3DFE}"/>
              </a:ext>
            </a:extLst>
          </p:cNvPr>
          <p:cNvSpPr txBox="1"/>
          <p:nvPr/>
        </p:nvSpPr>
        <p:spPr>
          <a:xfrm>
            <a:off x="5897596" y="2775687"/>
            <a:ext cx="593557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Nationally, 13.1% of households are fuel poor.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With the West Midlands region, the remaining the highest of all regions at 18.5%.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 Marches is also significantly high at 17.6% of households fuel poor.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7A848A-E68A-BABF-612F-22446C8B1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2857" y="5068946"/>
            <a:ext cx="2548721" cy="11911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70E4344-1792-682F-FB39-D788FE6FE3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0F93282-D3AF-AB10-6723-6C40BB792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20</a:t>
            </a:fld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923141E-2EE1-E435-AE80-0EC09DFEE0D0}"/>
              </a:ext>
            </a:extLst>
          </p:cNvPr>
          <p:cNvSpPr txBox="1"/>
          <p:nvPr/>
        </p:nvSpPr>
        <p:spPr>
          <a:xfrm>
            <a:off x="0" y="6585939"/>
            <a:ext cx="1219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Source: Department for Energy Security and Net Zero and Department for Business, Energy &amp; Industrial Strategy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44CC7D-2C55-8E27-44F7-AA5FDD54CD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3818" y="1264059"/>
            <a:ext cx="3010018" cy="50922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30440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2372BE2-55AE-94FD-9182-3DEF1FBF3010}"/>
              </a:ext>
            </a:extLst>
          </p:cNvPr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DEED14-B5A7-B775-9120-2DFC9CA39A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289C8B-5080-BEA5-6BA9-EF5686E1B5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END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E3585D-4EB4-A2BC-6481-D5066B43A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748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7A6A912-FDDD-7CBB-FAD6-1315579FACB6}"/>
              </a:ext>
            </a:extLst>
          </p:cNvPr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28CFFE5-C12C-9B00-CD93-05860D6147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289C8B-5080-BEA5-6BA9-EF5686E1B5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Economy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9D623F-3A12-4318-FA4F-8934FA4FD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191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F1F7D2B4-55E3-7F4E-99F8-D1BB15AEBF71}"/>
              </a:ext>
            </a:extLst>
          </p:cNvPr>
          <p:cNvSpPr txBox="1"/>
          <p:nvPr/>
        </p:nvSpPr>
        <p:spPr>
          <a:xfrm>
            <a:off x="0" y="-655"/>
            <a:ext cx="12192000" cy="963182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149D0FC-02ED-5180-BFB9-66684D6171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4" name="Title 4">
            <a:extLst>
              <a:ext uri="{FF2B5EF4-FFF2-40B4-BE49-F238E27FC236}">
                <a16:creationId xmlns:a16="http://schemas.microsoft.com/office/drawing/2014/main" id="{86D2F01E-9659-C095-E78E-B590D1AA06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7989"/>
            <a:ext cx="9144000" cy="47509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Qualifications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2DA688-7A1D-5089-F77F-DDB15B69EE75}"/>
              </a:ext>
            </a:extLst>
          </p:cNvPr>
          <p:cNvSpPr txBox="1"/>
          <p:nvPr/>
        </p:nvSpPr>
        <p:spPr>
          <a:xfrm>
            <a:off x="0" y="6393540"/>
            <a:ext cx="1219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dirty="0">
                <a:effectLst/>
              </a:rPr>
              <a:t>(Highest level of qualification for those aged 16 years and over). Census 2021 data provides a further spatial breakdown than the Office for National Statistics Annual Population Survey. However, numbers are higher as the latter looks at 16-64 population. </a:t>
            </a:r>
            <a:endParaRPr lang="en-GB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7186F4-EAD8-D79A-5204-30EB9B0A7E6F}"/>
              </a:ext>
            </a:extLst>
          </p:cNvPr>
          <p:cNvSpPr txBox="1"/>
          <p:nvPr/>
        </p:nvSpPr>
        <p:spPr>
          <a:xfrm>
            <a:off x="6357778" y="2658600"/>
            <a:ext cx="511743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/>
              <a:t>For all usual residents aged 16 years and over, the proportion with no qualifications were</a:t>
            </a:r>
            <a:r>
              <a:rPr lang="en-GB" sz="1400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The Marches 17.9%.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West Midlands region 21.1%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England 18.1%.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12EB4D0-1E39-5932-F86C-6310EACA97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4924926"/>
            <a:ext cx="1256719" cy="1155732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36A2A07-74B1-5650-BE32-8C00D44BD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4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B8AE06-F568-42B1-DF9A-9F4102C7CF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5487" y="1275409"/>
            <a:ext cx="2748408" cy="48985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2200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EED63860-BDEE-3AAC-F301-7110EE075918}"/>
              </a:ext>
            </a:extLst>
          </p:cNvPr>
          <p:cNvSpPr txBox="1"/>
          <p:nvPr/>
        </p:nvSpPr>
        <p:spPr>
          <a:xfrm>
            <a:off x="0" y="-655"/>
            <a:ext cx="12192000" cy="963182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14E7E04-5716-0FB7-7781-ECD17D3B04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45CA48FA-D1A3-7D18-246D-1624DE80B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66717"/>
            <a:ext cx="9144000" cy="47509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Qualifications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140561-DA53-213F-0A83-320792AF3C1C}"/>
              </a:ext>
            </a:extLst>
          </p:cNvPr>
          <p:cNvSpPr txBox="1"/>
          <p:nvPr/>
        </p:nvSpPr>
        <p:spPr>
          <a:xfrm>
            <a:off x="0" y="6393540"/>
            <a:ext cx="1219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dirty="0">
                <a:effectLst/>
              </a:rPr>
              <a:t>(Highest level of qualification for those aged 16 years and over). Census 2021 data provides a further spatial breakdown than the Office for National Statistics Annual Population Survey. However, numbers are higher as the latter looks at 16-64 population. </a:t>
            </a:r>
            <a:endParaRPr lang="en-GB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ABB330-0E15-BB46-C076-A1CE428C35D8}"/>
              </a:ext>
            </a:extLst>
          </p:cNvPr>
          <p:cNvSpPr txBox="1"/>
          <p:nvPr/>
        </p:nvSpPr>
        <p:spPr>
          <a:xfrm>
            <a:off x="6456218" y="2508482"/>
            <a:ext cx="530363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1" i="0" dirty="0">
                <a:effectLst/>
              </a:rPr>
              <a:t>For all usual residents aged 16 years and over, the proportion with NVQ4+ qualifications were: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The Marches 30.9%.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effectLst/>
              </a:rPr>
              <a:t>West Midlands region 29.4% </a:t>
            </a:r>
            <a:endParaRPr lang="en-GB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effectLst/>
              </a:rPr>
              <a:t>England 33.9%.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358940-AA38-13C3-8C92-8049E994F7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9328" y="5084618"/>
            <a:ext cx="1990245" cy="1060735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CD6BA0A-7D0B-7D70-E01C-F45D5A89B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5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D58C457-39AC-C849-05A5-2805381EBB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9095" y="1327630"/>
            <a:ext cx="3038899" cy="48107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16941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39C1B455-D1AE-D5AA-B31C-5E9D2AF3D255}"/>
              </a:ext>
            </a:extLst>
          </p:cNvPr>
          <p:cNvSpPr txBox="1"/>
          <p:nvPr/>
        </p:nvSpPr>
        <p:spPr>
          <a:xfrm>
            <a:off x="0" y="-655"/>
            <a:ext cx="12192000" cy="963182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67E937A-5FC2-9D54-B984-9ACEA539B9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E5423216-600F-E93D-4E83-32DC7E2763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72061"/>
            <a:ext cx="9144000" cy="47509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Jobs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B3047B-0ADC-5C28-A9E7-122A400DA9F7}"/>
              </a:ext>
            </a:extLst>
          </p:cNvPr>
          <p:cNvSpPr txBox="1"/>
          <p:nvPr/>
        </p:nvSpPr>
        <p:spPr>
          <a:xfrm>
            <a:off x="7346274" y="1960647"/>
            <a:ext cx="4669263" cy="2893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There are 299,000 jobs in The Marches. </a:t>
            </a:r>
          </a:p>
          <a:p>
            <a:pPr algn="just"/>
            <a:endParaRPr lang="en-GB" sz="1400" b="1" dirty="0"/>
          </a:p>
          <a:p>
            <a:pPr algn="just"/>
            <a:r>
              <a:rPr lang="en-GB" sz="1400" b="1" dirty="0"/>
              <a:t>Trends over time show: </a:t>
            </a:r>
          </a:p>
          <a:p>
            <a:pPr algn="just"/>
            <a:endParaRPr lang="en-GB" sz="1400" dirty="0"/>
          </a:p>
          <a:p>
            <a:pPr algn="just"/>
            <a:r>
              <a:rPr lang="en-GB" sz="1400" b="1" dirty="0"/>
              <a:t>1-year change: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 Marches +3.5%,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West Midlands region +1.9%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England +3.1%.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b="1" dirty="0"/>
          </a:p>
          <a:p>
            <a:pPr algn="just"/>
            <a:r>
              <a:rPr lang="en-GB" sz="1400" b="1" dirty="0"/>
              <a:t>5-year change: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 Marches +4.9%,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West Midlands region +4.3%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England +4.4%.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EE2565-66D6-127F-3093-C860394DFF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1283" y="5318360"/>
            <a:ext cx="1094991" cy="1144763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5DFAE8-E2D2-6FF3-2222-E39798919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40308"/>
            <a:ext cx="2743200" cy="365125"/>
          </a:xfrm>
        </p:spPr>
        <p:txBody>
          <a:bodyPr/>
          <a:lstStyle/>
          <a:p>
            <a:fld id="{53E47AE9-8FF2-4456-86BE-DCAC5B8DE2C9}" type="slidenum">
              <a:rPr lang="en-GB" smtClean="0"/>
              <a:t>6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6BB548-B5F7-32A3-B327-2C12E22EFF94}"/>
              </a:ext>
            </a:extLst>
          </p:cNvPr>
          <p:cNvSpPr txBox="1"/>
          <p:nvPr/>
        </p:nvSpPr>
        <p:spPr>
          <a:xfrm>
            <a:off x="0" y="6585939"/>
            <a:ext cx="1219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Source: ONS, BRES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45A43A-F360-8393-836A-F9299A62E3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2814" y="1306527"/>
            <a:ext cx="2852585" cy="51565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8618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53575112-0DC6-1FF2-F500-145B15DC5813}"/>
              </a:ext>
            </a:extLst>
          </p:cNvPr>
          <p:cNvSpPr txBox="1"/>
          <p:nvPr/>
        </p:nvSpPr>
        <p:spPr>
          <a:xfrm>
            <a:off x="0" y="-655"/>
            <a:ext cx="12192000" cy="963182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CB039F3-E9E8-9855-E69D-E37FDD2EEE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45CA48FA-D1A3-7D18-246D-1624DE80B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73953"/>
            <a:ext cx="9144000" cy="47509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Claimants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EA5837-187A-A072-A24F-EB1BF8741B13}"/>
              </a:ext>
            </a:extLst>
          </p:cNvPr>
          <p:cNvSpPr txBox="1"/>
          <p:nvPr/>
        </p:nvSpPr>
        <p:spPr>
          <a:xfrm>
            <a:off x="5888182" y="1901906"/>
            <a:ext cx="5982975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In March 2023, the number of claimants as a proportion of the population aged 16 years and over was 2.0% for The Marches compared to 2.9% for the UK and 3.8% for the West Midlands region as a whole. </a:t>
            </a:r>
          </a:p>
          <a:p>
            <a:pPr algn="just"/>
            <a:endParaRPr lang="en-GB" sz="1400" b="1" dirty="0"/>
          </a:p>
          <a:p>
            <a:pPr algn="just"/>
            <a:r>
              <a:rPr lang="en-GB" sz="1400" b="1" dirty="0"/>
              <a:t>Trends over time show: </a:t>
            </a:r>
          </a:p>
          <a:p>
            <a:pPr algn="just"/>
            <a:endParaRPr lang="en-GB" sz="1400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1" dirty="0"/>
              <a:t>1 year claimant rate change: </a:t>
            </a:r>
            <a:r>
              <a:rPr lang="en-GB" sz="1400" dirty="0"/>
              <a:t>The Marches, </a:t>
            </a:r>
            <a:r>
              <a:rPr lang="en-GB" sz="1400" b="1" dirty="0"/>
              <a:t>t</a:t>
            </a:r>
            <a:r>
              <a:rPr lang="en-GB" sz="1400" dirty="0"/>
              <a:t>he West Midlands region and the UK were all 0.2 percentage points (pp) lower.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1" dirty="0"/>
              <a:t>Change compared to pre-Covid-19 baseline (March 2020): </a:t>
            </a:r>
            <a:r>
              <a:rPr lang="en-GB" sz="1400" dirty="0"/>
              <a:t>The UK was 0.6pp higher. The West Midlands region was 0.8pp higher and The Marches was 0.3pp higher.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518FB8-24FE-EB8E-AA56-FEEC776686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5397316"/>
            <a:ext cx="1279875" cy="975143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02A623-839A-7049-08E4-60CC99B4E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7</a:t>
            </a:fld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DEACD2-534F-608E-7601-ED06DAF1C656}"/>
              </a:ext>
            </a:extLst>
          </p:cNvPr>
          <p:cNvSpPr txBox="1"/>
          <p:nvPr/>
        </p:nvSpPr>
        <p:spPr>
          <a:xfrm>
            <a:off x="0" y="6585939"/>
            <a:ext cx="1219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Source: ONS/DWP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73F1A4-3673-C477-BB50-915568EB1C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6731" y="1271769"/>
            <a:ext cx="2924979" cy="53122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31939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60C07FB5-B88F-DF1E-D373-0BEE29632685}"/>
              </a:ext>
            </a:extLst>
          </p:cNvPr>
          <p:cNvSpPr txBox="1"/>
          <p:nvPr/>
        </p:nvSpPr>
        <p:spPr>
          <a:xfrm>
            <a:off x="0" y="-655"/>
            <a:ext cx="12192000" cy="963182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8C69A28-2660-25B3-CB7B-A462E51949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45CA48FA-D1A3-7D18-246D-1624DE80B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7911"/>
            <a:ext cx="9144000" cy="47509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Claimants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1395B3-93EA-DCDD-7883-588C655AFEA2}"/>
              </a:ext>
            </a:extLst>
          </p:cNvPr>
          <p:cNvSpPr txBox="1"/>
          <p:nvPr/>
        </p:nvSpPr>
        <p:spPr>
          <a:xfrm>
            <a:off x="5874327" y="1777220"/>
            <a:ext cx="5900577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In March 2023, the number of claimants as a proportion of the population aged 16-24 years old was 3.3% for The Marches compared to 3.9% for the UK and 5.2% for the West Midlands region as a whole. </a:t>
            </a:r>
          </a:p>
          <a:p>
            <a:pPr algn="just"/>
            <a:endParaRPr lang="en-GB" sz="1400" b="1" dirty="0"/>
          </a:p>
          <a:p>
            <a:pPr algn="just"/>
            <a:r>
              <a:rPr lang="en-GB" sz="1400" b="1" dirty="0"/>
              <a:t>Trends over time show: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1" dirty="0"/>
              <a:t>1 year claimant rate change: </a:t>
            </a:r>
            <a:r>
              <a:rPr lang="en-GB" sz="1400" dirty="0"/>
              <a:t>The UK and the Marches remained at the same proportion. The West Midlands region was 0.2pp higher.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1" dirty="0"/>
              <a:t>Change compared to pre-Covid-19 baseline (March 2020): </a:t>
            </a:r>
            <a:r>
              <a:rPr lang="en-GB" sz="1400" dirty="0"/>
              <a:t>The UK was 0.5pp higher, the West Midlands region was 0.9pp higher and The Marches was 0.1pp higher.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792CEA-2AF5-6B65-E3DE-DF90771515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9488" y="5375959"/>
            <a:ext cx="2671770" cy="1095185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BB4FDB1-2EB2-7E88-9F50-DC620166F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8</a:t>
            </a:fld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02E302-F33D-E007-E781-7D71FF66B599}"/>
              </a:ext>
            </a:extLst>
          </p:cNvPr>
          <p:cNvSpPr txBox="1"/>
          <p:nvPr/>
        </p:nvSpPr>
        <p:spPr>
          <a:xfrm>
            <a:off x="0" y="6585939"/>
            <a:ext cx="1219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Source: ONS/DWP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07D9CCB-EEE1-1F93-94FF-BC0205A27E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0509" y="1310154"/>
            <a:ext cx="2999637" cy="51609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84549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93F57526-D390-F008-3D37-478C2272305A}"/>
              </a:ext>
            </a:extLst>
          </p:cNvPr>
          <p:cNvSpPr txBox="1"/>
          <p:nvPr/>
        </p:nvSpPr>
        <p:spPr>
          <a:xfrm>
            <a:off x="0" y="-655"/>
            <a:ext cx="12192000" cy="963182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A864207D-58A7-6316-528C-32F37DC6FD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7911"/>
            <a:ext cx="9144000" cy="47509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GVA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4AAB2A-67D5-0E06-21F2-BCF037175583}"/>
              </a:ext>
            </a:extLst>
          </p:cNvPr>
          <p:cNvSpPr txBox="1"/>
          <p:nvPr/>
        </p:nvSpPr>
        <p:spPr>
          <a:xfrm>
            <a:off x="6769770" y="1451764"/>
            <a:ext cx="5245768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In 2021, The Marches produced £15.8bn in GVA. </a:t>
            </a:r>
          </a:p>
          <a:p>
            <a:endParaRPr lang="en-GB" sz="1400" dirty="0"/>
          </a:p>
          <a:p>
            <a:r>
              <a:rPr lang="en-GB" sz="1400" b="1" dirty="0"/>
              <a:t>Trends over time show: </a:t>
            </a:r>
          </a:p>
          <a:p>
            <a:endParaRPr lang="en-GB" sz="1400" dirty="0"/>
          </a:p>
          <a:p>
            <a:r>
              <a:rPr lang="en-GB" sz="1400" b="1" dirty="0"/>
              <a:t>1-year change: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The Marches +8.0%,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West Midlands region +6.9%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UK +7.2%.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r>
              <a:rPr lang="en-GB" sz="1400" b="1" dirty="0"/>
              <a:t>5-year change:</a:t>
            </a:r>
            <a:r>
              <a:rPr lang="en-GB" sz="1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The Marches +16.5%,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West Midlands region +12.5%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UK +14.5%. </a:t>
            </a:r>
          </a:p>
          <a:p>
            <a:endParaRPr lang="en-GB" sz="1400" dirty="0"/>
          </a:p>
          <a:p>
            <a:r>
              <a:rPr lang="en-GB" sz="1400" b="1" dirty="0"/>
              <a:t>GVA per Head </a:t>
            </a:r>
          </a:p>
          <a:p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Latest data shows that the UK GVA per head was £30,443.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The West Midlands region stood at £24,530 and The Marches at £22,589.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A5AF60-0053-3A43-62BE-4A78D6E93E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3242" y="5373814"/>
            <a:ext cx="1556656" cy="1347661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F6D44C-70A3-80D7-0FAE-C754F5D93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9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64CBCFE-ED1A-A06A-D9DB-C82C7C3AB2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727CD41-487A-EA23-8C5A-B42C7D947B24}"/>
              </a:ext>
            </a:extLst>
          </p:cNvPr>
          <p:cNvSpPr txBox="1"/>
          <p:nvPr/>
        </p:nvSpPr>
        <p:spPr>
          <a:xfrm>
            <a:off x="0" y="6585939"/>
            <a:ext cx="1219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Source: 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DCC082-91B2-215D-A85F-0FB38A4BA8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3741" y="1221093"/>
            <a:ext cx="2734057" cy="49251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8377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2989</TotalTime>
  <Words>1044</Words>
  <Application>Microsoft Office PowerPoint</Application>
  <PresentationFormat>Widescreen</PresentationFormat>
  <Paragraphs>170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Office Theme</vt:lpstr>
      <vt:lpstr>West Midlands Local Policy Innovation Partnerships (LPIP)</vt:lpstr>
      <vt:lpstr>Introduction/Location</vt:lpstr>
      <vt:lpstr>Economy </vt:lpstr>
      <vt:lpstr>Qualifications</vt:lpstr>
      <vt:lpstr>Qualifications</vt:lpstr>
      <vt:lpstr>Jobs</vt:lpstr>
      <vt:lpstr>Claimants</vt:lpstr>
      <vt:lpstr>Claimants</vt:lpstr>
      <vt:lpstr>GVA</vt:lpstr>
      <vt:lpstr>Business</vt:lpstr>
      <vt:lpstr>Community</vt:lpstr>
      <vt:lpstr>Total Population</vt:lpstr>
      <vt:lpstr>Population Supergroup</vt:lpstr>
      <vt:lpstr>Ethnic Minority </vt:lpstr>
      <vt:lpstr>Life Expectancy</vt:lpstr>
      <vt:lpstr>Life Expectancy</vt:lpstr>
      <vt:lpstr>Deprivation</vt:lpstr>
      <vt:lpstr>Cross Cutting </vt:lpstr>
      <vt:lpstr>Gigabit Connectivity </vt:lpstr>
      <vt:lpstr>Fuel Poverty </vt:lpstr>
      <vt:lpstr>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West Midlands Local Policy Innovation Partnerships (LPIP)</dc:title>
  <dc:creator>Megan Boerm</dc:creator>
  <cp:lastModifiedBy>Megan Boerm</cp:lastModifiedBy>
  <cp:revision>4</cp:revision>
  <dcterms:created xsi:type="dcterms:W3CDTF">2023-05-17T13:53:01Z</dcterms:created>
  <dcterms:modified xsi:type="dcterms:W3CDTF">2023-05-22T09:43:35Z</dcterms:modified>
</cp:coreProperties>
</file>