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3" r:id="rId1"/>
    <p:sldMasterId id="2147483704" r:id="rId2"/>
    <p:sldMasterId id="2147483710" r:id="rId3"/>
  </p:sldMasterIdLst>
  <p:sldIdLst>
    <p:sldId id="331" r:id="rId4"/>
    <p:sldId id="310" r:id="rId5"/>
    <p:sldId id="308" r:id="rId6"/>
    <p:sldId id="268" r:id="rId7"/>
    <p:sldId id="311" r:id="rId8"/>
    <p:sldId id="263" r:id="rId9"/>
    <p:sldId id="264" r:id="rId10"/>
    <p:sldId id="257" r:id="rId11"/>
    <p:sldId id="260" r:id="rId12"/>
    <p:sldId id="261" r:id="rId13"/>
    <p:sldId id="258" r:id="rId14"/>
    <p:sldId id="269" r:id="rId15"/>
    <p:sldId id="270" r:id="rId16"/>
    <p:sldId id="318" r:id="rId17"/>
    <p:sldId id="317" r:id="rId18"/>
    <p:sldId id="312" r:id="rId19"/>
    <p:sldId id="313" r:id="rId20"/>
    <p:sldId id="314" r:id="rId21"/>
    <p:sldId id="320" r:id="rId22"/>
    <p:sldId id="319" r:id="rId23"/>
    <p:sldId id="322" r:id="rId24"/>
    <p:sldId id="323" r:id="rId25"/>
    <p:sldId id="329" r:id="rId26"/>
    <p:sldId id="324" r:id="rId27"/>
    <p:sldId id="327" r:id="rId28"/>
    <p:sldId id="326" r:id="rId29"/>
    <p:sldId id="328" r:id="rId30"/>
    <p:sldId id="330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3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38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37" Type="http://schemas.openxmlformats.org/officeDocument/2006/relationships/customXml" Target="../customXml/item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customXml" Target="../customXml/item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EC2786-8ECE-5F4C-8FC4-90EB19A522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2599" y="6410740"/>
            <a:ext cx="480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934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428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63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pPr/>
              <a:t>2/13/2022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0286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48407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4253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8252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cessibility Title Slide">
    <p:bg>
      <p:bgPr>
        <a:solidFill>
          <a:srgbClr val="F8F3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>
            <a:extLst>
              <a:ext uri="{FF2B5EF4-FFF2-40B4-BE49-F238E27FC236}">
                <a16:creationId xmlns:a16="http://schemas.microsoft.com/office/drawing/2014/main" id="{859554EE-5754-784D-B974-105D486111F3}"/>
              </a:ext>
            </a:extLst>
          </p:cNvPr>
          <p:cNvSpPr/>
          <p:nvPr userDrawn="1"/>
        </p:nvSpPr>
        <p:spPr>
          <a:xfrm>
            <a:off x="365005" y="4230083"/>
            <a:ext cx="303144" cy="509724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BBDEDAA-7C5C-8B49-BCA5-136C7DA287A8}"/>
              </a:ext>
            </a:extLst>
          </p:cNvPr>
          <p:cNvCxnSpPr>
            <a:cxnSpLocks/>
          </p:cNvCxnSpPr>
          <p:nvPr userDrawn="1"/>
        </p:nvCxnSpPr>
        <p:spPr>
          <a:xfrm>
            <a:off x="338567" y="4854944"/>
            <a:ext cx="114668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>
            <a:extLst>
              <a:ext uri="{FF2B5EF4-FFF2-40B4-BE49-F238E27FC236}">
                <a16:creationId xmlns:a16="http://schemas.microsoft.com/office/drawing/2014/main" id="{AE320306-B62F-4242-A72D-A81DEB7F4E39}"/>
              </a:ext>
            </a:extLst>
          </p:cNvPr>
          <p:cNvSpPr/>
          <p:nvPr userDrawn="1"/>
        </p:nvSpPr>
        <p:spPr>
          <a:xfrm rot="10800000">
            <a:off x="11528697" y="1736159"/>
            <a:ext cx="303144" cy="509724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567206C-8BAD-3249-9821-D921D7AD7A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68" y="356661"/>
            <a:ext cx="2185661" cy="583671"/>
          </a:xfrm>
          <a:prstGeom prst="rect">
            <a:avLst/>
          </a:prstGeom>
        </p:spPr>
      </p:pic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B2EC1FFD-7002-854E-992A-864ABF3C8C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8423" y="2863949"/>
            <a:ext cx="6748819" cy="115464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cap="all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Accessible slide </a:t>
            </a:r>
            <a:br>
              <a:rPr lang="en-US" dirty="0"/>
            </a:br>
            <a:r>
              <a:rPr lang="en-US" dirty="0"/>
              <a:t>CLICK TO add title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7957263-E76F-C347-91E4-35029120A7F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053735" y="4336857"/>
            <a:ext cx="6751671" cy="3466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67" cap="all" baseline="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AUTHOR</a:t>
            </a:r>
          </a:p>
        </p:txBody>
      </p:sp>
    </p:spTree>
    <p:extLst>
      <p:ext uri="{BB962C8B-B14F-4D97-AF65-F5344CB8AC3E}">
        <p14:creationId xmlns:p14="http://schemas.microsoft.com/office/powerpoint/2010/main" val="3830490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7532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8245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2783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228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7979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2/13/2022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6879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3C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FAA793E2-28B8-4C42-88B5-74B2A2E68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32569EA-74BC-1346-8666-2B610AF029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6684"/>
            <a:ext cx="105156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84EA0F14-E432-304D-A83A-F7887922DDE5}"/>
              </a:ext>
            </a:extLst>
          </p:cNvPr>
          <p:cNvSpPr/>
          <p:nvPr userDrawn="1"/>
        </p:nvSpPr>
        <p:spPr>
          <a:xfrm rot="10800000">
            <a:off x="11528697" y="397467"/>
            <a:ext cx="303144" cy="509724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80F059E-67E4-DF42-8876-015CEC055C71}"/>
              </a:ext>
            </a:extLst>
          </p:cNvPr>
          <p:cNvSpPr/>
          <p:nvPr userDrawn="1"/>
        </p:nvSpPr>
        <p:spPr>
          <a:xfrm>
            <a:off x="355480" y="5715991"/>
            <a:ext cx="303144" cy="509724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BB68A81-443D-0B42-BA54-72DD39DAFA61}"/>
              </a:ext>
            </a:extLst>
          </p:cNvPr>
          <p:cNvCxnSpPr>
            <a:cxnSpLocks/>
          </p:cNvCxnSpPr>
          <p:nvPr userDrawn="1"/>
        </p:nvCxnSpPr>
        <p:spPr>
          <a:xfrm>
            <a:off x="338567" y="6340851"/>
            <a:ext cx="114668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D3FFB4A-6D4E-6541-8856-7A4ADDA4AC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2599" y="6410740"/>
            <a:ext cx="480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tx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77BCC1-6C98-C444-93CE-3002E07D9F2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44593" y="5775417"/>
            <a:ext cx="1587248" cy="42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85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baseline="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53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890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rgbClr val="5B6770"/>
          </a:solidFill>
          <a:latin typeface="Times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5B6770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2/13/2022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58687779-E69B-7343-8F6F-422D6150DAE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8">
            <a:extLst>
              <a:ext uri="{FF2B5EF4-FFF2-40B4-BE49-F238E27FC236}">
                <a16:creationId xmlns:a16="http://schemas.microsoft.com/office/drawing/2014/main" id="{36A0DCCB-E5DA-4F6F-AA13-AD0764A6FCFC}"/>
              </a:ext>
            </a:extLst>
          </p:cNvPr>
          <p:cNvSpPr/>
          <p:nvPr userDrawn="1"/>
        </p:nvSpPr>
        <p:spPr>
          <a:xfrm rot="10800000">
            <a:off x="11528697" y="397467"/>
            <a:ext cx="303144" cy="509724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 cap="flat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3D1267FA-C59E-4813-821B-EC91400EDFD5}"/>
              </a:ext>
            </a:extLst>
          </p:cNvPr>
          <p:cNvSpPr/>
          <p:nvPr userDrawn="1"/>
        </p:nvSpPr>
        <p:spPr>
          <a:xfrm>
            <a:off x="355480" y="5715991"/>
            <a:ext cx="303144" cy="509724"/>
          </a:xfrm>
          <a:custGeom>
            <a:avLst/>
            <a:gdLst>
              <a:gd name="connsiteX0" fmla="*/ 0 w 227358"/>
              <a:gd name="connsiteY0" fmla="*/ 320323 h 382293"/>
              <a:gd name="connsiteX1" fmla="*/ 227358 w 227358"/>
              <a:gd name="connsiteY1" fmla="*/ 320323 h 382293"/>
              <a:gd name="connsiteX2" fmla="*/ 227358 w 227358"/>
              <a:gd name="connsiteY2" fmla="*/ 382293 h 382293"/>
              <a:gd name="connsiteX3" fmla="*/ 0 w 227358"/>
              <a:gd name="connsiteY3" fmla="*/ 382293 h 382293"/>
              <a:gd name="connsiteX4" fmla="*/ 1 w 227358"/>
              <a:gd name="connsiteY4" fmla="*/ 0 h 382293"/>
              <a:gd name="connsiteX5" fmla="*/ 62032 w 227358"/>
              <a:gd name="connsiteY5" fmla="*/ 0 h 382293"/>
              <a:gd name="connsiteX6" fmla="*/ 62032 w 227358"/>
              <a:gd name="connsiteY6" fmla="*/ 320322 h 382293"/>
              <a:gd name="connsiteX7" fmla="*/ 1 w 227358"/>
              <a:gd name="connsiteY7" fmla="*/ 320322 h 382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7358" h="382293">
                <a:moveTo>
                  <a:pt x="0" y="320323"/>
                </a:moveTo>
                <a:lnTo>
                  <a:pt x="227358" y="320323"/>
                </a:lnTo>
                <a:lnTo>
                  <a:pt x="227358" y="382293"/>
                </a:lnTo>
                <a:lnTo>
                  <a:pt x="0" y="382293"/>
                </a:lnTo>
                <a:close/>
                <a:moveTo>
                  <a:pt x="1" y="0"/>
                </a:moveTo>
                <a:lnTo>
                  <a:pt x="62032" y="0"/>
                </a:lnTo>
                <a:lnTo>
                  <a:pt x="62032" y="320322"/>
                </a:lnTo>
                <a:lnTo>
                  <a:pt x="1" y="320322"/>
                </a:ln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D64D8F5-360F-41BF-8462-A173D3CFD7FE}"/>
              </a:ext>
            </a:extLst>
          </p:cNvPr>
          <p:cNvCxnSpPr>
            <a:cxnSpLocks/>
          </p:cNvCxnSpPr>
          <p:nvPr userDrawn="1"/>
        </p:nvCxnSpPr>
        <p:spPr>
          <a:xfrm>
            <a:off x="338567" y="6340851"/>
            <a:ext cx="114668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04DA511C-8D18-43A9-AA97-A0907B8FFB9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244593" y="5775417"/>
            <a:ext cx="1587248" cy="42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510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53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1EC4A490-3310-4798-850D-30C8DB8D1F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43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E92B721-D2EC-4A85-A67A-96767C3EDE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A0FFA78-985C-4F50-B21A-77045C7DF6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53134" y="2523579"/>
            <a:ext cx="8438867" cy="2488568"/>
          </a:xfrm>
          <a:prstGeom prst="rect">
            <a:avLst/>
          </a:prstGeom>
          <a:solidFill>
            <a:srgbClr val="000001">
              <a:alpha val="7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197CF8-F6D0-43B3-8E88-BBDF7E6E1B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65511" y="2695118"/>
            <a:ext cx="6832500" cy="1432743"/>
          </a:xfrm>
        </p:spPr>
        <p:txBody>
          <a:bodyPr>
            <a:normAutofit/>
          </a:bodyPr>
          <a:lstStyle/>
          <a:p>
            <a:r>
              <a:rPr lang="en-GB" sz="3100">
                <a:solidFill>
                  <a:srgbClr val="FFFFFE"/>
                </a:solidFill>
              </a:rPr>
              <a:t>Guyana’s Prison System: </a:t>
            </a:r>
            <a:br>
              <a:rPr lang="en-GB" sz="3100">
                <a:solidFill>
                  <a:srgbClr val="FFFFFE"/>
                </a:solidFill>
              </a:rPr>
            </a:br>
            <a:r>
              <a:rPr lang="en-GB" sz="3100">
                <a:solidFill>
                  <a:srgbClr val="FFFFFE"/>
                </a:solidFill>
              </a:rPr>
              <a:t>Can History Make a difference?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5409EC7-69B1-45CC-8FB7-1964C1AB6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5509" y="4210031"/>
            <a:ext cx="683249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095A6DC3-387B-4D0B-A44D-E83246EFD0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pic>
        <p:nvPicPr>
          <p:cNvPr id="11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53CE33EF-201F-4EEB-AE7A-E9D2FBE34A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8277" y="314641"/>
            <a:ext cx="2401686" cy="1601437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5917B024-AFF2-44DC-8F3C-4D469DDCBC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156" y="337119"/>
            <a:ext cx="1265724" cy="15261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98693C3-81C8-45BC-8115-03FFE8DF42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1352" y="561089"/>
            <a:ext cx="2156407" cy="1078204"/>
          </a:xfrm>
          <a:prstGeom prst="rect">
            <a:avLst/>
          </a:prstGeom>
        </p:spPr>
      </p:pic>
      <p:pic>
        <p:nvPicPr>
          <p:cNvPr id="15" name="Picture 14" descr="A close up of a logo&#10;&#10;Description automatically generated">
            <a:extLst>
              <a:ext uri="{FF2B5EF4-FFF2-40B4-BE49-F238E27FC236}">
                <a16:creationId xmlns:a16="http://schemas.microsoft.com/office/drawing/2014/main" id="{B1A95995-5017-4E9B-BA4C-5653F88DF2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313" y="313034"/>
            <a:ext cx="1684508" cy="160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097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19B2EB12-332C-4DCC-9746-30DD4690F9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06906D7-10A9-4C9F-AAB3-77888DE12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095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293EC6B-77EC-4922-A91F-4F95DED0F0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940" y="1019556"/>
            <a:ext cx="4488984" cy="4818888"/>
          </a:xfrm>
          <a:prstGeom prst="rect">
            <a:avLst/>
          </a:prstGeom>
          <a:gradFill>
            <a:gsLst>
              <a:gs pos="0">
                <a:srgbClr val="DADADA"/>
              </a:gs>
              <a:gs pos="100000">
                <a:srgbClr val="FFFFFE"/>
              </a:gs>
            </a:gsLst>
            <a:lin ang="16200000" scaled="0"/>
          </a:gra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Content Placeholder 7" descr="A picture containing text, old, vintage, painting&#10;&#10;Description automatically generated">
            <a:extLst>
              <a:ext uri="{FF2B5EF4-FFF2-40B4-BE49-F238E27FC236}">
                <a16:creationId xmlns:a16="http://schemas.microsoft.com/office/drawing/2014/main" id="{2C3FD1EE-BEA0-4D55-B638-8CC7FBC970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531" r="9635" b="1"/>
          <a:stretch/>
        </p:blipFill>
        <p:spPr>
          <a:xfrm>
            <a:off x="1363980" y="1339596"/>
            <a:ext cx="3848904" cy="4178808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2A1B534B-FCCA-43F7-AA85-27E157FD7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33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4B5ABB6-56C4-4C6B-89AB-72AE334DC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56578" y="1019556"/>
            <a:ext cx="4488984" cy="4818888"/>
          </a:xfrm>
          <a:prstGeom prst="rect">
            <a:avLst/>
          </a:prstGeom>
          <a:gradFill>
            <a:gsLst>
              <a:gs pos="0">
                <a:srgbClr val="DADADA"/>
              </a:gs>
              <a:gs pos="100000">
                <a:srgbClr val="FFFFFE"/>
              </a:gs>
            </a:gsLst>
            <a:lin ang="16200000" scaled="0"/>
          </a:gra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9" descr="A picture containing sky, outdoor, grass, old&#10;&#10;Description automatically generated">
            <a:extLst>
              <a:ext uri="{FF2B5EF4-FFF2-40B4-BE49-F238E27FC236}">
                <a16:creationId xmlns:a16="http://schemas.microsoft.com/office/drawing/2014/main" id="{36E6B055-D548-4EA5-BE76-80DF918F7D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73" r="12178" b="1"/>
          <a:stretch/>
        </p:blipFill>
        <p:spPr>
          <a:xfrm>
            <a:off x="6976618" y="1339596"/>
            <a:ext cx="3848904" cy="417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261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C17D08F-2133-44A9-B28C-CB29928FA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CC36881-E309-4C41-8B5B-203AADC15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BAA5D6-4530-4A2B-B2E8-71AE360D3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160" y="1474969"/>
            <a:ext cx="3561670" cy="1868755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Ariel view of Mazaruni Penal settlement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4F2C6A8-7D46-49EA-860B-0F0B02084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ED92372-F778-4E96-9E90-4E63BAF3CA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7463258" y="583365"/>
            <a:chExt cx="7560115" cy="518192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EB4EC089-8B60-43F4-9BF5-1F0B0E398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3258" y="583365"/>
              <a:ext cx="7560115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1C0BAC91-1725-4E5A-92CE-F5A2EB066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6317" y="915807"/>
              <a:ext cx="69282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5" descr="A picture containing outdoor, mountain, road, several&#10;&#10;Description automatically generated">
            <a:extLst>
              <a:ext uri="{FF2B5EF4-FFF2-40B4-BE49-F238E27FC236}">
                <a16:creationId xmlns:a16="http://schemas.microsoft.com/office/drawing/2014/main" id="{3B780E66-D2D6-429F-BA63-72C3823A56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51" r="11970" b="1"/>
          <a:stretch/>
        </p:blipFill>
        <p:spPr>
          <a:xfrm>
            <a:off x="4618374" y="1116345"/>
            <a:ext cx="6282919" cy="38661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B61EBEC-D0CA-456C-98A6-EDA1AC9FB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718A71EB-D327-4458-85FB-26336B2BA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49147B9F-E7DE-45E7-BA13-A549840EDE91}"/>
              </a:ext>
            </a:extLst>
          </p:cNvPr>
          <p:cNvSpPr txBox="1"/>
          <p:nvPr/>
        </p:nvSpPr>
        <p:spPr>
          <a:xfrm>
            <a:off x="404261" y="3713358"/>
            <a:ext cx="3405352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sz="1700" dirty="0"/>
              <a:t>THE NATIONAL ARCHIVES,1921</a:t>
            </a:r>
          </a:p>
        </p:txBody>
      </p:sp>
    </p:spTree>
    <p:extLst>
      <p:ext uri="{BB962C8B-B14F-4D97-AF65-F5344CB8AC3E}">
        <p14:creationId xmlns:p14="http://schemas.microsoft.com/office/powerpoint/2010/main" val="1701594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FA7AD0A-1871-4DF8-9235-F49D0513B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6B04CFB-FAE5-47DD-9B3E-4E9BA7A89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94A44F-95C6-4F49-BC00-593D81001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0257" y="1474969"/>
            <a:ext cx="3575573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Ariel View of </a:t>
            </a:r>
            <a:br>
              <a:rPr lang="en-US" sz="2000" dirty="0"/>
            </a:br>
            <a:r>
              <a:rPr lang="en-US" sz="2000" dirty="0"/>
              <a:t>Mazaruni PRISON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772DDC-3F79-444F-B12B-C575B228CA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9302" y="3531204"/>
            <a:ext cx="2823919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700" i="1" cap="all" dirty="0"/>
              <a:t>STABROEK NEWS, 2018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68D41B-9286-479F-9AB7-678C8E348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8ACF89C-CFC3-4D68-B3C4-2BEFB7BBE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3979389" y="482171"/>
            <a:chExt cx="7560115" cy="514910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B770B7D-3C5C-4682-8DF0-20783592F3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79389" y="482171"/>
              <a:ext cx="7560115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6893E11-7EC1-4EB6-A2A8-0B693F8FE5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92448" y="812507"/>
              <a:ext cx="692827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622F7FD7-8884-4FD5-95AB-0B5C6033A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5487" y="977965"/>
            <a:ext cx="6615582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A picture containing grass, outdoor, nature, shore&#10;&#10;Description automatically generated">
            <a:extLst>
              <a:ext uri="{FF2B5EF4-FFF2-40B4-BE49-F238E27FC236}">
                <a16:creationId xmlns:a16="http://schemas.microsoft.com/office/drawing/2014/main" id="{F52D4957-1299-430D-A407-E57758058FF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r="2898" b="-3"/>
          <a:stretch/>
        </p:blipFill>
        <p:spPr>
          <a:xfrm>
            <a:off x="4618374" y="1116345"/>
            <a:ext cx="6282919" cy="386617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6EFE474-4FE0-4E8F-8F09-5ED2C9E76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F8B8C81-54DC-4AF5-B682-3A2C70A6B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5792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19B2EB12-332C-4DCC-9746-30DD4690F9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06906D7-10A9-4C9F-AAB3-77888DE12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095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293EC6B-77EC-4922-A91F-4F95DED0F0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940" y="1019556"/>
            <a:ext cx="4488984" cy="4818888"/>
          </a:xfrm>
          <a:prstGeom prst="rect">
            <a:avLst/>
          </a:prstGeom>
          <a:gradFill>
            <a:gsLst>
              <a:gs pos="0">
                <a:srgbClr val="DADADA"/>
              </a:gs>
              <a:gs pos="100000">
                <a:srgbClr val="FFFFFE"/>
              </a:gs>
            </a:gsLst>
            <a:lin ang="16200000" scaled="0"/>
          </a:gra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grass, sky, outdoor, traveling&#10;&#10;Description automatically generated">
            <a:extLst>
              <a:ext uri="{FF2B5EF4-FFF2-40B4-BE49-F238E27FC236}">
                <a16:creationId xmlns:a16="http://schemas.microsoft.com/office/drawing/2014/main" id="{39FDE6CF-92C0-4530-9AB0-A633DA463C7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092" r="21730"/>
          <a:stretch/>
        </p:blipFill>
        <p:spPr>
          <a:xfrm>
            <a:off x="1363980" y="1339596"/>
            <a:ext cx="3848904" cy="417880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2A1B534B-FCCA-43F7-AA85-27E157FD7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33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94B5ABB6-56C4-4C6B-89AB-72AE334DC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56578" y="1019556"/>
            <a:ext cx="4488984" cy="4818888"/>
          </a:xfrm>
          <a:prstGeom prst="rect">
            <a:avLst/>
          </a:prstGeom>
          <a:gradFill>
            <a:gsLst>
              <a:gs pos="0">
                <a:srgbClr val="DADADA"/>
              </a:gs>
              <a:gs pos="100000">
                <a:srgbClr val="FFFFFE"/>
              </a:gs>
            </a:gsLst>
            <a:lin ang="16200000" scaled="0"/>
          </a:gra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text, stone&#10;&#10;Description automatically generated">
            <a:extLst>
              <a:ext uri="{FF2B5EF4-FFF2-40B4-BE49-F238E27FC236}">
                <a16:creationId xmlns:a16="http://schemas.microsoft.com/office/drawing/2014/main" id="{A9591FEA-BD32-4EF4-85E3-559545F03C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520" r="19921"/>
          <a:stretch/>
        </p:blipFill>
        <p:spPr>
          <a:xfrm>
            <a:off x="6976618" y="1339596"/>
            <a:ext cx="3848904" cy="417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289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EC17D08F-2133-44A9-B28C-CB29928FA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CC36881-E309-4C41-8B5B-203AADC15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1C1500-D18E-4581-86D7-36F86C77D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507" y="1474969"/>
            <a:ext cx="3544007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New Amsterdam Prison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12841C-AB57-40E4-AD16-F9F07F25FC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46509" y="3531204"/>
            <a:ext cx="3467005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600" cap="all" dirty="0"/>
              <a:t>Established prior to British </a:t>
            </a:r>
            <a:r>
              <a:rPr lang="en-US" sz="1600" cap="all" dirty="0" err="1"/>
              <a:t>colonisation</a:t>
            </a:r>
            <a:endParaRPr lang="en-US" sz="1600" cap="all" dirty="0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4F2C6A8-7D46-49EA-860B-0F0B02084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ED92372-F778-4E96-9E90-4E63BAF3CA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7463258" y="583365"/>
            <a:chExt cx="7560115" cy="5181928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B4EC089-8B60-43F4-9BF5-1F0B0E398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3258" y="583365"/>
              <a:ext cx="7560115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C0BAC91-1725-4E5A-92CE-F5A2EB066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6317" y="915807"/>
              <a:ext cx="69282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D202A43-E51F-45D6-8DEC-8892DB3ADD37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t="3559" r="-2" b="3557"/>
          <a:stretch/>
        </p:blipFill>
        <p:spPr>
          <a:xfrm>
            <a:off x="4618374" y="1116345"/>
            <a:ext cx="6282919" cy="386617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B61EBEC-D0CA-456C-98A6-EDA1AC9FB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18A71EB-D327-4458-85FB-26336B2BA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8710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69" name="Rectangle 68">
            <a:extLst>
              <a:ext uri="{FF2B5EF4-FFF2-40B4-BE49-F238E27FC236}">
                <a16:creationId xmlns:a16="http://schemas.microsoft.com/office/drawing/2014/main" id="{856F0283-88F7-4156-A9F2-05A8C088C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532B2B2-6094-43C4-9F8C-62F8CCB64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D1632F-7E98-4862-8817-07DD636A2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2617" y="963699"/>
            <a:ext cx="4960388" cy="2380031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Plan of New Amsterdam Prison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1C338A-F1F6-4037-8DD0-6D15D1F954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52617" y="3531204"/>
            <a:ext cx="4960388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700" cap="all" dirty="0"/>
              <a:t>THE NATIONAL ARCHIVES, 1841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C67059AD-6209-40DC-A746-1390D850F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2617" y="3528543"/>
            <a:ext cx="496038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75" name="Group 74">
            <a:extLst>
              <a:ext uri="{FF2B5EF4-FFF2-40B4-BE49-F238E27FC236}">
                <a16:creationId xmlns:a16="http://schemas.microsoft.com/office/drawing/2014/main" id="{9875FB44-3446-426C-AA71-B6228AFFD5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899254" y="482171"/>
            <a:ext cx="4652668" cy="5149101"/>
            <a:chOff x="6885125" y="583365"/>
            <a:chExt cx="4652668" cy="5181928"/>
          </a:xfrm>
        </p:grpSpPr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CE9FCCDC-43BA-4086-8A5E-83A77A40AB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85125" y="583365"/>
              <a:ext cx="4652668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2D4D4223-F2FD-44C5-B8B3-C58FB41853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225358" y="915807"/>
              <a:ext cx="400124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Placeholder 5" descr="A picture containing text, whiteboard&#10;&#10;Description automatically generated">
            <a:extLst>
              <a:ext uri="{FF2B5EF4-FFF2-40B4-BE49-F238E27FC236}">
                <a16:creationId xmlns:a16="http://schemas.microsoft.com/office/drawing/2014/main" id="{FEA94A8B-9FFD-4E83-A456-FA2ADFC7EBF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r="13702" b="-1"/>
          <a:stretch/>
        </p:blipFill>
        <p:spPr>
          <a:xfrm rot="5400000">
            <a:off x="7124845" y="1240623"/>
            <a:ext cx="4230530" cy="3676683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C5A25AE9-BB09-4E49-9702-B01FB2FE27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97B655F3-9B93-4D27-982D-1145D7144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4161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14336460-6E91-452C-B02C-6B7DE2B3C0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B264DEE-B159-4D50-9EE4-4A0AE1DDB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095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75AA045-6C4F-4D91-8A8A-4A8E1FCE8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940" y="1019556"/>
            <a:ext cx="4488984" cy="4818888"/>
          </a:xfrm>
          <a:prstGeom prst="rect">
            <a:avLst/>
          </a:prstGeom>
          <a:solidFill>
            <a:srgbClr val="FFFFFF"/>
          </a:soli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picture containing text, outdoor, old, vintage&#10;&#10;Description automatically generated">
            <a:extLst>
              <a:ext uri="{FF2B5EF4-FFF2-40B4-BE49-F238E27FC236}">
                <a16:creationId xmlns:a16="http://schemas.microsoft.com/office/drawing/2014/main" id="{B205F23C-7ABE-4FC7-B742-49F3F59B52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180" y="1339596"/>
            <a:ext cx="3844503" cy="4178808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D060E416-683C-47C3-BC01-E77EDE3661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33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495A6D6-7845-4D70-90F8-28F45E359A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56578" y="1019556"/>
            <a:ext cx="4488984" cy="4818888"/>
          </a:xfrm>
          <a:prstGeom prst="rect">
            <a:avLst/>
          </a:prstGeom>
          <a:solidFill>
            <a:srgbClr val="FFFFFF"/>
          </a:soli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A picture containing sky, outdoor, car, grass&#10;&#10;Description automatically generated">
            <a:extLst>
              <a:ext uri="{FF2B5EF4-FFF2-40B4-BE49-F238E27FC236}">
                <a16:creationId xmlns:a16="http://schemas.microsoft.com/office/drawing/2014/main" id="{C7A914D7-95AE-43FE-AE2A-BEA041B47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6618" y="1348511"/>
            <a:ext cx="3848904" cy="416097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5BB129A-2DC5-4149-8306-05D123C0CA27}"/>
              </a:ext>
            </a:extLst>
          </p:cNvPr>
          <p:cNvSpPr txBox="1"/>
          <p:nvPr/>
        </p:nvSpPr>
        <p:spPr>
          <a:xfrm>
            <a:off x="237891" y="6281450"/>
            <a:ext cx="610108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700" dirty="0"/>
              <a:t>NATIONAL TRUST OF GUYANA, 1940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4B9120-DA82-4594-B906-A2D052B2DD5E}"/>
              </a:ext>
            </a:extLst>
          </p:cNvPr>
          <p:cNvSpPr txBox="1"/>
          <p:nvPr/>
        </p:nvSpPr>
        <p:spPr>
          <a:xfrm>
            <a:off x="5849862" y="6266061"/>
            <a:ext cx="610241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700" i="1" dirty="0"/>
              <a:t>NEWSROOM, </a:t>
            </a:r>
            <a:r>
              <a:rPr lang="en-GB" sz="1700" dirty="0"/>
              <a:t>GUYANA, 2018</a:t>
            </a:r>
          </a:p>
        </p:txBody>
      </p:sp>
    </p:spTree>
    <p:extLst>
      <p:ext uri="{BB962C8B-B14F-4D97-AF65-F5344CB8AC3E}">
        <p14:creationId xmlns:p14="http://schemas.microsoft.com/office/powerpoint/2010/main" val="1641950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14336460-6E91-452C-B02C-6B7DE2B3C0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B264DEE-B159-4D50-9EE4-4A0AE1DDB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095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75AA045-6C4F-4D91-8A8A-4A8E1FCE8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940" y="1019556"/>
            <a:ext cx="4488984" cy="4818888"/>
          </a:xfrm>
          <a:prstGeom prst="rect">
            <a:avLst/>
          </a:prstGeom>
          <a:solidFill>
            <a:srgbClr val="FFFFFF"/>
          </a:soli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060E416-683C-47C3-BC01-E77EDE3661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33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495A6D6-7845-4D70-90F8-28F45E359A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56578" y="1019556"/>
            <a:ext cx="4488984" cy="4818888"/>
          </a:xfrm>
          <a:prstGeom prst="rect">
            <a:avLst/>
          </a:prstGeom>
          <a:solidFill>
            <a:srgbClr val="FFFFFF"/>
          </a:soli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44B9120-DA82-4594-B906-A2D052B2DD5E}"/>
              </a:ext>
            </a:extLst>
          </p:cNvPr>
          <p:cNvSpPr txBox="1"/>
          <p:nvPr/>
        </p:nvSpPr>
        <p:spPr>
          <a:xfrm>
            <a:off x="3044792" y="6310020"/>
            <a:ext cx="6102416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700" dirty="0"/>
              <a:t>MAZARUNI PRISON, OBREY JAMES, 2019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C39F73C-A712-45FE-93F6-CC2C5225EE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7527" b="-3"/>
          <a:stretch/>
        </p:blipFill>
        <p:spPr>
          <a:xfrm rot="16200000">
            <a:off x="1199028" y="1504548"/>
            <a:ext cx="4178808" cy="3848904"/>
          </a:xfrm>
          <a:prstGeom prst="rect">
            <a:avLst/>
          </a:prstGeom>
        </p:spPr>
      </p:pic>
      <p:pic>
        <p:nvPicPr>
          <p:cNvPr id="12" name="Picture 11" descr="A picture containing wood, dirty&#10;&#10;Description automatically generated">
            <a:extLst>
              <a:ext uri="{FF2B5EF4-FFF2-40B4-BE49-F238E27FC236}">
                <a16:creationId xmlns:a16="http://schemas.microsoft.com/office/drawing/2014/main" id="{7D9789AE-B7D0-46A8-8FF8-AD45F7B7A6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82" r="28238"/>
          <a:stretch/>
        </p:blipFill>
        <p:spPr>
          <a:xfrm>
            <a:off x="6976618" y="1339596"/>
            <a:ext cx="3848904" cy="4178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20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2FAC8C30-93FA-4F99-80C4-C952D83A4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9" name="Picture 48">
            <a:extLst>
              <a:ext uri="{FF2B5EF4-FFF2-40B4-BE49-F238E27FC236}">
                <a16:creationId xmlns:a16="http://schemas.microsoft.com/office/drawing/2014/main" id="{F3ACDE2A-6BC1-4786-87B1-F7DA35351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A2CC8B5-9886-4AFA-BE09-6178A4ED30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14336460-6E91-452C-B02C-6B7DE2B3C0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0B264DEE-B159-4D50-9EE4-4A0AE1DDB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095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75AA045-6C4F-4D91-8A8A-4A8E1FCE8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940" y="1019556"/>
            <a:ext cx="4488984" cy="4818888"/>
          </a:xfrm>
          <a:prstGeom prst="rect">
            <a:avLst/>
          </a:prstGeom>
          <a:solidFill>
            <a:srgbClr val="FFFFFF"/>
          </a:soli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A picture containing text, old, painting&#10;&#10;Description automatically generated">
            <a:extLst>
              <a:ext uri="{FF2B5EF4-FFF2-40B4-BE49-F238E27FC236}">
                <a16:creationId xmlns:a16="http://schemas.microsoft.com/office/drawing/2014/main" id="{345D301F-7D36-40B8-9B9C-4B85B55D6641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t="57" b="57"/>
          <a:stretch/>
        </p:blipFill>
        <p:spPr>
          <a:xfrm>
            <a:off x="1363980" y="1339596"/>
            <a:ext cx="3848904" cy="4178808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D060E416-683C-47C3-BC01-E77EDE3661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33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495A6D6-7845-4D70-90F8-28F45E359A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56578" y="1019556"/>
            <a:ext cx="4488984" cy="4818888"/>
          </a:xfrm>
          <a:prstGeom prst="rect">
            <a:avLst/>
          </a:prstGeom>
          <a:solidFill>
            <a:srgbClr val="FFFFFF"/>
          </a:soli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indoor, cluttered, shop&#10;&#10;Description automatically generated">
            <a:extLst>
              <a:ext uri="{FF2B5EF4-FFF2-40B4-BE49-F238E27FC236}">
                <a16:creationId xmlns:a16="http://schemas.microsoft.com/office/drawing/2014/main" id="{53D44C21-338E-47B5-B098-B60418D1AE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4"/>
          <a:stretch/>
        </p:blipFill>
        <p:spPr>
          <a:xfrm>
            <a:off x="6976618" y="1339596"/>
            <a:ext cx="3848904" cy="417880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EE870C36-0B30-46AC-8192-6640356086C4}"/>
              </a:ext>
            </a:extLst>
          </p:cNvPr>
          <p:cNvSpPr txBox="1"/>
          <p:nvPr/>
        </p:nvSpPr>
        <p:spPr>
          <a:xfrm>
            <a:off x="3045460" y="6313289"/>
            <a:ext cx="6101080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700" dirty="0"/>
              <a:t>NEW AMSTERDAM PRISON, OBREY JAMES, 2018</a:t>
            </a:r>
          </a:p>
        </p:txBody>
      </p:sp>
    </p:spTree>
    <p:extLst>
      <p:ext uri="{BB962C8B-B14F-4D97-AF65-F5344CB8AC3E}">
        <p14:creationId xmlns:p14="http://schemas.microsoft.com/office/powerpoint/2010/main" val="11197474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856F0283-88F7-4156-A9F2-05A8C088CC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532B2B2-6094-43C4-9F8C-62F8CCB648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92AF36-293A-4A57-90FA-4543DF9FB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2617" y="963699"/>
            <a:ext cx="4960388" cy="2380031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PLAN OF Georgetown prison, 1837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41ECC9-A9FF-4692-A93D-540196FDCE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52617" y="3531204"/>
            <a:ext cx="4960388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700" cap="all" dirty="0"/>
              <a:t>Established prior to British </a:t>
            </a:r>
            <a:r>
              <a:rPr lang="en-US" sz="1700" cap="all" dirty="0" err="1"/>
              <a:t>colonisation</a:t>
            </a:r>
            <a:endParaRPr lang="en-US" sz="1700" cap="all" dirty="0"/>
          </a:p>
        </p:txBody>
      </p: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67059AD-6209-40DC-A746-1390D850F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2617" y="3528543"/>
            <a:ext cx="4960388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9875FB44-3446-426C-AA71-B6228AFFD5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899254" y="482171"/>
            <a:ext cx="4652668" cy="5149101"/>
            <a:chOff x="6885125" y="583365"/>
            <a:chExt cx="4652668" cy="5181928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E9FCCDC-43BA-4086-8A5E-83A77A40AB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885125" y="583365"/>
              <a:ext cx="4652668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D4D4223-F2FD-44C5-B8B3-C58FB41853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225358" y="915807"/>
              <a:ext cx="400124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Placeholder 5" descr="Diagram, schematic&#10;&#10;Description automatically generated">
            <a:extLst>
              <a:ext uri="{FF2B5EF4-FFF2-40B4-BE49-F238E27FC236}">
                <a16:creationId xmlns:a16="http://schemas.microsoft.com/office/drawing/2014/main" id="{1819CF54-D1E0-4EA1-B46D-97FBFB990DA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t="13811" r="-3" b="2766"/>
          <a:stretch/>
        </p:blipFill>
        <p:spPr>
          <a:xfrm>
            <a:off x="7490866" y="1043973"/>
            <a:ext cx="3498490" cy="4025495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C5A25AE9-BB09-4E49-9702-B01FB2FE27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97B655F3-9B93-4D27-982D-1145D71443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2010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EC17D08F-2133-44A9-B28C-CB29928FA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CC36881-E309-4C41-8B5B-203AADC15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C9644AC-11BE-472D-9CCE-DAF539F89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62559" y="1425813"/>
            <a:ext cx="4301448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1650" dirty="0"/>
              <a:t>MNS Disorders in Guyana’s prisons </a:t>
            </a:r>
            <a:br>
              <a:rPr lang="en-US" sz="1650" dirty="0"/>
            </a:br>
            <a:r>
              <a:rPr lang="en-US" sz="1650" dirty="0"/>
              <a:t>1825 to the present day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EE0139-1A2C-4E13-B19A-BED700162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016" y="3531204"/>
            <a:ext cx="2944206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700" cap="all" dirty="0"/>
              <a:t>Team Visit 2019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4F2C6A8-7D46-49EA-860B-0F0B02084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40" name="Group 39">
            <a:extLst>
              <a:ext uri="{FF2B5EF4-FFF2-40B4-BE49-F238E27FC236}">
                <a16:creationId xmlns:a16="http://schemas.microsoft.com/office/drawing/2014/main" id="{AED92372-F778-4E96-9E90-4E63BAF3CA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7463258" y="583365"/>
            <a:chExt cx="7560115" cy="5181928"/>
          </a:xfrm>
        </p:grpSpPr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EB4EC089-8B60-43F4-9BF5-1F0B0E398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3258" y="583365"/>
              <a:ext cx="7560115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1C0BAC91-1725-4E5A-92CE-F5A2EB066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6317" y="915807"/>
              <a:ext cx="69282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Placeholder 5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2B821CDC-DADD-4D51-87C4-21ABFA19C70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t="11285" r="-2" b="8538"/>
          <a:stretch/>
        </p:blipFill>
        <p:spPr>
          <a:xfrm>
            <a:off x="4618374" y="1116345"/>
            <a:ext cx="6282919" cy="386617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4B61EBEC-D0CA-456C-98A6-EDA1AC9FB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718A71EB-D327-4458-85FB-26336B2BA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77697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>
            <a:extLst>
              <a:ext uri="{FF2B5EF4-FFF2-40B4-BE49-F238E27FC236}">
                <a16:creationId xmlns:a16="http://schemas.microsoft.com/office/drawing/2014/main" id="{8D11E4C3-B2CB-4105-9B42-B5E438A191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D801A41D-49C4-4F95-AA12-FE7B943A50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073EB83-C81E-44B9-8EF1-2975C77B94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19B2EB12-332C-4DCC-9746-30DD4690F9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06906D7-10A9-4C9F-AAB3-77888DE12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095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293EC6B-77EC-4922-A91F-4F95DED0F0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940" y="1019556"/>
            <a:ext cx="4488984" cy="4818888"/>
          </a:xfrm>
          <a:prstGeom prst="rect">
            <a:avLst/>
          </a:prstGeom>
          <a:gradFill>
            <a:gsLst>
              <a:gs pos="0">
                <a:srgbClr val="DADADA"/>
              </a:gs>
              <a:gs pos="100000">
                <a:srgbClr val="FFFFFE"/>
              </a:gs>
            </a:gsLst>
            <a:lin ang="16200000" scaled="0"/>
          </a:gra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A picture containing sky, outdoor&#10;&#10;Description automatically generated">
            <a:extLst>
              <a:ext uri="{FF2B5EF4-FFF2-40B4-BE49-F238E27FC236}">
                <a16:creationId xmlns:a16="http://schemas.microsoft.com/office/drawing/2014/main" id="{129BAD53-F0BF-4169-94F9-8E9E7587568A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3257" r="25824" b="3"/>
          <a:stretch/>
        </p:blipFill>
        <p:spPr>
          <a:xfrm>
            <a:off x="1363980" y="1339596"/>
            <a:ext cx="3848904" cy="4178808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2A1B534B-FCCA-43F7-AA85-27E157FD7C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33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4B5ABB6-56C4-4C6B-89AB-72AE334DC3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56578" y="1019556"/>
            <a:ext cx="4488984" cy="4818888"/>
          </a:xfrm>
          <a:prstGeom prst="rect">
            <a:avLst/>
          </a:prstGeom>
          <a:gradFill>
            <a:gsLst>
              <a:gs pos="0">
                <a:srgbClr val="DADADA"/>
              </a:gs>
              <a:gs pos="100000">
                <a:srgbClr val="FFFFFE"/>
              </a:gs>
            </a:gsLst>
            <a:lin ang="16200000" scaled="0"/>
          </a:gra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picture containing outdoor, metalware, chain&#10;&#10;Description automatically generated">
            <a:extLst>
              <a:ext uri="{FF2B5EF4-FFF2-40B4-BE49-F238E27FC236}">
                <a16:creationId xmlns:a16="http://schemas.microsoft.com/office/drawing/2014/main" id="{798D7720-AA3F-4285-9C5F-57410BC1F2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86" r="-4" b="-4"/>
          <a:stretch/>
        </p:blipFill>
        <p:spPr>
          <a:xfrm>
            <a:off x="6976618" y="1339596"/>
            <a:ext cx="3848904" cy="417880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909EF1A-8AA3-4E5D-A6A1-E5E12CA62482}"/>
              </a:ext>
            </a:extLst>
          </p:cNvPr>
          <p:cNvSpPr txBox="1"/>
          <p:nvPr/>
        </p:nvSpPr>
        <p:spPr>
          <a:xfrm>
            <a:off x="3185160" y="6333658"/>
            <a:ext cx="5821680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700" dirty="0"/>
              <a:t>GEORGETOWN PRISON, MARTIN HALLIWELL, 2019</a:t>
            </a:r>
          </a:p>
        </p:txBody>
      </p:sp>
    </p:spTree>
    <p:extLst>
      <p:ext uri="{BB962C8B-B14F-4D97-AF65-F5344CB8AC3E}">
        <p14:creationId xmlns:p14="http://schemas.microsoft.com/office/powerpoint/2010/main" val="3786442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8D095B41-7312-4603-9F0F-93387C3531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Puzzle">
            <a:extLst>
              <a:ext uri="{FF2B5EF4-FFF2-40B4-BE49-F238E27FC236}">
                <a16:creationId xmlns:a16="http://schemas.microsoft.com/office/drawing/2014/main" id="{E5198882-6D8E-4383-8907-BB2C29CB99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alphaModFix amt="50000"/>
          </a:blip>
          <a:srcRect t="3805" r="-1" b="11923"/>
          <a:stretch/>
        </p:blipFill>
        <p:spPr>
          <a:xfrm>
            <a:off x="305" y="10"/>
            <a:ext cx="12191695" cy="6857990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1042C936-444C-4F0D-9737-291EAFE1E7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>
                  <a:alpha val="80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5382228-735B-443D-8CE9-E6D5BD193E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7779" y="802298"/>
            <a:ext cx="8637073" cy="2541431"/>
          </a:xfrm>
        </p:spPr>
        <p:txBody>
          <a:bodyPr vert="horz" lIns="91440" tIns="45720" rIns="91440" bIns="0" rtlCol="0" anchor="b">
            <a:normAutofit/>
          </a:bodyPr>
          <a:lstStyle/>
          <a:p>
            <a:r>
              <a:rPr lang="en-US" sz="6600"/>
              <a:t>Project Partnerships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B61C4D9F-F4AF-4ED2-9310-56EB2E19C0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3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44" name="Picture 43">
            <a:extLst>
              <a:ext uri="{FF2B5EF4-FFF2-40B4-BE49-F238E27FC236}">
                <a16:creationId xmlns:a16="http://schemas.microsoft.com/office/drawing/2014/main" id="{419FDB25-3050-4009-9806-3000DDD1C0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8063EF0F-7BC0-4CFB-AB98-20A8DD91D7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618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29C51009-A09A-4689-8E6C-F8FC99E6A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C12A4C-9D6A-4E25-AE39-D726C09EA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76" y="1600199"/>
            <a:ext cx="3539266" cy="4297680"/>
          </a:xfrm>
        </p:spPr>
        <p:txBody>
          <a:bodyPr anchor="ctr">
            <a:normAutofit/>
          </a:bodyPr>
          <a:lstStyle/>
          <a:p>
            <a:r>
              <a:rPr lang="en-GB" b="0" i="0" dirty="0">
                <a:effectLst/>
                <a:latin typeface="Sans gill"/>
              </a:rPr>
              <a:t>ESRC Impact Acceleration AWARD</a:t>
            </a:r>
            <a:endParaRPr lang="en-GB" dirty="0">
              <a:latin typeface="Sans gill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EC65442-F244-409C-BF44-C5D6472E8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148839"/>
            <a:ext cx="0" cy="3200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CC835-422A-47E1-A252-9559ABB03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4851" y="1600199"/>
            <a:ext cx="6130003" cy="4297680"/>
          </a:xfrm>
        </p:spPr>
        <p:txBody>
          <a:bodyPr anchor="ctr">
            <a:normAutofit/>
          </a:bodyPr>
          <a:lstStyle/>
          <a:p>
            <a:r>
              <a:rPr lang="en-GB" dirty="0"/>
              <a:t>Project PI:  Tammy Ayres</a:t>
            </a:r>
          </a:p>
          <a:p>
            <a:r>
              <a:rPr lang="en-GB" dirty="0"/>
              <a:t>Award Value: £5000</a:t>
            </a:r>
          </a:p>
          <a:p>
            <a:r>
              <a:rPr lang="en-GB" dirty="0"/>
              <a:t>To purchase a public address speaker system for the holding bay at Lusignan Prison</a:t>
            </a:r>
          </a:p>
          <a:p>
            <a:r>
              <a:rPr lang="en-GB" dirty="0"/>
              <a:t>To create educational material for prisoners and prison officers</a:t>
            </a:r>
          </a:p>
        </p:txBody>
      </p:sp>
    </p:spTree>
    <p:extLst>
      <p:ext uri="{BB962C8B-B14F-4D97-AF65-F5344CB8AC3E}">
        <p14:creationId xmlns:p14="http://schemas.microsoft.com/office/powerpoint/2010/main" val="7397300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43" name="Rectangle 42">
            <a:extLst>
              <a:ext uri="{FF2B5EF4-FFF2-40B4-BE49-F238E27FC236}">
                <a16:creationId xmlns:a16="http://schemas.microsoft.com/office/drawing/2014/main" id="{EC17D08F-2133-44A9-B28C-CB29928FA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CC36881-E309-4C41-8B5B-203AADC15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AD1BCBC-EE45-4D2A-81D0-BE740E7B4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264" y="1474969"/>
            <a:ext cx="3178691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LUSIGNAN HOLDING BAY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BD17A7-501F-4775-80E6-2E0EBFD12B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9302" y="3531204"/>
            <a:ext cx="2823919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700" cap="all" dirty="0"/>
              <a:t>MARTIN HALLIWELL, 2019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4F2C6A8-7D46-49EA-860B-0F0B02084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AED92372-F778-4E96-9E90-4E63BAF3CA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7463258" y="583365"/>
            <a:chExt cx="7560115" cy="5181928"/>
          </a:xfrm>
        </p:grpSpPr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B4EC089-8B60-43F4-9BF5-1F0B0E398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3258" y="583365"/>
              <a:ext cx="7560115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1C0BAC91-1725-4E5A-92CE-F5A2EB066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6317" y="915807"/>
              <a:ext cx="69282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88E08A9-2150-4293-BD15-A8047B98834B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t="2483" r="-2" b="2481"/>
          <a:stretch/>
        </p:blipFill>
        <p:spPr>
          <a:xfrm>
            <a:off x="4618374" y="1116345"/>
            <a:ext cx="6282919" cy="3866172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4B61EBEC-D0CA-456C-98A6-EDA1AC9FB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718A71EB-D327-4458-85FB-26336B2BA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612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29C51009-A09A-4689-8E6C-F8FC99E6A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C12A4C-9D6A-4E25-AE39-D726C09EA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76" y="1600199"/>
            <a:ext cx="3539266" cy="4297680"/>
          </a:xfrm>
        </p:spPr>
        <p:txBody>
          <a:bodyPr anchor="ctr">
            <a:normAutofit/>
          </a:bodyPr>
          <a:lstStyle/>
          <a:p>
            <a:r>
              <a:rPr lang="en-GB" dirty="0">
                <a:latin typeface="Sans gill"/>
              </a:rPr>
              <a:t>LIAS COVID-19 </a:t>
            </a:r>
            <a:br>
              <a:rPr lang="en-GB" dirty="0">
                <a:latin typeface="Sans gill"/>
              </a:rPr>
            </a:br>
            <a:r>
              <a:rPr lang="en-GB" dirty="0">
                <a:latin typeface="Sans gill"/>
              </a:rPr>
              <a:t>URGENCY FUND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EC65442-F244-409C-BF44-C5D6472E8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148839"/>
            <a:ext cx="0" cy="3200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CC835-422A-47E1-A252-9559ABB03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4851" y="1600199"/>
            <a:ext cx="6860747" cy="4297680"/>
          </a:xfrm>
        </p:spPr>
        <p:txBody>
          <a:bodyPr anchor="ctr">
            <a:normAutofit/>
          </a:bodyPr>
          <a:lstStyle/>
          <a:p>
            <a:r>
              <a:rPr lang="en-GB" dirty="0"/>
              <a:t>Project PI:  Kellie Moss</a:t>
            </a:r>
          </a:p>
          <a:p>
            <a:r>
              <a:rPr lang="en-GB" dirty="0"/>
              <a:t>Award Value: £5000</a:t>
            </a:r>
          </a:p>
          <a:p>
            <a:r>
              <a:rPr lang="en-GB" dirty="0"/>
              <a:t>To create a </a:t>
            </a:r>
            <a:r>
              <a:rPr lang="en-GB" b="0" i="0" dirty="0">
                <a:effectLst/>
              </a:rPr>
              <a:t>computer-generated three-dimensional visualisation of Mazaruni Prison</a:t>
            </a:r>
          </a:p>
          <a:p>
            <a:r>
              <a:rPr lang="en-GB" dirty="0"/>
              <a:t>To create an</a:t>
            </a:r>
            <a:r>
              <a:rPr lang="en-GB" b="0" i="0" dirty="0">
                <a:effectLst/>
              </a:rPr>
              <a:t> interactive app that enables medical officers to input key information on the spread and effects of COVID-19 </a:t>
            </a:r>
          </a:p>
          <a:p>
            <a:r>
              <a:rPr lang="en-GB" b="0" i="0" dirty="0">
                <a:effectLst/>
              </a:rPr>
              <a:t>To provide prison officers with targeted information on procedures to control infectious diseases</a:t>
            </a:r>
          </a:p>
        </p:txBody>
      </p:sp>
    </p:spTree>
    <p:extLst>
      <p:ext uri="{BB962C8B-B14F-4D97-AF65-F5344CB8AC3E}">
        <p14:creationId xmlns:p14="http://schemas.microsoft.com/office/powerpoint/2010/main" val="13601026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imeline&#10;&#10;Description automatically generated">
            <a:extLst>
              <a:ext uri="{FF2B5EF4-FFF2-40B4-BE49-F238E27FC236}">
                <a16:creationId xmlns:a16="http://schemas.microsoft.com/office/drawing/2014/main" id="{612A69F8-FC92-4ACF-B8E6-89B93C7D494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606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1540C4F3-AB9D-4900-B00F-28522F342E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934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29C51009-A09A-4689-8E6C-F8FC99E6A8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C12A4C-9D6A-4E25-AE39-D726C09EAE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476" y="1600199"/>
            <a:ext cx="3539266" cy="4297680"/>
          </a:xfrm>
        </p:spPr>
        <p:txBody>
          <a:bodyPr anchor="ctr">
            <a:normAutofit/>
          </a:bodyPr>
          <a:lstStyle/>
          <a:p>
            <a:r>
              <a:rPr lang="en-GB" dirty="0">
                <a:latin typeface="Sans gill"/>
              </a:rPr>
              <a:t>University of Leicester global challenges research fund</a:t>
            </a:r>
            <a:br>
              <a:rPr lang="en-GB" dirty="0">
                <a:latin typeface="Sans gill"/>
              </a:rPr>
            </a:br>
            <a:r>
              <a:rPr lang="en-GB" dirty="0">
                <a:latin typeface="Sans gill"/>
              </a:rPr>
              <a:t>(research England)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EC65442-F244-409C-BF44-C5D6472E81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6" y="2148839"/>
            <a:ext cx="0" cy="3200400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CC835-422A-47E1-A252-9559ABB03C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4851" y="1600199"/>
            <a:ext cx="6130003" cy="4297680"/>
          </a:xfrm>
        </p:spPr>
        <p:txBody>
          <a:bodyPr anchor="ctr">
            <a:normAutofit/>
          </a:bodyPr>
          <a:lstStyle/>
          <a:p>
            <a:r>
              <a:rPr lang="en-GB" dirty="0"/>
              <a:t>Project PI:  Clare Anderson</a:t>
            </a:r>
          </a:p>
          <a:p>
            <a:r>
              <a:rPr lang="en-GB" dirty="0"/>
              <a:t>Award Value: £9000</a:t>
            </a:r>
          </a:p>
          <a:p>
            <a:r>
              <a:rPr lang="en-GB" dirty="0"/>
              <a:t>To evaluate the steps taken by the Guyana Prison Service and criminal justice system to mitigate against the effects of the COVID-19 pandemic</a:t>
            </a:r>
          </a:p>
          <a:p>
            <a:r>
              <a:rPr lang="en-GB" b="0" i="0" dirty="0">
                <a:effectLst/>
              </a:rPr>
              <a:t>To disseminate findings to </a:t>
            </a:r>
            <a:r>
              <a:rPr lang="en-GB" b="0" i="0">
                <a:effectLst/>
              </a:rPr>
              <a:t>ke</a:t>
            </a:r>
            <a:r>
              <a:rPr lang="en-GB"/>
              <a:t>y stakeholders in Guyana</a:t>
            </a:r>
            <a:endParaRPr lang="en-GB" b="0" i="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4002730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EA869E1-F851-4A52-92F5-77E592B76A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083AD55-8296-44BD-8E14-DD2DDBC351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BF46B26-15FC-4C5A-94FA-AE9ED64B5C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12F6065-5345-44BD-B66E-5487CCD7A9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E7ABCFA2-55B0-438C-A39A-637FFC624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BD2C934-710E-4E0E-9ED4-03F07E0192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AD0F4F3-8F5C-421F-9FC1-DB3ED0BF61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4009" y="3526496"/>
            <a:ext cx="3023617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6FAFD1FA-590D-4E50-AC0D-83ECB1A708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833" t="16297" r="40167" b="31999"/>
          <a:stretch/>
        </p:blipFill>
        <p:spPr>
          <a:xfrm>
            <a:off x="483706" y="698881"/>
            <a:ext cx="3692411" cy="511372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68F4D097-8E8E-4809-BD73-B9387EBE60F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8833" t="26963" r="41167" b="21333"/>
          <a:stretch/>
        </p:blipFill>
        <p:spPr>
          <a:xfrm>
            <a:off x="4474243" y="698881"/>
            <a:ext cx="3541642" cy="5150164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B0A40572-62E5-460B-AD24-B6628527A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1D872D4-D7E5-4CD8-9DAC-2BC612F08E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28">
            <a:extLst>
              <a:ext uri="{FF2B5EF4-FFF2-40B4-BE49-F238E27FC236}">
                <a16:creationId xmlns:a16="http://schemas.microsoft.com/office/drawing/2014/main" id="{8DE94596-19B6-4A92-B1B6-7A950D1B2D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9167" t="27555" r="40250" b="21472"/>
          <a:stretch/>
        </p:blipFill>
        <p:spPr>
          <a:xfrm>
            <a:off x="8360650" y="729586"/>
            <a:ext cx="3649032" cy="5083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376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14336460-6E91-452C-B02C-6B7DE2B3C0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B264DEE-B159-4D50-9EE4-4A0AE1DDB6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5095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75AA045-6C4F-4D91-8A8A-4A8E1FCE8E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940" y="1019556"/>
            <a:ext cx="4488984" cy="4818888"/>
          </a:xfrm>
          <a:prstGeom prst="rect">
            <a:avLst/>
          </a:prstGeom>
          <a:solidFill>
            <a:srgbClr val="FFFFFF"/>
          </a:soli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4" descr="Image preview">
            <a:extLst>
              <a:ext uri="{FF2B5EF4-FFF2-40B4-BE49-F238E27FC236}">
                <a16:creationId xmlns:a16="http://schemas.microsoft.com/office/drawing/2014/main" id="{0044ECD6-2BA6-48CF-B314-AB155FDEB7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10178" y="1339596"/>
            <a:ext cx="2956508" cy="417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D060E416-683C-47C3-BC01-E77EDE3661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33" y="783768"/>
            <a:ext cx="4969172" cy="5290464"/>
          </a:xfrm>
          <a:prstGeom prst="rect">
            <a:avLst/>
          </a:prstGeom>
          <a:gradFill>
            <a:gsLst>
              <a:gs pos="0">
                <a:srgbClr val="000001"/>
              </a:gs>
              <a:gs pos="100000">
                <a:srgbClr val="191919"/>
              </a:gs>
            </a:gsLst>
          </a:gradFill>
          <a:ln w="76200" cmpd="sng">
            <a:noFill/>
            <a:miter lim="800000"/>
          </a:ln>
          <a:effectLst>
            <a:outerShdw blurRad="127000" dist="228600" dir="4740000" sx="98000" sy="98000" algn="tl" rotWithShape="0">
              <a:srgbClr val="000000">
                <a:alpha val="34000"/>
              </a:srgb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495A6D6-7845-4D70-90F8-28F45E359A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56578" y="1019556"/>
            <a:ext cx="4488984" cy="4818888"/>
          </a:xfrm>
          <a:prstGeom prst="rect">
            <a:avLst/>
          </a:prstGeom>
          <a:solidFill>
            <a:srgbClr val="FFFFFF"/>
          </a:solidFill>
          <a:ln w="50800" cmpd="sng">
            <a:solidFill>
              <a:srgbClr val="191919"/>
            </a:solidFill>
            <a:miter lim="800000"/>
          </a:ln>
          <a:effectLst>
            <a:innerShdw blurRad="63500" dist="88900" dir="14100000">
              <a:srgbClr val="000000">
                <a:alpha val="30000"/>
              </a:srgbClr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Image preview">
            <a:extLst>
              <a:ext uri="{FF2B5EF4-FFF2-40B4-BE49-F238E27FC236}">
                <a16:creationId xmlns:a16="http://schemas.microsoft.com/office/drawing/2014/main" id="{7FCF3C37-F5C1-4877-9DCC-4ECCDAA64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2816" y="1339596"/>
            <a:ext cx="2956508" cy="417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766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0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4" name="Picture 12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5" name="Straight Connector 14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16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37" name="Rectangle 18">
            <a:extLst>
              <a:ext uri="{FF2B5EF4-FFF2-40B4-BE49-F238E27FC236}">
                <a16:creationId xmlns:a16="http://schemas.microsoft.com/office/drawing/2014/main" id="{EC17D08F-2133-44A9-B28C-CB29928FA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20">
            <a:extLst>
              <a:ext uri="{FF2B5EF4-FFF2-40B4-BE49-F238E27FC236}">
                <a16:creationId xmlns:a16="http://schemas.microsoft.com/office/drawing/2014/main" id="{0CC36881-E309-4C41-8B5B-203AADC15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E7F49D-CBF9-4D50-915E-C085F30A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301" y="1474969"/>
            <a:ext cx="2904380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Mazaruni Penal settlement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ADDFB-C12E-48B1-8BAB-FF746F3C5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2496" y="3531204"/>
            <a:ext cx="2830724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700" cap="all" dirty="0"/>
              <a:t>Established in 1842</a:t>
            </a:r>
          </a:p>
        </p:txBody>
      </p:sp>
      <p:cxnSp>
        <p:nvCxnSpPr>
          <p:cNvPr id="39" name="Straight Connector 22">
            <a:extLst>
              <a:ext uri="{FF2B5EF4-FFF2-40B4-BE49-F238E27FC236}">
                <a16:creationId xmlns:a16="http://schemas.microsoft.com/office/drawing/2014/main" id="{84F2C6A8-7D46-49EA-860B-0F0B02084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40" name="Group 24">
            <a:extLst>
              <a:ext uri="{FF2B5EF4-FFF2-40B4-BE49-F238E27FC236}">
                <a16:creationId xmlns:a16="http://schemas.microsoft.com/office/drawing/2014/main" id="{AED92372-F778-4E96-9E90-4E63BAF3CA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7463258" y="583365"/>
            <a:chExt cx="7560115" cy="5181928"/>
          </a:xfrm>
        </p:grpSpPr>
        <p:sp>
          <p:nvSpPr>
            <p:cNvPr id="41" name="Rectangle 25">
              <a:extLst>
                <a:ext uri="{FF2B5EF4-FFF2-40B4-BE49-F238E27FC236}">
                  <a16:creationId xmlns:a16="http://schemas.microsoft.com/office/drawing/2014/main" id="{EB4EC089-8B60-43F4-9BF5-1F0B0E398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3258" y="583365"/>
              <a:ext cx="7560115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26">
              <a:extLst>
                <a:ext uri="{FF2B5EF4-FFF2-40B4-BE49-F238E27FC236}">
                  <a16:creationId xmlns:a16="http://schemas.microsoft.com/office/drawing/2014/main" id="{1C0BAC91-1725-4E5A-92CE-F5A2EB066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6317" y="915807"/>
              <a:ext cx="69282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Picture Placeholder 5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2FAF1790-FC98-40A0-BA30-F8D2CB0755A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l="9922" t="17954" r="6783" b="9854"/>
          <a:stretch/>
        </p:blipFill>
        <p:spPr>
          <a:xfrm>
            <a:off x="4708155" y="1154382"/>
            <a:ext cx="6096863" cy="3849967"/>
          </a:xfrm>
          <a:prstGeom prst="rect">
            <a:avLst/>
          </a:prstGeom>
        </p:spPr>
      </p:pic>
      <p:pic>
        <p:nvPicPr>
          <p:cNvPr id="43" name="Picture 28">
            <a:extLst>
              <a:ext uri="{FF2B5EF4-FFF2-40B4-BE49-F238E27FC236}">
                <a16:creationId xmlns:a16="http://schemas.microsoft.com/office/drawing/2014/main" id="{4B61EBEC-D0CA-456C-98A6-EDA1AC9FB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4" name="Straight Connector 30">
            <a:extLst>
              <a:ext uri="{FF2B5EF4-FFF2-40B4-BE49-F238E27FC236}">
                <a16:creationId xmlns:a16="http://schemas.microsoft.com/office/drawing/2014/main" id="{718A71EB-D327-4458-85FB-26336B2BA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258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1CE580D1-F917-4567-AFB4-99AA9B52A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1F5620B8-A2D8-4568-B566-F0453A0D91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1C7D2BA4-4B7A-4596-8BCC-5CF7154238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4977F1E1-2B6F-4BB6-899F-67D8764D83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82" name="Rectangle 81">
            <a:extLst>
              <a:ext uri="{FF2B5EF4-FFF2-40B4-BE49-F238E27FC236}">
                <a16:creationId xmlns:a16="http://schemas.microsoft.com/office/drawing/2014/main" id="{EC17D08F-2133-44A9-B28C-CB29928FA8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0CC36881-E309-4C41-8B5B-203AADC15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E7F49D-CBF9-4D50-915E-C085F30A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95" y="1474969"/>
            <a:ext cx="2830725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Mazaruni Penal settlement, </a:t>
            </a:r>
            <a:r>
              <a:rPr lang="en-US" sz="1400" b="1" dirty="0"/>
              <a:t>c.</a:t>
            </a:r>
            <a:r>
              <a:rPr lang="en-US" sz="2000" dirty="0"/>
              <a:t>1842-3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ADDFB-C12E-48B1-8BAB-FF746F3C5E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39015" y="3531204"/>
            <a:ext cx="3051208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700" cap="all" dirty="0"/>
              <a:t>THE </a:t>
            </a:r>
            <a:r>
              <a:rPr lang="en-US" sz="1700" cap="all" dirty="0" err="1"/>
              <a:t>british</a:t>
            </a:r>
            <a:r>
              <a:rPr lang="en-US" sz="1700" cap="all" dirty="0"/>
              <a:t> library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84F2C6A8-7D46-49EA-860B-0F0B02084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88" name="Group 87">
            <a:extLst>
              <a:ext uri="{FF2B5EF4-FFF2-40B4-BE49-F238E27FC236}">
                <a16:creationId xmlns:a16="http://schemas.microsoft.com/office/drawing/2014/main" id="{AED92372-F778-4E96-9E90-4E63BAF3CA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7463258" y="583365"/>
            <a:chExt cx="7560115" cy="5181928"/>
          </a:xfrm>
        </p:grpSpPr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B4EC089-8B60-43F4-9BF5-1F0B0E398E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463258" y="583365"/>
              <a:ext cx="7560115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1C0BAC91-1725-4E5A-92CE-F5A2EB066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6317" y="915807"/>
              <a:ext cx="6928279" cy="4494927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2" name="Picture Placeholder 11" descr="A picture containing text, old&#10;&#10;Description automatically generated">
            <a:extLst>
              <a:ext uri="{FF2B5EF4-FFF2-40B4-BE49-F238E27FC236}">
                <a16:creationId xmlns:a16="http://schemas.microsoft.com/office/drawing/2014/main" id="{E13B5696-1177-4099-93A1-5460F8B09033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t="3559" r="-2" b="3557"/>
          <a:stretch/>
        </p:blipFill>
        <p:spPr>
          <a:xfrm>
            <a:off x="4618374" y="1116345"/>
            <a:ext cx="6282919" cy="3866172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4B61EBEC-D0CA-456C-98A6-EDA1AC9FB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718A71EB-D327-4458-85FB-26336B2BA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2246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56012FD-74A8-4C91-B318-435CF2B719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7C70BFDB-979D-4D01-8764-154458F98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5FCB5B7-E85D-4C9D-AE9B-2B04C20D7C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48EA7D-6DFA-4BAB-B557-0D500356BE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32239" y="482171"/>
            <a:ext cx="4074533" cy="5149101"/>
            <a:chOff x="632239" y="482171"/>
            <a:chExt cx="4074533" cy="5149101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A792C74-3AEF-46D7-BB84-FE0A1C9FDD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32239" y="482171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E3F01C4D-F010-44B1-B80D-DE6D0036F4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45298" y="812507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Rectangle 29">
            <a:extLst>
              <a:ext uri="{FF2B5EF4-FFF2-40B4-BE49-F238E27FC236}">
                <a16:creationId xmlns:a16="http://schemas.microsoft.com/office/drawing/2014/main" id="{66DEDBC9-7E02-4AC1-84C0-28900C560B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07042" y="977965"/>
            <a:ext cx="3124515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5D8167BA-4647-4588-9EF8-AFA0496DC8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190359" y="1847088"/>
            <a:ext cx="554803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E481B553-531B-49C8-8FB7-9808E7DCDF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945" t="22498" r="36596" b="8224"/>
          <a:stretch/>
        </p:blipFill>
        <p:spPr>
          <a:xfrm>
            <a:off x="1285438" y="1133027"/>
            <a:ext cx="2799103" cy="383280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14EC19-E8D3-4DFC-A20E-42184C22B3B6}"/>
              </a:ext>
            </a:extLst>
          </p:cNvPr>
          <p:cNvSpPr txBox="1"/>
          <p:nvPr/>
        </p:nvSpPr>
        <p:spPr>
          <a:xfrm>
            <a:off x="5188043" y="1959550"/>
            <a:ext cx="5550355" cy="350679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en-US" sz="1700" i="1" cap="all" dirty="0"/>
              <a:t>The Illustrated London News, </a:t>
            </a:r>
            <a:r>
              <a:rPr lang="en-US" sz="1700" cap="all" dirty="0"/>
              <a:t>1888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BAC44D98-B853-4420-8ED4-E3792706D4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46625410-A0A9-42B8-96F9-540C7C42CB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0E3EBF4-2F77-4D26-BDFD-DF50E1CDDB47}"/>
              </a:ext>
            </a:extLst>
          </p:cNvPr>
          <p:cNvSpPr txBox="1"/>
          <p:nvPr/>
        </p:nvSpPr>
        <p:spPr>
          <a:xfrm>
            <a:off x="5188043" y="1356660"/>
            <a:ext cx="5550355" cy="4305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  <a:buSzPct val="100000"/>
            </a:pPr>
            <a:r>
              <a:rPr lang="en-US" sz="2000" cap="all" dirty="0"/>
              <a:t>Mazaruni Penal Settlement</a:t>
            </a:r>
          </a:p>
        </p:txBody>
      </p:sp>
    </p:spTree>
    <p:extLst>
      <p:ext uri="{BB962C8B-B14F-4D97-AF65-F5344CB8AC3E}">
        <p14:creationId xmlns:p14="http://schemas.microsoft.com/office/powerpoint/2010/main" val="3458490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2FA7AD0A-1871-4DF8-9235-F49D0513B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6B04CFB-FAE5-47DD-9B3E-4E9BA7A89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A7172F-7E36-4552-BC10-0E74BA622D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9134" y="1474969"/>
            <a:ext cx="3550595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British Interests on the Venezuelan Frontier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EE68D41B-9286-479F-9AB7-678C8E348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8ACF89C-CFC3-4D68-B3C4-2BEFB7BBE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3979389" y="482171"/>
            <a:chExt cx="7560115" cy="5149101"/>
          </a:xfrm>
        </p:grpSpPr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B770B7D-3C5C-4682-8DF0-20783592F3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79389" y="482171"/>
              <a:ext cx="7560115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6893E11-7EC1-4EB6-A2A8-0B693F8FE5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92448" y="812507"/>
              <a:ext cx="692827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622F7FD7-8884-4FD5-95AB-0B5C6033A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5487" y="977965"/>
            <a:ext cx="6615582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B1A4ECA-8272-4F1A-9BE0-787D7355E4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161" t="17548" r="21808" b="10339"/>
          <a:stretch/>
        </p:blipFill>
        <p:spPr>
          <a:xfrm>
            <a:off x="4455487" y="977965"/>
            <a:ext cx="6615581" cy="418599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16EFE474-4FE0-4E8F-8F09-5ED2C9E76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CF8B8C81-54DC-4AF5-B682-3A2C70A6B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B73D6728-BBD8-430E-907B-702490570CD3}"/>
              </a:ext>
            </a:extLst>
          </p:cNvPr>
          <p:cNvSpPr txBox="1"/>
          <p:nvPr/>
        </p:nvSpPr>
        <p:spPr>
          <a:xfrm>
            <a:off x="173255" y="3713355"/>
            <a:ext cx="3800415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700" i="1" dirty="0"/>
              <a:t>THE ILLUSTRATED LONDON </a:t>
            </a:r>
          </a:p>
          <a:p>
            <a:pPr algn="ctr">
              <a:spcAft>
                <a:spcPts val="600"/>
              </a:spcAft>
            </a:pPr>
            <a:r>
              <a:rPr lang="en-US" sz="1700" i="1" dirty="0"/>
              <a:t>NEWS, </a:t>
            </a:r>
            <a:r>
              <a:rPr lang="en-US" sz="1700" dirty="0"/>
              <a:t>1895</a:t>
            </a:r>
            <a:endParaRPr lang="en-GB" sz="1700" dirty="0"/>
          </a:p>
        </p:txBody>
      </p:sp>
    </p:spTree>
    <p:extLst>
      <p:ext uri="{BB962C8B-B14F-4D97-AF65-F5344CB8AC3E}">
        <p14:creationId xmlns:p14="http://schemas.microsoft.com/office/powerpoint/2010/main" val="3227935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2FA7AD0A-1871-4DF8-9235-F49D0513B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6B04CFB-FAE5-47DD-9B3E-4E9BA7A89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124C86-C71E-4F4C-974A-A7D4CB423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003" y="1474969"/>
            <a:ext cx="3748828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Entrance to Mazaruni Penal Settlement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EA3B5C-9057-4C41-BC79-D3376D2B4E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44379" y="3531204"/>
            <a:ext cx="3681451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600" cap="all" dirty="0"/>
              <a:t>The New York public Library Digital Collection, 1900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E68D41B-9286-479F-9AB7-678C8E348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8ACF89C-CFC3-4D68-B3C4-2BEFB7BBE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3979389" y="482171"/>
            <a:chExt cx="7560115" cy="5149101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B770B7D-3C5C-4682-8DF0-20783592F3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79389" y="482171"/>
              <a:ext cx="7560115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A6893E11-7EC1-4EB6-A2A8-0B693F8FE5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92448" y="812507"/>
              <a:ext cx="692827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Rectangle 28">
            <a:extLst>
              <a:ext uri="{FF2B5EF4-FFF2-40B4-BE49-F238E27FC236}">
                <a16:creationId xmlns:a16="http://schemas.microsoft.com/office/drawing/2014/main" id="{622F7FD7-8884-4FD5-95AB-0B5C6033A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5487" y="977965"/>
            <a:ext cx="6615582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Placeholder 5" descr="A picture containing text, old, vintage, painting&#10;&#10;Description automatically generated">
            <a:extLst>
              <a:ext uri="{FF2B5EF4-FFF2-40B4-BE49-F238E27FC236}">
                <a16:creationId xmlns:a16="http://schemas.microsoft.com/office/drawing/2014/main" id="{BC56FA88-E875-4EB5-BE52-C41DD1B4A9A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t="12787" r="-2" b="11476"/>
          <a:stretch/>
        </p:blipFill>
        <p:spPr>
          <a:xfrm>
            <a:off x="4618374" y="1116345"/>
            <a:ext cx="6282919" cy="3866172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6EFE474-4FE0-4E8F-8F09-5ED2C9E76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CF8B8C81-54DC-4AF5-B682-3A2C70A6B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78122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0CABCAE3-64FC-4149-819F-2C1812824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12FDCFE-9AD2-4D8A-8CBF-B3AA37EBF6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BD463FC-4CA8-4FF4-85A3-AF9F4B98D2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ECF35C3-8B44-4F4B-BD25-4C01823DB2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32" name="Rectangle 31">
            <a:extLst>
              <a:ext uri="{FF2B5EF4-FFF2-40B4-BE49-F238E27FC236}">
                <a16:creationId xmlns:a16="http://schemas.microsoft.com/office/drawing/2014/main" id="{2FA7AD0A-1871-4DF8-9235-F49D0513B9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6B04CFB-FAE5-47DD-9B3E-4E9BA7A89C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124C86-C71E-4F4C-974A-A7D4CB423A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080" y="1474969"/>
            <a:ext cx="3439749" cy="1868760"/>
          </a:xfrm>
        </p:spPr>
        <p:txBody>
          <a:bodyPr vert="horz" lIns="91440" tIns="45720" rIns="91440" bIns="0" rtlCol="0" anchor="b">
            <a:normAutofit/>
          </a:bodyPr>
          <a:lstStyle/>
          <a:p>
            <a:pPr algn="ctr"/>
            <a:r>
              <a:rPr lang="en-US" sz="2000" dirty="0"/>
              <a:t>Entrance to </a:t>
            </a:r>
            <a:br>
              <a:rPr lang="en-US" sz="2000" dirty="0"/>
            </a:br>
            <a:r>
              <a:rPr lang="en-US" sz="2000" dirty="0"/>
              <a:t>Mazaruni PRISON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EA3B5C-9057-4C41-BC79-D3376D2B4E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59302" y="3531204"/>
            <a:ext cx="2823919" cy="1610643"/>
          </a:xfrm>
        </p:spPr>
        <p:txBody>
          <a:bodyPr vert="horz" lIns="91440" tIns="91440" rIns="91440" bIns="91440" rtlCol="0">
            <a:normAutofit/>
          </a:bodyPr>
          <a:lstStyle/>
          <a:p>
            <a:pPr algn="ctr"/>
            <a:r>
              <a:rPr lang="en-US" sz="1700" cap="all" dirty="0" err="1"/>
              <a:t>Obrey</a:t>
            </a:r>
            <a:r>
              <a:rPr lang="en-US" sz="1700" cap="all" dirty="0"/>
              <a:t> James, 2019</a:t>
            </a:r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EE68D41B-9286-479F-9AB7-678C8E348D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9301" y="3528543"/>
            <a:ext cx="2823919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8" name="Group 37">
            <a:extLst>
              <a:ext uri="{FF2B5EF4-FFF2-40B4-BE49-F238E27FC236}">
                <a16:creationId xmlns:a16="http://schemas.microsoft.com/office/drawing/2014/main" id="{E8ACF89C-CFC3-4D68-B3C4-2BEFB7BBE5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979389" y="482171"/>
            <a:ext cx="7560115" cy="5149101"/>
            <a:chOff x="3979389" y="482171"/>
            <a:chExt cx="7560115" cy="5149101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3B770B7D-3C5C-4682-8DF0-20783592F3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79389" y="482171"/>
              <a:ext cx="7560115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6893E11-7EC1-4EB6-A2A8-0B693F8FE5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292448" y="812507"/>
              <a:ext cx="692827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Rectangle 41">
            <a:extLst>
              <a:ext uri="{FF2B5EF4-FFF2-40B4-BE49-F238E27FC236}">
                <a16:creationId xmlns:a16="http://schemas.microsoft.com/office/drawing/2014/main" id="{622F7FD7-8884-4FD5-95AB-0B5C6033A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5487" y="977965"/>
            <a:ext cx="6615582" cy="4135339"/>
          </a:xfrm>
          <a:prstGeom prst="rect">
            <a:avLst/>
          </a:prstGeom>
          <a:solidFill>
            <a:schemeClr val="bg1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Content Placeholder 9" descr="A picture containing sky, outdoor, grass, old&#10;&#10;Description automatically generated">
            <a:extLst>
              <a:ext uri="{FF2B5EF4-FFF2-40B4-BE49-F238E27FC236}">
                <a16:creationId xmlns:a16="http://schemas.microsoft.com/office/drawing/2014/main" id="{F066B051-5B4D-438A-8968-DA0956B7F66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3"/>
          <a:srcRect t="3734" r="-2" b="3731"/>
          <a:stretch/>
        </p:blipFill>
        <p:spPr>
          <a:xfrm>
            <a:off x="4618374" y="1116348"/>
            <a:ext cx="6282919" cy="3866165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6EFE474-4FE0-4E8F-8F09-5ED2C9E76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F8B8C81-54DC-4AF5-B682-3A2C70A6B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9053233"/>
      </p:ext>
    </p:extLst>
  </p:cSld>
  <p:clrMapOvr>
    <a:masterClrMapping/>
  </p:clrMapOvr>
</p:sld>
</file>

<file path=ppt/theme/theme1.xml><?xml version="1.0" encoding="utf-8"?>
<a:theme xmlns:a="http://schemas.openxmlformats.org/drawingml/2006/main" name="Assessibility slide with tex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439528EB-AE96-E846-86D2-27324C3F50F3}"/>
    </a:ext>
  </a:extLst>
</a:theme>
</file>

<file path=ppt/theme/theme2.xml><?xml version="1.0" encoding="utf-8"?>
<a:theme xmlns:a="http://schemas.openxmlformats.org/drawingml/2006/main" name="Assessibility Title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L Powerpoint Template Jan 2019" id="{6176319E-EAA9-E642-9DE7-BFBCD4C78579}" vid="{6E30BC33-3342-8745-9E4D-3E3632994A9E}"/>
    </a:ext>
  </a:extLst>
</a:theme>
</file>

<file path=ppt/theme/theme3.xml><?xml version="1.0" encoding="utf-8"?>
<a:theme xmlns:a="http://schemas.openxmlformats.org/drawingml/2006/main" name="Gallery">
  <a:themeElements>
    <a:clrScheme name="Gallery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Gallery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allery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70C18C53D0BA44B79A7DBDFCBC9FC2" ma:contentTypeVersion="16" ma:contentTypeDescription="Create a new document." ma:contentTypeScope="" ma:versionID="c927aae2bd4d1037aeef33cfcbae2182">
  <xsd:schema xmlns:xsd="http://www.w3.org/2001/XMLSchema" xmlns:xs="http://www.w3.org/2001/XMLSchema" xmlns:p="http://schemas.microsoft.com/office/2006/metadata/properties" xmlns:ns2="88294ee2-349c-41b4-b0d0-2cd9ce4ea2e3" xmlns:ns3="4ae455bc-55b6-405c-8875-e83e62003591" targetNamespace="http://schemas.microsoft.com/office/2006/metadata/properties" ma:root="true" ma:fieldsID="0f31436ff2afaa8aa53b0ad61689f9e2" ns2:_="" ns3:_="">
    <xsd:import namespace="88294ee2-349c-41b4-b0d0-2cd9ce4ea2e3"/>
    <xsd:import namespace="4ae455bc-55b6-405c-8875-e83e620035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294ee2-349c-41b4-b0d0-2cd9ce4ea2e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23d89-6bf8-49d2-a6ae-99c0c7930f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e455bc-55b6-405c-8875-e83e62003591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4aba03b1-3f65-42f3-9e88-469f0b48870c}" ma:internalName="TaxCatchAll" ma:showField="CatchAllData" ma:web="4ae455bc-55b6-405c-8875-e83e620035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4ae455bc-55b6-405c-8875-e83e62003591" xsi:nil="true"/>
    <lcf76f155ced4ddcb4097134ff3c332f xmlns="88294ee2-349c-41b4-b0d0-2cd9ce4ea2e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54DFEF3-398F-4729-A3E7-8A93170E129A}"/>
</file>

<file path=customXml/itemProps2.xml><?xml version="1.0" encoding="utf-8"?>
<ds:datastoreItem xmlns:ds="http://schemas.openxmlformats.org/officeDocument/2006/customXml" ds:itemID="{10218C6A-7B10-454C-963E-812E00478403}"/>
</file>

<file path=customXml/itemProps3.xml><?xml version="1.0" encoding="utf-8"?>
<ds:datastoreItem xmlns:ds="http://schemas.openxmlformats.org/officeDocument/2006/customXml" ds:itemID="{686AC510-CB0E-46B0-A145-522B5E51EE70}"/>
</file>

<file path=docProps/app.xml><?xml version="1.0" encoding="utf-8"?>
<Properties xmlns="http://schemas.openxmlformats.org/officeDocument/2006/extended-properties" xmlns:vt="http://schemas.openxmlformats.org/officeDocument/2006/docPropsVTypes">
  <Template>TM10001114[[fn=Gallery]]</Template>
  <TotalTime>1113</TotalTime>
  <Words>324</Words>
  <Application>Microsoft Office PowerPoint</Application>
  <PresentationFormat>Widescreen</PresentationFormat>
  <Paragraphs>50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6" baseType="lpstr">
      <vt:lpstr>Arial</vt:lpstr>
      <vt:lpstr>Calibri</vt:lpstr>
      <vt:lpstr>Gill Sans MT</vt:lpstr>
      <vt:lpstr>Sans gill</vt:lpstr>
      <vt:lpstr>Times</vt:lpstr>
      <vt:lpstr>Assessibility slide with text</vt:lpstr>
      <vt:lpstr>Assessibility Title Slide</vt:lpstr>
      <vt:lpstr>Gallery</vt:lpstr>
      <vt:lpstr>Guyana’s Prison System:  Can History Make a difference?</vt:lpstr>
      <vt:lpstr>MNS Disorders in Guyana’s prisons  1825 to the present day</vt:lpstr>
      <vt:lpstr>PowerPoint Presentation</vt:lpstr>
      <vt:lpstr>Mazaruni Penal settlement</vt:lpstr>
      <vt:lpstr>Mazaruni Penal settlement, c.1842-3</vt:lpstr>
      <vt:lpstr>PowerPoint Presentation</vt:lpstr>
      <vt:lpstr>British Interests on the Venezuelan Frontier</vt:lpstr>
      <vt:lpstr>Entrance to Mazaruni Penal Settlement</vt:lpstr>
      <vt:lpstr>Entrance to  Mazaruni PRISON</vt:lpstr>
      <vt:lpstr>PowerPoint Presentation</vt:lpstr>
      <vt:lpstr>Ariel view of Mazaruni Penal settlement</vt:lpstr>
      <vt:lpstr>Ariel View of  Mazaruni PRISON</vt:lpstr>
      <vt:lpstr>PowerPoint Presentation</vt:lpstr>
      <vt:lpstr>New Amsterdam Prison</vt:lpstr>
      <vt:lpstr>Plan of New Amsterdam Prison</vt:lpstr>
      <vt:lpstr>PowerPoint Presentation</vt:lpstr>
      <vt:lpstr>PowerPoint Presentation</vt:lpstr>
      <vt:lpstr>PowerPoint Presentation</vt:lpstr>
      <vt:lpstr>PLAN OF Georgetown prison, 1837</vt:lpstr>
      <vt:lpstr>PowerPoint Presentation</vt:lpstr>
      <vt:lpstr>Project Partnerships</vt:lpstr>
      <vt:lpstr>ESRC Impact Acceleration AWARD</vt:lpstr>
      <vt:lpstr>LUSIGNAN HOLDING BAY</vt:lpstr>
      <vt:lpstr>LIAS COVID-19  URGENCY FUND</vt:lpstr>
      <vt:lpstr>PowerPoint Presentation</vt:lpstr>
      <vt:lpstr>PowerPoint Presentation</vt:lpstr>
      <vt:lpstr>University of Leicester global challenges research fund (research England)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Moss, Kellie</dc:creator>
  <cp:lastModifiedBy>Microsoft User</cp:lastModifiedBy>
  <cp:revision>23</cp:revision>
  <dcterms:created xsi:type="dcterms:W3CDTF">2021-11-15T13:37:21Z</dcterms:created>
  <dcterms:modified xsi:type="dcterms:W3CDTF">2022-02-13T16:26:19Z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0x010100E870C18C53D0BA44B79A7DBDFCBC9FC2</vt:lpwstr>
  </property>
</Properties>
</file>