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08"/>
    <p:restoredTop sz="94649"/>
  </p:normalViewPr>
  <p:slideViewPr>
    <p:cSldViewPr snapToGrid="0" snapToObjects="1">
      <p:cViewPr varScale="1">
        <p:scale>
          <a:sx n="83" d="100"/>
          <a:sy n="83" d="100"/>
        </p:scale>
        <p:origin x="1064"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1FB28C0-C381-B74C-8CE2-38CA8FD08047}" type="datetimeFigureOut">
              <a:rPr lang="en-GB" smtClean="0"/>
              <a:t>03/06/2021</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B7980E2-5264-C24C-B508-C469660E822A}" type="slidenum">
              <a:rPr lang="en-GB" smtClean="0"/>
              <a:t>‹#›</a:t>
            </a:fld>
            <a:endParaRPr lang="en-GB"/>
          </a:p>
        </p:txBody>
      </p:sp>
    </p:spTree>
    <p:extLst>
      <p:ext uri="{BB962C8B-B14F-4D97-AF65-F5344CB8AC3E}">
        <p14:creationId xmlns:p14="http://schemas.microsoft.com/office/powerpoint/2010/main" val="73829716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AB7980E2-5264-C24C-B508-C469660E822A}" type="slidenum">
              <a:rPr lang="en-GB" smtClean="0"/>
              <a:t>5</a:t>
            </a:fld>
            <a:endParaRPr lang="en-GB"/>
          </a:p>
        </p:txBody>
      </p:sp>
    </p:spTree>
    <p:extLst>
      <p:ext uri="{BB962C8B-B14F-4D97-AF65-F5344CB8AC3E}">
        <p14:creationId xmlns:p14="http://schemas.microsoft.com/office/powerpoint/2010/main" val="41412463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79A3BC-EA9A-EE45-BDDB-A744D31D3628}"/>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C2ADAFE3-08AA-1042-A1DB-0F7D08EE82F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81B74DB6-12B3-A342-B81C-F5F19CCD2861}"/>
              </a:ext>
            </a:extLst>
          </p:cNvPr>
          <p:cNvSpPr>
            <a:spLocks noGrp="1"/>
          </p:cNvSpPr>
          <p:nvPr>
            <p:ph type="dt" sz="half" idx="10"/>
          </p:nvPr>
        </p:nvSpPr>
        <p:spPr/>
        <p:txBody>
          <a:bodyPr/>
          <a:lstStyle/>
          <a:p>
            <a:fld id="{A5DF4843-58C8-8F45-87F2-B17E6086BED7}" type="datetimeFigureOut">
              <a:rPr lang="en-GB" smtClean="0"/>
              <a:t>03/06/2021</a:t>
            </a:fld>
            <a:endParaRPr lang="en-GB"/>
          </a:p>
        </p:txBody>
      </p:sp>
      <p:sp>
        <p:nvSpPr>
          <p:cNvPr id="5" name="Footer Placeholder 4">
            <a:extLst>
              <a:ext uri="{FF2B5EF4-FFF2-40B4-BE49-F238E27FC236}">
                <a16:creationId xmlns:a16="http://schemas.microsoft.com/office/drawing/2014/main" id="{2C1F5A96-514E-BB44-BFBC-83B47A791DC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131D5C0-5759-DC4E-9C6C-BE477976C5FA}"/>
              </a:ext>
            </a:extLst>
          </p:cNvPr>
          <p:cNvSpPr>
            <a:spLocks noGrp="1"/>
          </p:cNvSpPr>
          <p:nvPr>
            <p:ph type="sldNum" sz="quarter" idx="12"/>
          </p:nvPr>
        </p:nvSpPr>
        <p:spPr/>
        <p:txBody>
          <a:bodyPr/>
          <a:lstStyle/>
          <a:p>
            <a:fld id="{67AD9F14-138C-3644-943A-4C589D058371}" type="slidenum">
              <a:rPr lang="en-GB" smtClean="0"/>
              <a:t>‹#›</a:t>
            </a:fld>
            <a:endParaRPr lang="en-GB"/>
          </a:p>
        </p:txBody>
      </p:sp>
    </p:spTree>
    <p:extLst>
      <p:ext uri="{BB962C8B-B14F-4D97-AF65-F5344CB8AC3E}">
        <p14:creationId xmlns:p14="http://schemas.microsoft.com/office/powerpoint/2010/main" val="30223241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F564B2-67A9-3D44-A6AE-19BD1A62475A}"/>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F0EA6B31-C5C0-B44A-BBCD-696F3C063B7B}"/>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D8B4106C-4A39-864A-978D-1F950BA6CA67}"/>
              </a:ext>
            </a:extLst>
          </p:cNvPr>
          <p:cNvSpPr>
            <a:spLocks noGrp="1"/>
          </p:cNvSpPr>
          <p:nvPr>
            <p:ph type="dt" sz="half" idx="10"/>
          </p:nvPr>
        </p:nvSpPr>
        <p:spPr/>
        <p:txBody>
          <a:bodyPr/>
          <a:lstStyle/>
          <a:p>
            <a:fld id="{A5DF4843-58C8-8F45-87F2-B17E6086BED7}" type="datetimeFigureOut">
              <a:rPr lang="en-GB" smtClean="0"/>
              <a:t>03/06/2021</a:t>
            </a:fld>
            <a:endParaRPr lang="en-GB"/>
          </a:p>
        </p:txBody>
      </p:sp>
      <p:sp>
        <p:nvSpPr>
          <p:cNvPr id="5" name="Footer Placeholder 4">
            <a:extLst>
              <a:ext uri="{FF2B5EF4-FFF2-40B4-BE49-F238E27FC236}">
                <a16:creationId xmlns:a16="http://schemas.microsoft.com/office/drawing/2014/main" id="{AC0941F0-221E-4644-B403-BDC852BEB631}"/>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476D554-6297-9D46-BD6B-8D3B10850F67}"/>
              </a:ext>
            </a:extLst>
          </p:cNvPr>
          <p:cNvSpPr>
            <a:spLocks noGrp="1"/>
          </p:cNvSpPr>
          <p:nvPr>
            <p:ph type="sldNum" sz="quarter" idx="12"/>
          </p:nvPr>
        </p:nvSpPr>
        <p:spPr/>
        <p:txBody>
          <a:bodyPr/>
          <a:lstStyle/>
          <a:p>
            <a:fld id="{67AD9F14-138C-3644-943A-4C589D058371}" type="slidenum">
              <a:rPr lang="en-GB" smtClean="0"/>
              <a:t>‹#›</a:t>
            </a:fld>
            <a:endParaRPr lang="en-GB"/>
          </a:p>
        </p:txBody>
      </p:sp>
    </p:spTree>
    <p:extLst>
      <p:ext uri="{BB962C8B-B14F-4D97-AF65-F5344CB8AC3E}">
        <p14:creationId xmlns:p14="http://schemas.microsoft.com/office/powerpoint/2010/main" val="30967020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657A2322-CBB1-C747-B7A5-87F9D2B1D1DA}"/>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38543A44-731E-9343-8518-338B1F929819}"/>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B206AC79-6D93-DD4C-9F7B-6A323381640E}"/>
              </a:ext>
            </a:extLst>
          </p:cNvPr>
          <p:cNvSpPr>
            <a:spLocks noGrp="1"/>
          </p:cNvSpPr>
          <p:nvPr>
            <p:ph type="dt" sz="half" idx="10"/>
          </p:nvPr>
        </p:nvSpPr>
        <p:spPr/>
        <p:txBody>
          <a:bodyPr/>
          <a:lstStyle/>
          <a:p>
            <a:fld id="{A5DF4843-58C8-8F45-87F2-B17E6086BED7}" type="datetimeFigureOut">
              <a:rPr lang="en-GB" smtClean="0"/>
              <a:t>03/06/2021</a:t>
            </a:fld>
            <a:endParaRPr lang="en-GB"/>
          </a:p>
        </p:txBody>
      </p:sp>
      <p:sp>
        <p:nvSpPr>
          <p:cNvPr id="5" name="Footer Placeholder 4">
            <a:extLst>
              <a:ext uri="{FF2B5EF4-FFF2-40B4-BE49-F238E27FC236}">
                <a16:creationId xmlns:a16="http://schemas.microsoft.com/office/drawing/2014/main" id="{A217DC0F-6CBB-7449-BA33-2803DC19BD5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C19B30D-974B-AF4C-A9C7-CB8D56498A1B}"/>
              </a:ext>
            </a:extLst>
          </p:cNvPr>
          <p:cNvSpPr>
            <a:spLocks noGrp="1"/>
          </p:cNvSpPr>
          <p:nvPr>
            <p:ph type="sldNum" sz="quarter" idx="12"/>
          </p:nvPr>
        </p:nvSpPr>
        <p:spPr/>
        <p:txBody>
          <a:bodyPr/>
          <a:lstStyle/>
          <a:p>
            <a:fld id="{67AD9F14-138C-3644-943A-4C589D058371}" type="slidenum">
              <a:rPr lang="en-GB" smtClean="0"/>
              <a:t>‹#›</a:t>
            </a:fld>
            <a:endParaRPr lang="en-GB"/>
          </a:p>
        </p:txBody>
      </p:sp>
    </p:spTree>
    <p:extLst>
      <p:ext uri="{BB962C8B-B14F-4D97-AF65-F5344CB8AC3E}">
        <p14:creationId xmlns:p14="http://schemas.microsoft.com/office/powerpoint/2010/main" val="10209619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F7A948-DB2A-DD4D-A9B9-FFB85747F728}"/>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9FF03F7C-71DB-7443-9C3B-DA9F2CD6B186}"/>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F3DCF8BC-EC4D-5E4C-91AC-BDEFF5A94B4B}"/>
              </a:ext>
            </a:extLst>
          </p:cNvPr>
          <p:cNvSpPr>
            <a:spLocks noGrp="1"/>
          </p:cNvSpPr>
          <p:nvPr>
            <p:ph type="dt" sz="half" idx="10"/>
          </p:nvPr>
        </p:nvSpPr>
        <p:spPr/>
        <p:txBody>
          <a:bodyPr/>
          <a:lstStyle/>
          <a:p>
            <a:fld id="{A5DF4843-58C8-8F45-87F2-B17E6086BED7}" type="datetimeFigureOut">
              <a:rPr lang="en-GB" smtClean="0"/>
              <a:t>03/06/2021</a:t>
            </a:fld>
            <a:endParaRPr lang="en-GB"/>
          </a:p>
        </p:txBody>
      </p:sp>
      <p:sp>
        <p:nvSpPr>
          <p:cNvPr id="5" name="Footer Placeholder 4">
            <a:extLst>
              <a:ext uri="{FF2B5EF4-FFF2-40B4-BE49-F238E27FC236}">
                <a16:creationId xmlns:a16="http://schemas.microsoft.com/office/drawing/2014/main" id="{0E93729E-98A0-2346-9158-0E379DBF0CF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4CEFE069-592F-424E-9053-68ED80B7FAA3}"/>
              </a:ext>
            </a:extLst>
          </p:cNvPr>
          <p:cNvSpPr>
            <a:spLocks noGrp="1"/>
          </p:cNvSpPr>
          <p:nvPr>
            <p:ph type="sldNum" sz="quarter" idx="12"/>
          </p:nvPr>
        </p:nvSpPr>
        <p:spPr/>
        <p:txBody>
          <a:bodyPr/>
          <a:lstStyle/>
          <a:p>
            <a:fld id="{67AD9F14-138C-3644-943A-4C589D058371}" type="slidenum">
              <a:rPr lang="en-GB" smtClean="0"/>
              <a:t>‹#›</a:t>
            </a:fld>
            <a:endParaRPr lang="en-GB"/>
          </a:p>
        </p:txBody>
      </p:sp>
    </p:spTree>
    <p:extLst>
      <p:ext uri="{BB962C8B-B14F-4D97-AF65-F5344CB8AC3E}">
        <p14:creationId xmlns:p14="http://schemas.microsoft.com/office/powerpoint/2010/main" val="34279283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629A51-53FE-BB4E-A02D-87EC8DCC6F99}"/>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FA3CB221-6FA9-C64D-AAFA-437AC85C29D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85E98F8D-5929-AC45-A327-08F42A1437FC}"/>
              </a:ext>
            </a:extLst>
          </p:cNvPr>
          <p:cNvSpPr>
            <a:spLocks noGrp="1"/>
          </p:cNvSpPr>
          <p:nvPr>
            <p:ph type="dt" sz="half" idx="10"/>
          </p:nvPr>
        </p:nvSpPr>
        <p:spPr/>
        <p:txBody>
          <a:bodyPr/>
          <a:lstStyle/>
          <a:p>
            <a:fld id="{A5DF4843-58C8-8F45-87F2-B17E6086BED7}" type="datetimeFigureOut">
              <a:rPr lang="en-GB" smtClean="0"/>
              <a:t>03/06/2021</a:t>
            </a:fld>
            <a:endParaRPr lang="en-GB"/>
          </a:p>
        </p:txBody>
      </p:sp>
      <p:sp>
        <p:nvSpPr>
          <p:cNvPr id="5" name="Footer Placeholder 4">
            <a:extLst>
              <a:ext uri="{FF2B5EF4-FFF2-40B4-BE49-F238E27FC236}">
                <a16:creationId xmlns:a16="http://schemas.microsoft.com/office/drawing/2014/main" id="{E5590DCF-5DA9-024E-96A9-FB15BF6B006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685C572-4D66-424F-8D89-F3939601FAA9}"/>
              </a:ext>
            </a:extLst>
          </p:cNvPr>
          <p:cNvSpPr>
            <a:spLocks noGrp="1"/>
          </p:cNvSpPr>
          <p:nvPr>
            <p:ph type="sldNum" sz="quarter" idx="12"/>
          </p:nvPr>
        </p:nvSpPr>
        <p:spPr/>
        <p:txBody>
          <a:bodyPr/>
          <a:lstStyle/>
          <a:p>
            <a:fld id="{67AD9F14-138C-3644-943A-4C589D058371}" type="slidenum">
              <a:rPr lang="en-GB" smtClean="0"/>
              <a:t>‹#›</a:t>
            </a:fld>
            <a:endParaRPr lang="en-GB"/>
          </a:p>
        </p:txBody>
      </p:sp>
    </p:spTree>
    <p:extLst>
      <p:ext uri="{BB962C8B-B14F-4D97-AF65-F5344CB8AC3E}">
        <p14:creationId xmlns:p14="http://schemas.microsoft.com/office/powerpoint/2010/main" val="414889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DD4848-8F6C-DB4E-ABF9-15CA685CECCE}"/>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BA8D32E7-A5ED-AB47-BE76-892C9B4D33B9}"/>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FC047497-64E3-0D45-B554-3261F413624E}"/>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5FCB21A3-84D2-2A43-8545-9953AA1ADEFC}"/>
              </a:ext>
            </a:extLst>
          </p:cNvPr>
          <p:cNvSpPr>
            <a:spLocks noGrp="1"/>
          </p:cNvSpPr>
          <p:nvPr>
            <p:ph type="dt" sz="half" idx="10"/>
          </p:nvPr>
        </p:nvSpPr>
        <p:spPr/>
        <p:txBody>
          <a:bodyPr/>
          <a:lstStyle/>
          <a:p>
            <a:fld id="{A5DF4843-58C8-8F45-87F2-B17E6086BED7}" type="datetimeFigureOut">
              <a:rPr lang="en-GB" smtClean="0"/>
              <a:t>03/06/2021</a:t>
            </a:fld>
            <a:endParaRPr lang="en-GB"/>
          </a:p>
        </p:txBody>
      </p:sp>
      <p:sp>
        <p:nvSpPr>
          <p:cNvPr id="6" name="Footer Placeholder 5">
            <a:extLst>
              <a:ext uri="{FF2B5EF4-FFF2-40B4-BE49-F238E27FC236}">
                <a16:creationId xmlns:a16="http://schemas.microsoft.com/office/drawing/2014/main" id="{49ABCCA3-AA5B-F140-B73F-4C332E9AD2F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3E22226-0799-3D4B-990A-C2E6ABE7BAD7}"/>
              </a:ext>
            </a:extLst>
          </p:cNvPr>
          <p:cNvSpPr>
            <a:spLocks noGrp="1"/>
          </p:cNvSpPr>
          <p:nvPr>
            <p:ph type="sldNum" sz="quarter" idx="12"/>
          </p:nvPr>
        </p:nvSpPr>
        <p:spPr/>
        <p:txBody>
          <a:bodyPr/>
          <a:lstStyle/>
          <a:p>
            <a:fld id="{67AD9F14-138C-3644-943A-4C589D058371}" type="slidenum">
              <a:rPr lang="en-GB" smtClean="0"/>
              <a:t>‹#›</a:t>
            </a:fld>
            <a:endParaRPr lang="en-GB"/>
          </a:p>
        </p:txBody>
      </p:sp>
    </p:spTree>
    <p:extLst>
      <p:ext uri="{BB962C8B-B14F-4D97-AF65-F5344CB8AC3E}">
        <p14:creationId xmlns:p14="http://schemas.microsoft.com/office/powerpoint/2010/main" val="36971628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CB3198-BD62-194E-AA0C-CB6079772768}"/>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A302C5B9-55EE-294B-98D5-228BEF65582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5A1A850-E0F2-6B46-A5BF-669745EDC2DB}"/>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8258D04C-75B4-4C4D-817F-1D29BD2F1A6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5B158B2B-6FC2-784C-AB2A-213B926D62B6}"/>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D574882C-C611-A249-8B10-A020D1C470CB}"/>
              </a:ext>
            </a:extLst>
          </p:cNvPr>
          <p:cNvSpPr>
            <a:spLocks noGrp="1"/>
          </p:cNvSpPr>
          <p:nvPr>
            <p:ph type="dt" sz="half" idx="10"/>
          </p:nvPr>
        </p:nvSpPr>
        <p:spPr/>
        <p:txBody>
          <a:bodyPr/>
          <a:lstStyle/>
          <a:p>
            <a:fld id="{A5DF4843-58C8-8F45-87F2-B17E6086BED7}" type="datetimeFigureOut">
              <a:rPr lang="en-GB" smtClean="0"/>
              <a:t>03/06/2021</a:t>
            </a:fld>
            <a:endParaRPr lang="en-GB"/>
          </a:p>
        </p:txBody>
      </p:sp>
      <p:sp>
        <p:nvSpPr>
          <p:cNvPr id="8" name="Footer Placeholder 7">
            <a:extLst>
              <a:ext uri="{FF2B5EF4-FFF2-40B4-BE49-F238E27FC236}">
                <a16:creationId xmlns:a16="http://schemas.microsoft.com/office/drawing/2014/main" id="{0A4085DB-3C40-9B4E-863A-BDB5D689F9DD}"/>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0AF10149-674B-5146-B127-63F407744DFB}"/>
              </a:ext>
            </a:extLst>
          </p:cNvPr>
          <p:cNvSpPr>
            <a:spLocks noGrp="1"/>
          </p:cNvSpPr>
          <p:nvPr>
            <p:ph type="sldNum" sz="quarter" idx="12"/>
          </p:nvPr>
        </p:nvSpPr>
        <p:spPr/>
        <p:txBody>
          <a:bodyPr/>
          <a:lstStyle/>
          <a:p>
            <a:fld id="{67AD9F14-138C-3644-943A-4C589D058371}" type="slidenum">
              <a:rPr lang="en-GB" smtClean="0"/>
              <a:t>‹#›</a:t>
            </a:fld>
            <a:endParaRPr lang="en-GB"/>
          </a:p>
        </p:txBody>
      </p:sp>
    </p:spTree>
    <p:extLst>
      <p:ext uri="{BB962C8B-B14F-4D97-AF65-F5344CB8AC3E}">
        <p14:creationId xmlns:p14="http://schemas.microsoft.com/office/powerpoint/2010/main" val="6377177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04C7C7-C737-954B-A639-67C8949901F0}"/>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0323D14B-EDEF-164A-814C-A649881ACABC}"/>
              </a:ext>
            </a:extLst>
          </p:cNvPr>
          <p:cNvSpPr>
            <a:spLocks noGrp="1"/>
          </p:cNvSpPr>
          <p:nvPr>
            <p:ph type="dt" sz="half" idx="10"/>
          </p:nvPr>
        </p:nvSpPr>
        <p:spPr/>
        <p:txBody>
          <a:bodyPr/>
          <a:lstStyle/>
          <a:p>
            <a:fld id="{A5DF4843-58C8-8F45-87F2-B17E6086BED7}" type="datetimeFigureOut">
              <a:rPr lang="en-GB" smtClean="0"/>
              <a:t>03/06/2021</a:t>
            </a:fld>
            <a:endParaRPr lang="en-GB"/>
          </a:p>
        </p:txBody>
      </p:sp>
      <p:sp>
        <p:nvSpPr>
          <p:cNvPr id="4" name="Footer Placeholder 3">
            <a:extLst>
              <a:ext uri="{FF2B5EF4-FFF2-40B4-BE49-F238E27FC236}">
                <a16:creationId xmlns:a16="http://schemas.microsoft.com/office/drawing/2014/main" id="{4E2C4AE2-887C-9A40-A72B-B51697951360}"/>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751EA179-702B-F648-BF3E-A6D862D6C5A3}"/>
              </a:ext>
            </a:extLst>
          </p:cNvPr>
          <p:cNvSpPr>
            <a:spLocks noGrp="1"/>
          </p:cNvSpPr>
          <p:nvPr>
            <p:ph type="sldNum" sz="quarter" idx="12"/>
          </p:nvPr>
        </p:nvSpPr>
        <p:spPr/>
        <p:txBody>
          <a:bodyPr/>
          <a:lstStyle/>
          <a:p>
            <a:fld id="{67AD9F14-138C-3644-943A-4C589D058371}" type="slidenum">
              <a:rPr lang="en-GB" smtClean="0"/>
              <a:t>‹#›</a:t>
            </a:fld>
            <a:endParaRPr lang="en-GB"/>
          </a:p>
        </p:txBody>
      </p:sp>
    </p:spTree>
    <p:extLst>
      <p:ext uri="{BB962C8B-B14F-4D97-AF65-F5344CB8AC3E}">
        <p14:creationId xmlns:p14="http://schemas.microsoft.com/office/powerpoint/2010/main" val="13671392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E03DCDD-215F-D74F-8BB3-FF584EF71420}"/>
              </a:ext>
            </a:extLst>
          </p:cNvPr>
          <p:cNvSpPr>
            <a:spLocks noGrp="1"/>
          </p:cNvSpPr>
          <p:nvPr>
            <p:ph type="dt" sz="half" idx="10"/>
          </p:nvPr>
        </p:nvSpPr>
        <p:spPr/>
        <p:txBody>
          <a:bodyPr/>
          <a:lstStyle/>
          <a:p>
            <a:fld id="{A5DF4843-58C8-8F45-87F2-B17E6086BED7}" type="datetimeFigureOut">
              <a:rPr lang="en-GB" smtClean="0"/>
              <a:t>03/06/2021</a:t>
            </a:fld>
            <a:endParaRPr lang="en-GB"/>
          </a:p>
        </p:txBody>
      </p:sp>
      <p:sp>
        <p:nvSpPr>
          <p:cNvPr id="3" name="Footer Placeholder 2">
            <a:extLst>
              <a:ext uri="{FF2B5EF4-FFF2-40B4-BE49-F238E27FC236}">
                <a16:creationId xmlns:a16="http://schemas.microsoft.com/office/drawing/2014/main" id="{4AEC6926-9EA4-C84A-AE5F-23CDAE005942}"/>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CE2D6102-DB27-364D-A1DA-1BE74568B3C0}"/>
              </a:ext>
            </a:extLst>
          </p:cNvPr>
          <p:cNvSpPr>
            <a:spLocks noGrp="1"/>
          </p:cNvSpPr>
          <p:nvPr>
            <p:ph type="sldNum" sz="quarter" idx="12"/>
          </p:nvPr>
        </p:nvSpPr>
        <p:spPr/>
        <p:txBody>
          <a:bodyPr/>
          <a:lstStyle/>
          <a:p>
            <a:fld id="{67AD9F14-138C-3644-943A-4C589D058371}" type="slidenum">
              <a:rPr lang="en-GB" smtClean="0"/>
              <a:t>‹#›</a:t>
            </a:fld>
            <a:endParaRPr lang="en-GB"/>
          </a:p>
        </p:txBody>
      </p:sp>
    </p:spTree>
    <p:extLst>
      <p:ext uri="{BB962C8B-B14F-4D97-AF65-F5344CB8AC3E}">
        <p14:creationId xmlns:p14="http://schemas.microsoft.com/office/powerpoint/2010/main" val="17501496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430541-E19E-5F45-BA69-79A580781BE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00D7AD36-0911-7B42-9296-B0A995B0194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72CB37D4-B6CA-FF48-97C3-A160D48F81A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36A8795F-B8AA-2D43-B5EF-F113DCBF56DC}"/>
              </a:ext>
            </a:extLst>
          </p:cNvPr>
          <p:cNvSpPr>
            <a:spLocks noGrp="1"/>
          </p:cNvSpPr>
          <p:nvPr>
            <p:ph type="dt" sz="half" idx="10"/>
          </p:nvPr>
        </p:nvSpPr>
        <p:spPr/>
        <p:txBody>
          <a:bodyPr/>
          <a:lstStyle/>
          <a:p>
            <a:fld id="{A5DF4843-58C8-8F45-87F2-B17E6086BED7}" type="datetimeFigureOut">
              <a:rPr lang="en-GB" smtClean="0"/>
              <a:t>03/06/2021</a:t>
            </a:fld>
            <a:endParaRPr lang="en-GB"/>
          </a:p>
        </p:txBody>
      </p:sp>
      <p:sp>
        <p:nvSpPr>
          <p:cNvPr id="6" name="Footer Placeholder 5">
            <a:extLst>
              <a:ext uri="{FF2B5EF4-FFF2-40B4-BE49-F238E27FC236}">
                <a16:creationId xmlns:a16="http://schemas.microsoft.com/office/drawing/2014/main" id="{F106D018-C345-134E-B80D-B294BD27DA16}"/>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5287ACCE-757B-B24B-B7FB-44D718DB93C6}"/>
              </a:ext>
            </a:extLst>
          </p:cNvPr>
          <p:cNvSpPr>
            <a:spLocks noGrp="1"/>
          </p:cNvSpPr>
          <p:nvPr>
            <p:ph type="sldNum" sz="quarter" idx="12"/>
          </p:nvPr>
        </p:nvSpPr>
        <p:spPr/>
        <p:txBody>
          <a:bodyPr/>
          <a:lstStyle/>
          <a:p>
            <a:fld id="{67AD9F14-138C-3644-943A-4C589D058371}" type="slidenum">
              <a:rPr lang="en-GB" smtClean="0"/>
              <a:t>‹#›</a:t>
            </a:fld>
            <a:endParaRPr lang="en-GB"/>
          </a:p>
        </p:txBody>
      </p:sp>
    </p:spTree>
    <p:extLst>
      <p:ext uri="{BB962C8B-B14F-4D97-AF65-F5344CB8AC3E}">
        <p14:creationId xmlns:p14="http://schemas.microsoft.com/office/powerpoint/2010/main" val="33087079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E789A2-37E7-4847-87B7-B602C8B82B96}"/>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2B610F45-9796-AB43-AD34-524FF0F3D3D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870835E1-6348-5548-8614-554EA60362C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51E96D0F-C98A-5844-AB0B-036EFB5FD9B4}"/>
              </a:ext>
            </a:extLst>
          </p:cNvPr>
          <p:cNvSpPr>
            <a:spLocks noGrp="1"/>
          </p:cNvSpPr>
          <p:nvPr>
            <p:ph type="dt" sz="half" idx="10"/>
          </p:nvPr>
        </p:nvSpPr>
        <p:spPr/>
        <p:txBody>
          <a:bodyPr/>
          <a:lstStyle/>
          <a:p>
            <a:fld id="{A5DF4843-58C8-8F45-87F2-B17E6086BED7}" type="datetimeFigureOut">
              <a:rPr lang="en-GB" smtClean="0"/>
              <a:t>03/06/2021</a:t>
            </a:fld>
            <a:endParaRPr lang="en-GB"/>
          </a:p>
        </p:txBody>
      </p:sp>
      <p:sp>
        <p:nvSpPr>
          <p:cNvPr id="6" name="Footer Placeholder 5">
            <a:extLst>
              <a:ext uri="{FF2B5EF4-FFF2-40B4-BE49-F238E27FC236}">
                <a16:creationId xmlns:a16="http://schemas.microsoft.com/office/drawing/2014/main" id="{C786E13A-BF3B-2848-8DCC-DEFB35BCC0D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1945045E-01EA-0140-86E4-92B1571FA02D}"/>
              </a:ext>
            </a:extLst>
          </p:cNvPr>
          <p:cNvSpPr>
            <a:spLocks noGrp="1"/>
          </p:cNvSpPr>
          <p:nvPr>
            <p:ph type="sldNum" sz="quarter" idx="12"/>
          </p:nvPr>
        </p:nvSpPr>
        <p:spPr/>
        <p:txBody>
          <a:bodyPr/>
          <a:lstStyle/>
          <a:p>
            <a:fld id="{67AD9F14-138C-3644-943A-4C589D058371}" type="slidenum">
              <a:rPr lang="en-GB" smtClean="0"/>
              <a:t>‹#›</a:t>
            </a:fld>
            <a:endParaRPr lang="en-GB"/>
          </a:p>
        </p:txBody>
      </p:sp>
    </p:spTree>
    <p:extLst>
      <p:ext uri="{BB962C8B-B14F-4D97-AF65-F5344CB8AC3E}">
        <p14:creationId xmlns:p14="http://schemas.microsoft.com/office/powerpoint/2010/main" val="23367999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E0B70E4-FB3E-814F-81CE-8B830165F2B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0CAF933B-B477-9341-9B36-7D98DCFFF4BA}"/>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24DD25F5-2BE5-974D-85A0-9A81F23ACD70}"/>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5DF4843-58C8-8F45-87F2-B17E6086BED7}" type="datetimeFigureOut">
              <a:rPr lang="en-GB" smtClean="0"/>
              <a:t>03/06/2021</a:t>
            </a:fld>
            <a:endParaRPr lang="en-GB"/>
          </a:p>
        </p:txBody>
      </p:sp>
      <p:sp>
        <p:nvSpPr>
          <p:cNvPr id="5" name="Footer Placeholder 4">
            <a:extLst>
              <a:ext uri="{FF2B5EF4-FFF2-40B4-BE49-F238E27FC236}">
                <a16:creationId xmlns:a16="http://schemas.microsoft.com/office/drawing/2014/main" id="{4D9D662A-443F-2C48-926C-88DDAB21344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14A7FBD6-736A-7749-9384-CB7C13E3A3D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AD9F14-138C-3644-943A-4C589D058371}" type="slidenum">
              <a:rPr lang="en-GB" smtClean="0"/>
              <a:t>‹#›</a:t>
            </a:fld>
            <a:endParaRPr lang="en-GB"/>
          </a:p>
        </p:txBody>
      </p:sp>
    </p:spTree>
    <p:extLst>
      <p:ext uri="{BB962C8B-B14F-4D97-AF65-F5344CB8AC3E}">
        <p14:creationId xmlns:p14="http://schemas.microsoft.com/office/powerpoint/2010/main" val="92727291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2.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image" Target="../media/image2.png"/><Relationship Id="rId7"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Layout" Target="../slideLayouts/slideLayout7.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 Id="rId9" Type="http://schemas.openxmlformats.org/officeDocument/2006/relationships/image" Target="../media/image15.png"/></Relationships>
</file>

<file path=ppt/slides/_rels/slide3.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png"/><Relationship Id="rId7" Type="http://schemas.openxmlformats.org/officeDocument/2006/relationships/image" Target="../media/image21.png"/><Relationship Id="rId2" Type="http://schemas.openxmlformats.org/officeDocument/2006/relationships/image" Target="../media/image16.png"/><Relationship Id="rId1" Type="http://schemas.openxmlformats.org/officeDocument/2006/relationships/slideLayout" Target="../slideLayouts/slideLayout7.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png"/><Relationship Id="rId9" Type="http://schemas.openxmlformats.org/officeDocument/2006/relationships/image" Target="../media/image2.png"/></Relationships>
</file>

<file path=ppt/slides/_rels/slide4.xml.rels><?xml version="1.0" encoding="UTF-8" standalone="yes"?>
<Relationships xmlns="http://schemas.openxmlformats.org/package/2006/relationships"><Relationship Id="rId8" Type="http://schemas.openxmlformats.org/officeDocument/2006/relationships/image" Target="../media/image29.png"/><Relationship Id="rId3" Type="http://schemas.openxmlformats.org/officeDocument/2006/relationships/image" Target="../media/image24.png"/><Relationship Id="rId7" Type="http://schemas.openxmlformats.org/officeDocument/2006/relationships/image" Target="../media/image28.png"/><Relationship Id="rId2" Type="http://schemas.openxmlformats.org/officeDocument/2006/relationships/image" Target="../media/image23.png"/><Relationship Id="rId1" Type="http://schemas.openxmlformats.org/officeDocument/2006/relationships/slideLayout" Target="../slideLayouts/slideLayout7.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 Id="rId9" Type="http://schemas.openxmlformats.org/officeDocument/2006/relationships/image" Target="../media/image3.png"/></Relationships>
</file>

<file path=ppt/slides/_rels/slide5.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png"/><Relationship Id="rId7" Type="http://schemas.openxmlformats.org/officeDocument/2006/relationships/image" Target="../media/image34.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33.png"/><Relationship Id="rId5" Type="http://schemas.openxmlformats.org/officeDocument/2006/relationships/image" Target="../media/image32.png"/><Relationship Id="rId10" Type="http://schemas.openxmlformats.org/officeDocument/2006/relationships/image" Target="../media/image2.png"/><Relationship Id="rId4" Type="http://schemas.openxmlformats.org/officeDocument/2006/relationships/image" Target="../media/image31.png"/><Relationship Id="rId9" Type="http://schemas.openxmlformats.org/officeDocument/2006/relationships/image" Target="../media/image36.png"/></Relationships>
</file>

<file path=ppt/slides/_rels/slide6.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38.png"/><Relationship Id="rId7" Type="http://schemas.openxmlformats.org/officeDocument/2006/relationships/image" Target="../media/image42.png"/><Relationship Id="rId2" Type="http://schemas.openxmlformats.org/officeDocument/2006/relationships/image" Target="../media/image37.png"/><Relationship Id="rId1" Type="http://schemas.openxmlformats.org/officeDocument/2006/relationships/slideLayout" Target="../slideLayouts/slideLayout7.xml"/><Relationship Id="rId6" Type="http://schemas.openxmlformats.org/officeDocument/2006/relationships/image" Target="../media/image41.png"/><Relationship Id="rId5" Type="http://schemas.openxmlformats.org/officeDocument/2006/relationships/image" Target="../media/image40.png"/><Relationship Id="rId4" Type="http://schemas.openxmlformats.org/officeDocument/2006/relationships/image" Target="../media/image39.png"/><Relationship Id="rId9" Type="http://schemas.openxmlformats.org/officeDocument/2006/relationships/image" Target="../media/image2.png"/></Relationships>
</file>

<file path=ppt/slides/_rels/slide7.xml.rels><?xml version="1.0" encoding="UTF-8" standalone="yes"?>
<Relationships xmlns="http://schemas.openxmlformats.org/package/2006/relationships"><Relationship Id="rId8" Type="http://schemas.openxmlformats.org/officeDocument/2006/relationships/image" Target="../media/image49.png"/><Relationship Id="rId3" Type="http://schemas.openxmlformats.org/officeDocument/2006/relationships/image" Target="../media/image45.png"/><Relationship Id="rId7" Type="http://schemas.openxmlformats.org/officeDocument/2006/relationships/image" Target="../media/image2.png"/><Relationship Id="rId2" Type="http://schemas.openxmlformats.org/officeDocument/2006/relationships/image" Target="../media/image44.png"/><Relationship Id="rId1" Type="http://schemas.openxmlformats.org/officeDocument/2006/relationships/slideLayout" Target="../slideLayouts/slideLayout7.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 Id="rId9" Type="http://schemas.openxmlformats.org/officeDocument/2006/relationships/image" Target="../media/image50.png"/></Relationships>
</file>

<file path=ppt/slides/_rels/slide8.xml.rels><?xml version="1.0" encoding="UTF-8" standalone="yes"?>
<Relationships xmlns="http://schemas.openxmlformats.org/package/2006/relationships"><Relationship Id="rId8" Type="http://schemas.openxmlformats.org/officeDocument/2006/relationships/image" Target="../media/image57.pn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image" Target="../media/image51.png"/><Relationship Id="rId1" Type="http://schemas.openxmlformats.org/officeDocument/2006/relationships/slideLayout" Target="../slideLayouts/slideLayout7.xml"/><Relationship Id="rId6" Type="http://schemas.openxmlformats.org/officeDocument/2006/relationships/image" Target="../media/image55.png"/><Relationship Id="rId5" Type="http://schemas.openxmlformats.org/officeDocument/2006/relationships/image" Target="../media/image54.png"/><Relationship Id="rId4" Type="http://schemas.openxmlformats.org/officeDocument/2006/relationships/image" Target="../media/image53.png"/><Relationship Id="rId9" Type="http://schemas.openxmlformats.org/officeDocument/2006/relationships/image" Target="../media/image2.png"/></Relationships>
</file>

<file path=ppt/slides/_rels/slide9.xml.rels><?xml version="1.0" encoding="UTF-8" standalone="yes"?>
<Relationships xmlns="http://schemas.openxmlformats.org/package/2006/relationships"><Relationship Id="rId8" Type="http://schemas.openxmlformats.org/officeDocument/2006/relationships/image" Target="../media/image64.png"/><Relationship Id="rId3" Type="http://schemas.openxmlformats.org/officeDocument/2006/relationships/image" Target="../media/image59.png"/><Relationship Id="rId7" Type="http://schemas.openxmlformats.org/officeDocument/2006/relationships/image" Target="../media/image63.png"/><Relationship Id="rId2" Type="http://schemas.openxmlformats.org/officeDocument/2006/relationships/image" Target="../media/image58.png"/><Relationship Id="rId1" Type="http://schemas.openxmlformats.org/officeDocument/2006/relationships/slideLayout" Target="../slideLayouts/slideLayout7.xml"/><Relationship Id="rId6" Type="http://schemas.openxmlformats.org/officeDocument/2006/relationships/image" Target="../media/image62.png"/><Relationship Id="rId5" Type="http://schemas.openxmlformats.org/officeDocument/2006/relationships/image" Target="../media/image61.png"/><Relationship Id="rId4" Type="http://schemas.openxmlformats.org/officeDocument/2006/relationships/image" Target="../media/image60.png"/><Relationship Id="rId9"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92110657-2B75-624C-A556-28F36EA7AA1A}"/>
              </a:ext>
            </a:extLst>
          </p:cNvPr>
          <p:cNvGrpSpPr/>
          <p:nvPr/>
        </p:nvGrpSpPr>
        <p:grpSpPr>
          <a:xfrm>
            <a:off x="-15501" y="-1887"/>
            <a:ext cx="11044496" cy="6817267"/>
            <a:chOff x="-15501" y="-1887"/>
            <a:chExt cx="11044496" cy="6817267"/>
          </a:xfrm>
        </p:grpSpPr>
        <p:pic>
          <p:nvPicPr>
            <p:cNvPr id="5" name="Picture 4">
              <a:extLst>
                <a:ext uri="{FF2B5EF4-FFF2-40B4-BE49-F238E27FC236}">
                  <a16:creationId xmlns:a16="http://schemas.microsoft.com/office/drawing/2014/main" id="{79B2D1C0-143B-9B43-A787-6EC75B2FB1BB}"/>
                </a:ext>
              </a:extLst>
            </p:cNvPr>
            <p:cNvPicPr>
              <a:picLocks noChangeAspect="1"/>
            </p:cNvPicPr>
            <p:nvPr/>
          </p:nvPicPr>
          <p:blipFill rotWithShape="1">
            <a:blip r:embed="rId2"/>
            <a:srcRect l="20754" t="5875" r="24489"/>
            <a:stretch/>
          </p:blipFill>
          <p:spPr>
            <a:xfrm>
              <a:off x="1171655" y="360336"/>
              <a:ext cx="2816429" cy="6455044"/>
            </a:xfrm>
            <a:prstGeom prst="rect">
              <a:avLst/>
            </a:prstGeom>
          </p:spPr>
        </p:pic>
        <p:grpSp>
          <p:nvGrpSpPr>
            <p:cNvPr id="58" name="Group 57">
              <a:extLst>
                <a:ext uri="{FF2B5EF4-FFF2-40B4-BE49-F238E27FC236}">
                  <a16:creationId xmlns:a16="http://schemas.microsoft.com/office/drawing/2014/main" id="{8FFA8255-88CF-5949-9674-192F647C1548}"/>
                </a:ext>
              </a:extLst>
            </p:cNvPr>
            <p:cNvGrpSpPr/>
            <p:nvPr/>
          </p:nvGrpSpPr>
          <p:grpSpPr>
            <a:xfrm>
              <a:off x="2817221" y="4643105"/>
              <a:ext cx="1072854" cy="1711200"/>
              <a:chOff x="2817221" y="4643105"/>
              <a:chExt cx="1072854" cy="1711200"/>
            </a:xfrm>
          </p:grpSpPr>
          <p:pic>
            <p:nvPicPr>
              <p:cNvPr id="6" name="Picture 5">
                <a:extLst>
                  <a:ext uri="{FF2B5EF4-FFF2-40B4-BE49-F238E27FC236}">
                    <a16:creationId xmlns:a16="http://schemas.microsoft.com/office/drawing/2014/main" id="{FE00C184-94A2-124E-9DCE-C6D0BF7CE3DA}"/>
                  </a:ext>
                </a:extLst>
              </p:cNvPr>
              <p:cNvPicPr>
                <a:picLocks noChangeAspect="1"/>
              </p:cNvPicPr>
              <p:nvPr/>
            </p:nvPicPr>
            <p:blipFill rotWithShape="1">
              <a:blip r:embed="rId3"/>
              <a:srcRect l="75562" t="43597" r="9975" b="38776"/>
              <a:stretch/>
            </p:blipFill>
            <p:spPr>
              <a:xfrm>
                <a:off x="3001434" y="5145436"/>
                <a:ext cx="743918" cy="1208869"/>
              </a:xfrm>
              <a:prstGeom prst="rect">
                <a:avLst/>
              </a:prstGeom>
            </p:spPr>
          </p:pic>
          <p:sp>
            <p:nvSpPr>
              <p:cNvPr id="7" name="TextBox 6">
                <a:extLst>
                  <a:ext uri="{FF2B5EF4-FFF2-40B4-BE49-F238E27FC236}">
                    <a16:creationId xmlns:a16="http://schemas.microsoft.com/office/drawing/2014/main" id="{5C60D762-1778-1B4D-90B6-2461ECDDA828}"/>
                  </a:ext>
                </a:extLst>
              </p:cNvPr>
              <p:cNvSpPr txBox="1"/>
              <p:nvPr/>
            </p:nvSpPr>
            <p:spPr>
              <a:xfrm>
                <a:off x="2817221" y="4643105"/>
                <a:ext cx="1072854" cy="553998"/>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Predictor value (normalised &amp; scaled)</a:t>
                </a:r>
              </a:p>
            </p:txBody>
          </p:sp>
        </p:grpSp>
        <p:grpSp>
          <p:nvGrpSpPr>
            <p:cNvPr id="26" name="Group 25">
              <a:extLst>
                <a:ext uri="{FF2B5EF4-FFF2-40B4-BE49-F238E27FC236}">
                  <a16:creationId xmlns:a16="http://schemas.microsoft.com/office/drawing/2014/main" id="{8986C3D0-BD75-C947-8D98-106885DA4E8A}"/>
                </a:ext>
              </a:extLst>
            </p:cNvPr>
            <p:cNvGrpSpPr/>
            <p:nvPr/>
          </p:nvGrpSpPr>
          <p:grpSpPr>
            <a:xfrm>
              <a:off x="-15501" y="416259"/>
              <a:ext cx="1224368" cy="5997837"/>
              <a:chOff x="-15501" y="416259"/>
              <a:chExt cx="1224368" cy="5997837"/>
            </a:xfrm>
          </p:grpSpPr>
          <p:sp>
            <p:nvSpPr>
              <p:cNvPr id="8" name="TextBox 7">
                <a:extLst>
                  <a:ext uri="{FF2B5EF4-FFF2-40B4-BE49-F238E27FC236}">
                    <a16:creationId xmlns:a16="http://schemas.microsoft.com/office/drawing/2014/main" id="{FA452CB1-AA2C-744A-9AC8-CDFBA5F725AE}"/>
                  </a:ext>
                </a:extLst>
              </p:cNvPr>
              <p:cNvSpPr txBox="1"/>
              <p:nvPr/>
            </p:nvSpPr>
            <p:spPr>
              <a:xfrm>
                <a:off x="-15498" y="416259"/>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Distinctiveness (from second-best option)</a:t>
                </a:r>
              </a:p>
            </p:txBody>
          </p:sp>
          <p:sp>
            <p:nvSpPr>
              <p:cNvPr id="9" name="TextBox 8">
                <a:extLst>
                  <a:ext uri="{FF2B5EF4-FFF2-40B4-BE49-F238E27FC236}">
                    <a16:creationId xmlns:a16="http://schemas.microsoft.com/office/drawing/2014/main" id="{DC2EDEDF-AF99-E145-A2AA-33FE22ED3596}"/>
                  </a:ext>
                </a:extLst>
              </p:cNvPr>
              <p:cNvSpPr txBox="1"/>
              <p:nvPr/>
            </p:nvSpPr>
            <p:spPr>
              <a:xfrm>
                <a:off x="0" y="710846"/>
                <a:ext cx="1208867" cy="461665"/>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Number of other criteria best option also fits</a:t>
                </a:r>
              </a:p>
            </p:txBody>
          </p:sp>
          <p:sp>
            <p:nvSpPr>
              <p:cNvPr id="10" name="TextBox 9">
                <a:extLst>
                  <a:ext uri="{FF2B5EF4-FFF2-40B4-BE49-F238E27FC236}">
                    <a16:creationId xmlns:a16="http://schemas.microsoft.com/office/drawing/2014/main" id="{64B18C5E-3F42-3245-9AA6-7F726A78B148}"/>
                  </a:ext>
                </a:extLst>
              </p:cNvPr>
              <p:cNvSpPr txBox="1"/>
              <p:nvPr/>
            </p:nvSpPr>
            <p:spPr>
              <a:xfrm>
                <a:off x="0" y="1145494"/>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cereal</a:t>
                </a:r>
              </a:p>
            </p:txBody>
          </p:sp>
          <p:sp>
            <p:nvSpPr>
              <p:cNvPr id="11" name="TextBox 10">
                <a:extLst>
                  <a:ext uri="{FF2B5EF4-FFF2-40B4-BE49-F238E27FC236}">
                    <a16:creationId xmlns:a16="http://schemas.microsoft.com/office/drawing/2014/main" id="{72CD0A24-83A3-5241-AD00-837F1493B12B}"/>
                  </a:ext>
                </a:extLst>
              </p:cNvPr>
              <p:cNvSpPr txBox="1"/>
              <p:nvPr/>
            </p:nvSpPr>
            <p:spPr>
              <a:xfrm>
                <a:off x="0" y="1476544"/>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ready meal</a:t>
                </a:r>
              </a:p>
            </p:txBody>
          </p:sp>
          <p:sp>
            <p:nvSpPr>
              <p:cNvPr id="12" name="TextBox 11">
                <a:extLst>
                  <a:ext uri="{FF2B5EF4-FFF2-40B4-BE49-F238E27FC236}">
                    <a16:creationId xmlns:a16="http://schemas.microsoft.com/office/drawing/2014/main" id="{EB74D857-8EB0-F74A-81C8-1F133AE31281}"/>
                  </a:ext>
                </a:extLst>
              </p:cNvPr>
              <p:cNvSpPr txBox="1"/>
              <p:nvPr/>
            </p:nvSpPr>
            <p:spPr>
              <a:xfrm>
                <a:off x="-15499" y="1807239"/>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yoghurt</a:t>
                </a:r>
              </a:p>
            </p:txBody>
          </p:sp>
          <p:sp>
            <p:nvSpPr>
              <p:cNvPr id="13" name="TextBox 12">
                <a:extLst>
                  <a:ext uri="{FF2B5EF4-FFF2-40B4-BE49-F238E27FC236}">
                    <a16:creationId xmlns:a16="http://schemas.microsoft.com/office/drawing/2014/main" id="{5CB8F50D-7493-EB48-ADAD-D77F9E94691B}"/>
                  </a:ext>
                </a:extLst>
              </p:cNvPr>
              <p:cNvSpPr txBox="1"/>
              <p:nvPr/>
            </p:nvSpPr>
            <p:spPr>
              <a:xfrm>
                <a:off x="-15500" y="2136026"/>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Response time</a:t>
                </a:r>
              </a:p>
            </p:txBody>
          </p:sp>
          <p:sp>
            <p:nvSpPr>
              <p:cNvPr id="14" name="TextBox 13">
                <a:extLst>
                  <a:ext uri="{FF2B5EF4-FFF2-40B4-BE49-F238E27FC236}">
                    <a16:creationId xmlns:a16="http://schemas.microsoft.com/office/drawing/2014/main" id="{278675D0-130C-D44F-9403-3F5B85FA055F}"/>
                  </a:ext>
                </a:extLst>
              </p:cNvPr>
              <p:cNvSpPr txBox="1"/>
              <p:nvPr/>
            </p:nvSpPr>
            <p:spPr>
              <a:xfrm>
                <a:off x="0" y="2471621"/>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sandwich</a:t>
                </a:r>
              </a:p>
            </p:txBody>
          </p:sp>
          <p:sp>
            <p:nvSpPr>
              <p:cNvPr id="15" name="TextBox 14">
                <a:extLst>
                  <a:ext uri="{FF2B5EF4-FFF2-40B4-BE49-F238E27FC236}">
                    <a16:creationId xmlns:a16="http://schemas.microsoft.com/office/drawing/2014/main" id="{0C64722A-17D2-9B49-8F84-AECEE2FC6B0E}"/>
                  </a:ext>
                </a:extLst>
              </p:cNvPr>
              <p:cNvSpPr txBox="1"/>
              <p:nvPr/>
            </p:nvSpPr>
            <p:spPr>
              <a:xfrm>
                <a:off x="-1" y="2797192"/>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soup</a:t>
                </a:r>
              </a:p>
            </p:txBody>
          </p:sp>
          <p:sp>
            <p:nvSpPr>
              <p:cNvPr id="16" name="TextBox 15">
                <a:extLst>
                  <a:ext uri="{FF2B5EF4-FFF2-40B4-BE49-F238E27FC236}">
                    <a16:creationId xmlns:a16="http://schemas.microsoft.com/office/drawing/2014/main" id="{575CC074-C152-2347-BC1D-217CA72A8F0D}"/>
                  </a:ext>
                </a:extLst>
              </p:cNvPr>
              <p:cNvSpPr txBox="1"/>
              <p:nvPr/>
            </p:nvSpPr>
            <p:spPr>
              <a:xfrm>
                <a:off x="0" y="3094798"/>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Attitude to healthy eating</a:t>
                </a:r>
              </a:p>
            </p:txBody>
          </p:sp>
          <p:sp>
            <p:nvSpPr>
              <p:cNvPr id="17" name="TextBox 16">
                <a:extLst>
                  <a:ext uri="{FF2B5EF4-FFF2-40B4-BE49-F238E27FC236}">
                    <a16:creationId xmlns:a16="http://schemas.microsoft.com/office/drawing/2014/main" id="{1DB15AE8-61AA-F34C-BF52-ED9CA928CF33}"/>
                  </a:ext>
                </a:extLst>
              </p:cNvPr>
              <p:cNvSpPr txBox="1"/>
              <p:nvPr/>
            </p:nvSpPr>
            <p:spPr>
              <a:xfrm>
                <a:off x="0" y="3466589"/>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Nutrition label use</a:t>
                </a:r>
              </a:p>
            </p:txBody>
          </p:sp>
          <p:sp>
            <p:nvSpPr>
              <p:cNvPr id="18" name="TextBox 17">
                <a:extLst>
                  <a:ext uri="{FF2B5EF4-FFF2-40B4-BE49-F238E27FC236}">
                    <a16:creationId xmlns:a16="http://schemas.microsoft.com/office/drawing/2014/main" id="{525C7283-A961-4943-97D9-75536B7BF30B}"/>
                  </a:ext>
                </a:extLst>
              </p:cNvPr>
              <p:cNvSpPr txBox="1"/>
              <p:nvPr/>
            </p:nvSpPr>
            <p:spPr>
              <a:xfrm>
                <a:off x="0" y="3765375"/>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Health concern: reduce sugar</a:t>
                </a:r>
              </a:p>
            </p:txBody>
          </p:sp>
          <p:sp>
            <p:nvSpPr>
              <p:cNvPr id="19" name="TextBox 18">
                <a:extLst>
                  <a:ext uri="{FF2B5EF4-FFF2-40B4-BE49-F238E27FC236}">
                    <a16:creationId xmlns:a16="http://schemas.microsoft.com/office/drawing/2014/main" id="{6CA3CF13-A93D-184A-B047-7236DA5D8633}"/>
                  </a:ext>
                </a:extLst>
              </p:cNvPr>
              <p:cNvSpPr txBox="1"/>
              <p:nvPr/>
            </p:nvSpPr>
            <p:spPr>
              <a:xfrm>
                <a:off x="0" y="4743932"/>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Health concern: reduce calories</a:t>
                </a:r>
              </a:p>
            </p:txBody>
          </p:sp>
          <p:sp>
            <p:nvSpPr>
              <p:cNvPr id="20" name="TextBox 19">
                <a:extLst>
                  <a:ext uri="{FF2B5EF4-FFF2-40B4-BE49-F238E27FC236}">
                    <a16:creationId xmlns:a16="http://schemas.microsoft.com/office/drawing/2014/main" id="{0691E99C-3864-D047-96C6-BD76F6536509}"/>
                  </a:ext>
                </a:extLst>
              </p:cNvPr>
              <p:cNvSpPr txBox="1"/>
              <p:nvPr/>
            </p:nvSpPr>
            <p:spPr>
              <a:xfrm>
                <a:off x="0" y="4124893"/>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crisps</a:t>
                </a:r>
              </a:p>
            </p:txBody>
          </p:sp>
          <p:sp>
            <p:nvSpPr>
              <p:cNvPr id="21" name="TextBox 20">
                <a:extLst>
                  <a:ext uri="{FF2B5EF4-FFF2-40B4-BE49-F238E27FC236}">
                    <a16:creationId xmlns:a16="http://schemas.microsoft.com/office/drawing/2014/main" id="{9F1AC209-6E92-CD48-9211-DEAEFC3B8D9C}"/>
                  </a:ext>
                </a:extLst>
              </p:cNvPr>
              <p:cNvSpPr txBox="1"/>
              <p:nvPr/>
            </p:nvSpPr>
            <p:spPr>
              <a:xfrm>
                <a:off x="-15498" y="4454910"/>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Age</a:t>
                </a:r>
              </a:p>
            </p:txBody>
          </p:sp>
          <p:sp>
            <p:nvSpPr>
              <p:cNvPr id="22" name="TextBox 21">
                <a:extLst>
                  <a:ext uri="{FF2B5EF4-FFF2-40B4-BE49-F238E27FC236}">
                    <a16:creationId xmlns:a16="http://schemas.microsoft.com/office/drawing/2014/main" id="{A2971D18-3B7B-5944-9FE7-21797C92CE4F}"/>
                  </a:ext>
                </a:extLst>
              </p:cNvPr>
              <p:cNvSpPr txBox="1"/>
              <p:nvPr/>
            </p:nvSpPr>
            <p:spPr>
              <a:xfrm>
                <a:off x="-2" y="5079799"/>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Health concern: reduce salt</a:t>
                </a:r>
              </a:p>
            </p:txBody>
          </p:sp>
          <p:sp>
            <p:nvSpPr>
              <p:cNvPr id="23" name="TextBox 22">
                <a:extLst>
                  <a:ext uri="{FF2B5EF4-FFF2-40B4-BE49-F238E27FC236}">
                    <a16:creationId xmlns:a16="http://schemas.microsoft.com/office/drawing/2014/main" id="{1684DB4A-7118-8E44-B584-79E73A987F67}"/>
                  </a:ext>
                </a:extLst>
              </p:cNvPr>
              <p:cNvSpPr txBox="1"/>
              <p:nvPr/>
            </p:nvSpPr>
            <p:spPr>
              <a:xfrm>
                <a:off x="-3" y="5466371"/>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Gender</a:t>
                </a:r>
              </a:p>
            </p:txBody>
          </p:sp>
          <p:sp>
            <p:nvSpPr>
              <p:cNvPr id="24" name="TextBox 23">
                <a:extLst>
                  <a:ext uri="{FF2B5EF4-FFF2-40B4-BE49-F238E27FC236}">
                    <a16:creationId xmlns:a16="http://schemas.microsoft.com/office/drawing/2014/main" id="{5E225464-0BDA-9C44-8370-0256201197FE}"/>
                  </a:ext>
                </a:extLst>
              </p:cNvPr>
              <p:cNvSpPr txBox="1"/>
              <p:nvPr/>
            </p:nvSpPr>
            <p:spPr>
              <a:xfrm>
                <a:off x="-4" y="5752554"/>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Health concern: reduce all</a:t>
                </a:r>
              </a:p>
            </p:txBody>
          </p:sp>
          <p:sp>
            <p:nvSpPr>
              <p:cNvPr id="25" name="TextBox 24">
                <a:extLst>
                  <a:ext uri="{FF2B5EF4-FFF2-40B4-BE49-F238E27FC236}">
                    <a16:creationId xmlns:a16="http://schemas.microsoft.com/office/drawing/2014/main" id="{B5EA33E7-37B8-A74B-AD01-E50F0616F78C}"/>
                  </a:ext>
                </a:extLst>
              </p:cNvPr>
              <p:cNvSpPr txBox="1"/>
              <p:nvPr/>
            </p:nvSpPr>
            <p:spPr>
              <a:xfrm>
                <a:off x="-15501" y="6075542"/>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Health concern: reduce fat</a:t>
                </a:r>
              </a:p>
            </p:txBody>
          </p:sp>
        </p:grpSp>
        <p:sp>
          <p:nvSpPr>
            <p:cNvPr id="27" name="TextBox 26">
              <a:extLst>
                <a:ext uri="{FF2B5EF4-FFF2-40B4-BE49-F238E27FC236}">
                  <a16:creationId xmlns:a16="http://schemas.microsoft.com/office/drawing/2014/main" id="{F4FC0BE7-C2BD-AE4F-A933-E80C1B66F3A1}"/>
                </a:ext>
              </a:extLst>
            </p:cNvPr>
            <p:cNvSpPr txBox="1"/>
            <p:nvPr/>
          </p:nvSpPr>
          <p:spPr>
            <a:xfrm>
              <a:off x="-15501" y="-1887"/>
              <a:ext cx="11044496" cy="429455"/>
            </a:xfrm>
            <a:prstGeom prst="rect">
              <a:avLst/>
            </a:prstGeom>
            <a:noFill/>
          </p:spPr>
          <p:txBody>
            <a:bodyPr wrap="square" rtlCol="0">
              <a:spAutoFit/>
            </a:bodyPr>
            <a:lstStyle/>
            <a:p>
              <a:r>
                <a:rPr lang="en-GB" sz="1100" dirty="0">
                  <a:latin typeface="Arial" panose="020B0604020202020204" pitchFamily="34" charset="0"/>
                  <a:cs typeface="Arial" panose="020B0604020202020204" pitchFamily="34" charset="0"/>
                </a:rPr>
                <a:t>Plot of SHAP values for individual trials in test set (left) and partial dependence plots for five most highly correlated predictors and health concern about sugar for the selection of options with the lowest %RI of sugar</a:t>
              </a:r>
            </a:p>
          </p:txBody>
        </p:sp>
        <p:pic>
          <p:nvPicPr>
            <p:cNvPr id="29" name="Picture 28" descr="Chart, scatter chart&#10;&#10;Description automatically generated">
              <a:extLst>
                <a:ext uri="{FF2B5EF4-FFF2-40B4-BE49-F238E27FC236}">
                  <a16:creationId xmlns:a16="http://schemas.microsoft.com/office/drawing/2014/main" id="{117E56A2-06A2-6C41-B1A0-D9B7AF6BF35F}"/>
                </a:ext>
              </a:extLst>
            </p:cNvPr>
            <p:cNvPicPr>
              <a:picLocks noChangeAspect="1"/>
            </p:cNvPicPr>
            <p:nvPr/>
          </p:nvPicPr>
          <p:blipFill rotWithShape="1">
            <a:blip r:embed="rId4"/>
            <a:srcRect t="1" r="26720" b="-540"/>
            <a:stretch/>
          </p:blipFill>
          <p:spPr>
            <a:xfrm>
              <a:off x="4077594" y="417095"/>
              <a:ext cx="2195286" cy="3011905"/>
            </a:xfrm>
            <a:prstGeom prst="rect">
              <a:avLst/>
            </a:prstGeom>
            <a:ln>
              <a:solidFill>
                <a:schemeClr val="tx1"/>
              </a:solidFill>
            </a:ln>
          </p:spPr>
        </p:pic>
        <p:sp>
          <p:nvSpPr>
            <p:cNvPr id="30" name="TextBox 29">
              <a:extLst>
                <a:ext uri="{FF2B5EF4-FFF2-40B4-BE49-F238E27FC236}">
                  <a16:creationId xmlns:a16="http://schemas.microsoft.com/office/drawing/2014/main" id="{35CC2B78-48EF-6240-AF7A-4101B23C1EDF}"/>
                </a:ext>
              </a:extLst>
            </p:cNvPr>
            <p:cNvSpPr txBox="1"/>
            <p:nvPr/>
          </p:nvSpPr>
          <p:spPr>
            <a:xfrm>
              <a:off x="5217727" y="3148212"/>
              <a:ext cx="958483"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Ready meal</a:t>
              </a:r>
            </a:p>
          </p:txBody>
        </p:sp>
        <p:sp>
          <p:nvSpPr>
            <p:cNvPr id="31" name="TextBox 30">
              <a:extLst>
                <a:ext uri="{FF2B5EF4-FFF2-40B4-BE49-F238E27FC236}">
                  <a16:creationId xmlns:a16="http://schemas.microsoft.com/office/drawing/2014/main" id="{223A9D7E-B0AA-FB47-8645-5849FD3A01D7}"/>
                </a:ext>
              </a:extLst>
            </p:cNvPr>
            <p:cNvSpPr txBox="1"/>
            <p:nvPr/>
          </p:nvSpPr>
          <p:spPr>
            <a:xfrm>
              <a:off x="4419600" y="3151439"/>
              <a:ext cx="878272"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Not ready meal</a:t>
              </a:r>
            </a:p>
          </p:txBody>
        </p:sp>
        <p:pic>
          <p:nvPicPr>
            <p:cNvPr id="34" name="Picture 33" descr="Chart, scatter chart&#10;&#10;Description automatically generated">
              <a:extLst>
                <a:ext uri="{FF2B5EF4-FFF2-40B4-BE49-F238E27FC236}">
                  <a16:creationId xmlns:a16="http://schemas.microsoft.com/office/drawing/2014/main" id="{D19F62ED-461C-0F4E-B6B8-77B2212F0552}"/>
                </a:ext>
              </a:extLst>
            </p:cNvPr>
            <p:cNvPicPr>
              <a:picLocks noChangeAspect="1"/>
            </p:cNvPicPr>
            <p:nvPr/>
          </p:nvPicPr>
          <p:blipFill rotWithShape="1">
            <a:blip r:embed="rId5"/>
            <a:srcRect t="861" r="27181"/>
            <a:stretch/>
          </p:blipFill>
          <p:spPr>
            <a:xfrm>
              <a:off x="6427567" y="416311"/>
              <a:ext cx="2224858" cy="3029014"/>
            </a:xfrm>
            <a:prstGeom prst="rect">
              <a:avLst/>
            </a:prstGeom>
            <a:ln>
              <a:solidFill>
                <a:schemeClr val="tx1"/>
              </a:solidFill>
            </a:ln>
          </p:spPr>
        </p:pic>
        <p:pic>
          <p:nvPicPr>
            <p:cNvPr id="36" name="Picture 35" descr="Chart, scatter chart&#10;&#10;Description automatically generated">
              <a:extLst>
                <a:ext uri="{FF2B5EF4-FFF2-40B4-BE49-F238E27FC236}">
                  <a16:creationId xmlns:a16="http://schemas.microsoft.com/office/drawing/2014/main" id="{135A95E2-FC01-3A42-9467-98F461662561}"/>
                </a:ext>
              </a:extLst>
            </p:cNvPr>
            <p:cNvPicPr>
              <a:picLocks noChangeAspect="1"/>
            </p:cNvPicPr>
            <p:nvPr/>
          </p:nvPicPr>
          <p:blipFill rotWithShape="1">
            <a:blip r:embed="rId6"/>
            <a:srcRect r="27458"/>
            <a:stretch/>
          </p:blipFill>
          <p:spPr>
            <a:xfrm>
              <a:off x="8820268" y="400563"/>
              <a:ext cx="2208726" cy="3044762"/>
            </a:xfrm>
            <a:prstGeom prst="rect">
              <a:avLst/>
            </a:prstGeom>
            <a:ln>
              <a:solidFill>
                <a:schemeClr val="tx1"/>
              </a:solidFill>
            </a:ln>
          </p:spPr>
        </p:pic>
        <p:pic>
          <p:nvPicPr>
            <p:cNvPr id="38" name="Picture 37" descr="Chart, scatter chart&#10;&#10;Description automatically generated">
              <a:extLst>
                <a:ext uri="{FF2B5EF4-FFF2-40B4-BE49-F238E27FC236}">
                  <a16:creationId xmlns:a16="http://schemas.microsoft.com/office/drawing/2014/main" id="{99B68941-92A7-DA46-A583-B1728023BB1B}"/>
                </a:ext>
              </a:extLst>
            </p:cNvPr>
            <p:cNvPicPr>
              <a:picLocks noChangeAspect="1"/>
            </p:cNvPicPr>
            <p:nvPr/>
          </p:nvPicPr>
          <p:blipFill rotWithShape="1">
            <a:blip r:embed="rId7"/>
            <a:srcRect t="-1" r="26238" b="-7864"/>
            <a:stretch/>
          </p:blipFill>
          <p:spPr>
            <a:xfrm>
              <a:off x="6442352" y="3587858"/>
              <a:ext cx="2195287" cy="3210216"/>
            </a:xfrm>
            <a:prstGeom prst="rect">
              <a:avLst/>
            </a:prstGeom>
            <a:ln>
              <a:solidFill>
                <a:schemeClr val="tx1"/>
              </a:solidFill>
            </a:ln>
          </p:spPr>
        </p:pic>
        <p:pic>
          <p:nvPicPr>
            <p:cNvPr id="40" name="Picture 39" descr="Chart&#10;&#10;Description automatically generated">
              <a:extLst>
                <a:ext uri="{FF2B5EF4-FFF2-40B4-BE49-F238E27FC236}">
                  <a16:creationId xmlns:a16="http://schemas.microsoft.com/office/drawing/2014/main" id="{7EDBFC07-4111-F84F-91BB-A1540BB3FD91}"/>
                </a:ext>
              </a:extLst>
            </p:cNvPr>
            <p:cNvPicPr>
              <a:picLocks noChangeAspect="1"/>
            </p:cNvPicPr>
            <p:nvPr/>
          </p:nvPicPr>
          <p:blipFill rotWithShape="1">
            <a:blip r:embed="rId8"/>
            <a:srcRect r="27520" b="-5988"/>
            <a:stretch/>
          </p:blipFill>
          <p:spPr>
            <a:xfrm>
              <a:off x="4074288" y="3587859"/>
              <a:ext cx="2195286" cy="3210216"/>
            </a:xfrm>
            <a:prstGeom prst="rect">
              <a:avLst/>
            </a:prstGeom>
            <a:ln>
              <a:solidFill>
                <a:schemeClr val="tx1"/>
              </a:solidFill>
            </a:ln>
          </p:spPr>
        </p:pic>
        <p:pic>
          <p:nvPicPr>
            <p:cNvPr id="42" name="Picture 41" descr="Chart, scatter chart&#10;&#10;Description automatically generated">
              <a:extLst>
                <a:ext uri="{FF2B5EF4-FFF2-40B4-BE49-F238E27FC236}">
                  <a16:creationId xmlns:a16="http://schemas.microsoft.com/office/drawing/2014/main" id="{F863BF5E-09FA-7C4D-BF8A-A47078B9B91D}"/>
                </a:ext>
              </a:extLst>
            </p:cNvPr>
            <p:cNvPicPr>
              <a:picLocks noChangeAspect="1"/>
            </p:cNvPicPr>
            <p:nvPr/>
          </p:nvPicPr>
          <p:blipFill rotWithShape="1">
            <a:blip r:embed="rId9"/>
            <a:srcRect t="-1" r="25320" b="-8969"/>
            <a:stretch/>
          </p:blipFill>
          <p:spPr>
            <a:xfrm>
              <a:off x="8820268" y="3574311"/>
              <a:ext cx="2200076" cy="3210216"/>
            </a:xfrm>
            <a:prstGeom prst="rect">
              <a:avLst/>
            </a:prstGeom>
            <a:ln>
              <a:solidFill>
                <a:schemeClr val="tx1"/>
              </a:solidFill>
            </a:ln>
          </p:spPr>
        </p:pic>
        <p:sp>
          <p:nvSpPr>
            <p:cNvPr id="43" name="TextBox 42">
              <a:extLst>
                <a:ext uri="{FF2B5EF4-FFF2-40B4-BE49-F238E27FC236}">
                  <a16:creationId xmlns:a16="http://schemas.microsoft.com/office/drawing/2014/main" id="{D159614E-C5A7-4749-8D28-3789701FB756}"/>
                </a:ext>
              </a:extLst>
            </p:cNvPr>
            <p:cNvSpPr txBox="1"/>
            <p:nvPr/>
          </p:nvSpPr>
          <p:spPr>
            <a:xfrm>
              <a:off x="7664093" y="3184553"/>
              <a:ext cx="958483"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Yoghurt</a:t>
              </a:r>
            </a:p>
          </p:txBody>
        </p:sp>
        <p:sp>
          <p:nvSpPr>
            <p:cNvPr id="44" name="TextBox 43">
              <a:extLst>
                <a:ext uri="{FF2B5EF4-FFF2-40B4-BE49-F238E27FC236}">
                  <a16:creationId xmlns:a16="http://schemas.microsoft.com/office/drawing/2014/main" id="{5E9D55F2-2B68-934F-A72D-456E2A625BB8}"/>
                </a:ext>
              </a:extLst>
            </p:cNvPr>
            <p:cNvSpPr txBox="1"/>
            <p:nvPr/>
          </p:nvSpPr>
          <p:spPr>
            <a:xfrm>
              <a:off x="6855692" y="3187780"/>
              <a:ext cx="878272"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Not yoghurt</a:t>
              </a:r>
            </a:p>
          </p:txBody>
        </p:sp>
        <p:sp>
          <p:nvSpPr>
            <p:cNvPr id="45" name="TextBox 44">
              <a:extLst>
                <a:ext uri="{FF2B5EF4-FFF2-40B4-BE49-F238E27FC236}">
                  <a16:creationId xmlns:a16="http://schemas.microsoft.com/office/drawing/2014/main" id="{15A2F76B-015E-B34C-9F34-DBEC4DFBA4D2}"/>
                </a:ext>
              </a:extLst>
            </p:cNvPr>
            <p:cNvSpPr txBox="1"/>
            <p:nvPr/>
          </p:nvSpPr>
          <p:spPr>
            <a:xfrm>
              <a:off x="10049911" y="3182092"/>
              <a:ext cx="958483"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Cereal</a:t>
              </a:r>
            </a:p>
          </p:txBody>
        </p:sp>
        <p:sp>
          <p:nvSpPr>
            <p:cNvPr id="46" name="TextBox 45">
              <a:extLst>
                <a:ext uri="{FF2B5EF4-FFF2-40B4-BE49-F238E27FC236}">
                  <a16:creationId xmlns:a16="http://schemas.microsoft.com/office/drawing/2014/main" id="{9B1358CA-EA56-9244-8002-899FF5194C8F}"/>
                </a:ext>
              </a:extLst>
            </p:cNvPr>
            <p:cNvSpPr txBox="1"/>
            <p:nvPr/>
          </p:nvSpPr>
          <p:spPr>
            <a:xfrm>
              <a:off x="9241510" y="3185319"/>
              <a:ext cx="878272"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Not cereal</a:t>
              </a:r>
            </a:p>
          </p:txBody>
        </p:sp>
        <p:sp>
          <p:nvSpPr>
            <p:cNvPr id="47" name="TextBox 46">
              <a:extLst>
                <a:ext uri="{FF2B5EF4-FFF2-40B4-BE49-F238E27FC236}">
                  <a16:creationId xmlns:a16="http://schemas.microsoft.com/office/drawing/2014/main" id="{4C996B20-E8B2-9340-B478-66E4E4F1B725}"/>
                </a:ext>
              </a:extLst>
            </p:cNvPr>
            <p:cNvSpPr txBox="1"/>
            <p:nvPr/>
          </p:nvSpPr>
          <p:spPr>
            <a:xfrm>
              <a:off x="5093358" y="6333183"/>
              <a:ext cx="958483"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Yoghurt</a:t>
              </a:r>
            </a:p>
          </p:txBody>
        </p:sp>
        <p:sp>
          <p:nvSpPr>
            <p:cNvPr id="48" name="TextBox 47">
              <a:extLst>
                <a:ext uri="{FF2B5EF4-FFF2-40B4-BE49-F238E27FC236}">
                  <a16:creationId xmlns:a16="http://schemas.microsoft.com/office/drawing/2014/main" id="{EA8256DA-EC0B-7345-87AF-F79DE03C7053}"/>
                </a:ext>
              </a:extLst>
            </p:cNvPr>
            <p:cNvSpPr txBox="1"/>
            <p:nvPr/>
          </p:nvSpPr>
          <p:spPr>
            <a:xfrm>
              <a:off x="4170713" y="6340878"/>
              <a:ext cx="829327" cy="415498"/>
            </a:xfrm>
            <a:prstGeom prst="rect">
              <a:avLst/>
            </a:prstGeom>
            <a:solidFill>
              <a:schemeClr val="bg1"/>
            </a:solidFill>
          </p:spPr>
          <p:txBody>
            <a:bodyPr wrap="square" rtlCol="0">
              <a:spAutoFit/>
            </a:bodyPr>
            <a:lstStyle/>
            <a:p>
              <a:pPr algn="r"/>
              <a:r>
                <a:rPr lang="en-GB" sz="700" dirty="0">
                  <a:latin typeface="Arial" panose="020B0604020202020204" pitchFamily="34" charset="0"/>
                  <a:cs typeface="Arial" panose="020B0604020202020204" pitchFamily="34" charset="0"/>
                </a:rPr>
                <a:t>Reducing calories is not health concern</a:t>
              </a:r>
            </a:p>
          </p:txBody>
        </p:sp>
        <p:sp>
          <p:nvSpPr>
            <p:cNvPr id="49" name="TextBox 48">
              <a:extLst>
                <a:ext uri="{FF2B5EF4-FFF2-40B4-BE49-F238E27FC236}">
                  <a16:creationId xmlns:a16="http://schemas.microsoft.com/office/drawing/2014/main" id="{42F82A39-C6CA-4946-9401-3BB683D5D4F6}"/>
                </a:ext>
              </a:extLst>
            </p:cNvPr>
            <p:cNvSpPr txBox="1"/>
            <p:nvPr/>
          </p:nvSpPr>
          <p:spPr>
            <a:xfrm>
              <a:off x="4916218" y="6354305"/>
              <a:ext cx="878272" cy="415498"/>
            </a:xfrm>
            <a:prstGeom prst="rect">
              <a:avLst/>
            </a:prstGeom>
            <a:solidFill>
              <a:schemeClr val="bg1"/>
            </a:solidFill>
          </p:spPr>
          <p:txBody>
            <a:bodyPr wrap="square" rtlCol="0">
              <a:spAutoFit/>
            </a:bodyPr>
            <a:lstStyle/>
            <a:p>
              <a:pPr algn="ctr"/>
              <a:r>
                <a:rPr lang="en-GB" sz="700" dirty="0">
                  <a:latin typeface="Arial" panose="020B0604020202020204" pitchFamily="34" charset="0"/>
                  <a:cs typeface="Arial" panose="020B0604020202020204" pitchFamily="34" charset="0"/>
                </a:rPr>
                <a:t>Reducing calories is health concern</a:t>
              </a:r>
            </a:p>
          </p:txBody>
        </p:sp>
        <p:sp>
          <p:nvSpPr>
            <p:cNvPr id="50" name="TextBox 49">
              <a:extLst>
                <a:ext uri="{FF2B5EF4-FFF2-40B4-BE49-F238E27FC236}">
                  <a16:creationId xmlns:a16="http://schemas.microsoft.com/office/drawing/2014/main" id="{78A8D34D-31A6-0746-9322-CD1E41B2D6B1}"/>
                </a:ext>
              </a:extLst>
            </p:cNvPr>
            <p:cNvSpPr txBox="1"/>
            <p:nvPr/>
          </p:nvSpPr>
          <p:spPr>
            <a:xfrm>
              <a:off x="5752534" y="6414096"/>
              <a:ext cx="492210" cy="215444"/>
            </a:xfrm>
            <a:prstGeom prst="rect">
              <a:avLst/>
            </a:prstGeom>
            <a:solidFill>
              <a:schemeClr val="bg1"/>
            </a:solidFill>
          </p:spPr>
          <p:txBody>
            <a:bodyPr wrap="square" rtlCol="0">
              <a:spAutoFit/>
            </a:bodyPr>
            <a:lstStyle/>
            <a:p>
              <a:r>
                <a:rPr lang="en-GB" sz="800" dirty="0">
                  <a:latin typeface="Arial" panose="020B0604020202020204" pitchFamily="34" charset="0"/>
                  <a:cs typeface="Arial" panose="020B0604020202020204" pitchFamily="34" charset="0"/>
                </a:rPr>
                <a:t>NA</a:t>
              </a:r>
            </a:p>
          </p:txBody>
        </p:sp>
        <p:sp>
          <p:nvSpPr>
            <p:cNvPr id="51" name="TextBox 50">
              <a:extLst>
                <a:ext uri="{FF2B5EF4-FFF2-40B4-BE49-F238E27FC236}">
                  <a16:creationId xmlns:a16="http://schemas.microsoft.com/office/drawing/2014/main" id="{68E4A6F0-66C2-BE4C-A133-547C0F88965B}"/>
                </a:ext>
              </a:extLst>
            </p:cNvPr>
            <p:cNvSpPr txBox="1"/>
            <p:nvPr/>
          </p:nvSpPr>
          <p:spPr>
            <a:xfrm>
              <a:off x="8934363" y="6236261"/>
              <a:ext cx="829327" cy="415498"/>
            </a:xfrm>
            <a:prstGeom prst="rect">
              <a:avLst/>
            </a:prstGeom>
            <a:solidFill>
              <a:schemeClr val="bg1"/>
            </a:solidFill>
          </p:spPr>
          <p:txBody>
            <a:bodyPr wrap="square" rtlCol="0">
              <a:spAutoFit/>
            </a:bodyPr>
            <a:lstStyle/>
            <a:p>
              <a:pPr algn="r"/>
              <a:r>
                <a:rPr lang="en-GB" sz="700" dirty="0">
                  <a:latin typeface="Arial" panose="020B0604020202020204" pitchFamily="34" charset="0"/>
                  <a:cs typeface="Arial" panose="020B0604020202020204" pitchFamily="34" charset="0"/>
                </a:rPr>
                <a:t>Reducing sugar is not health concern</a:t>
              </a:r>
            </a:p>
          </p:txBody>
        </p:sp>
        <p:sp>
          <p:nvSpPr>
            <p:cNvPr id="52" name="TextBox 51">
              <a:extLst>
                <a:ext uri="{FF2B5EF4-FFF2-40B4-BE49-F238E27FC236}">
                  <a16:creationId xmlns:a16="http://schemas.microsoft.com/office/drawing/2014/main" id="{A2D1BAAA-C53B-4244-83EC-990954E09C7A}"/>
                </a:ext>
              </a:extLst>
            </p:cNvPr>
            <p:cNvSpPr txBox="1"/>
            <p:nvPr/>
          </p:nvSpPr>
          <p:spPr>
            <a:xfrm>
              <a:off x="9679868" y="6249688"/>
              <a:ext cx="824366" cy="415498"/>
            </a:xfrm>
            <a:prstGeom prst="rect">
              <a:avLst/>
            </a:prstGeom>
            <a:solidFill>
              <a:schemeClr val="bg1"/>
            </a:solidFill>
          </p:spPr>
          <p:txBody>
            <a:bodyPr wrap="square" rtlCol="0">
              <a:spAutoFit/>
            </a:bodyPr>
            <a:lstStyle/>
            <a:p>
              <a:pPr algn="ctr"/>
              <a:r>
                <a:rPr lang="en-GB" sz="700" dirty="0">
                  <a:latin typeface="Arial" panose="020B0604020202020204" pitchFamily="34" charset="0"/>
                  <a:cs typeface="Arial" panose="020B0604020202020204" pitchFamily="34" charset="0"/>
                </a:rPr>
                <a:t>Reducing sugar is health concern</a:t>
              </a:r>
            </a:p>
          </p:txBody>
        </p:sp>
        <p:sp>
          <p:nvSpPr>
            <p:cNvPr id="53" name="TextBox 52">
              <a:extLst>
                <a:ext uri="{FF2B5EF4-FFF2-40B4-BE49-F238E27FC236}">
                  <a16:creationId xmlns:a16="http://schemas.microsoft.com/office/drawing/2014/main" id="{0946847E-DCC9-5A4B-A065-B672AF85DEF3}"/>
                </a:ext>
              </a:extLst>
            </p:cNvPr>
            <p:cNvSpPr txBox="1"/>
            <p:nvPr/>
          </p:nvSpPr>
          <p:spPr>
            <a:xfrm>
              <a:off x="10460190" y="6278657"/>
              <a:ext cx="492210" cy="215444"/>
            </a:xfrm>
            <a:prstGeom prst="rect">
              <a:avLst/>
            </a:prstGeom>
            <a:solidFill>
              <a:schemeClr val="bg1"/>
            </a:solidFill>
          </p:spPr>
          <p:txBody>
            <a:bodyPr wrap="square" rtlCol="0">
              <a:spAutoFit/>
            </a:bodyPr>
            <a:lstStyle/>
            <a:p>
              <a:r>
                <a:rPr lang="en-GB" sz="800" dirty="0">
                  <a:latin typeface="Arial" panose="020B0604020202020204" pitchFamily="34" charset="0"/>
                  <a:cs typeface="Arial" panose="020B0604020202020204" pitchFamily="34" charset="0"/>
                </a:rPr>
                <a:t>NA</a:t>
              </a:r>
            </a:p>
          </p:txBody>
        </p:sp>
        <p:sp>
          <p:nvSpPr>
            <p:cNvPr id="54" name="TextBox 53">
              <a:extLst>
                <a:ext uri="{FF2B5EF4-FFF2-40B4-BE49-F238E27FC236}">
                  <a16:creationId xmlns:a16="http://schemas.microsoft.com/office/drawing/2014/main" id="{A6EDA4C6-9A85-0E46-B935-AF9A76D303A3}"/>
                </a:ext>
              </a:extLst>
            </p:cNvPr>
            <p:cNvSpPr txBox="1"/>
            <p:nvPr/>
          </p:nvSpPr>
          <p:spPr>
            <a:xfrm>
              <a:off x="7605747" y="6303147"/>
              <a:ext cx="958483"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Crisps</a:t>
              </a:r>
            </a:p>
          </p:txBody>
        </p:sp>
        <p:sp>
          <p:nvSpPr>
            <p:cNvPr id="55" name="TextBox 54">
              <a:extLst>
                <a:ext uri="{FF2B5EF4-FFF2-40B4-BE49-F238E27FC236}">
                  <a16:creationId xmlns:a16="http://schemas.microsoft.com/office/drawing/2014/main" id="{24D439E3-CDBB-2648-B25B-EF492E2F191D}"/>
                </a:ext>
              </a:extLst>
            </p:cNvPr>
            <p:cNvSpPr txBox="1"/>
            <p:nvPr/>
          </p:nvSpPr>
          <p:spPr>
            <a:xfrm>
              <a:off x="6797346" y="6306374"/>
              <a:ext cx="878272"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Not crisps</a:t>
              </a:r>
            </a:p>
          </p:txBody>
        </p:sp>
      </p:grpSp>
    </p:spTree>
    <p:extLst>
      <p:ext uri="{BB962C8B-B14F-4D97-AF65-F5344CB8AC3E}">
        <p14:creationId xmlns:p14="http://schemas.microsoft.com/office/powerpoint/2010/main" val="14557299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hart&#10;&#10;Description automatically generated">
            <a:extLst>
              <a:ext uri="{FF2B5EF4-FFF2-40B4-BE49-F238E27FC236}">
                <a16:creationId xmlns:a16="http://schemas.microsoft.com/office/drawing/2014/main" id="{8294F36C-7408-684A-A314-FBDB1988A8EC}"/>
              </a:ext>
            </a:extLst>
          </p:cNvPr>
          <p:cNvPicPr>
            <a:picLocks noChangeAspect="1"/>
          </p:cNvPicPr>
          <p:nvPr/>
        </p:nvPicPr>
        <p:blipFill rotWithShape="1">
          <a:blip r:embed="rId2"/>
          <a:srcRect l="18864" t="6000" r="25111"/>
          <a:stretch/>
        </p:blipFill>
        <p:spPr>
          <a:xfrm>
            <a:off x="1239080" y="350009"/>
            <a:ext cx="2881721" cy="6446520"/>
          </a:xfrm>
          <a:prstGeom prst="rect">
            <a:avLst/>
          </a:prstGeom>
        </p:spPr>
      </p:pic>
      <p:grpSp>
        <p:nvGrpSpPr>
          <p:cNvPr id="4" name="Group 3">
            <a:extLst>
              <a:ext uri="{FF2B5EF4-FFF2-40B4-BE49-F238E27FC236}">
                <a16:creationId xmlns:a16="http://schemas.microsoft.com/office/drawing/2014/main" id="{85F934F3-78A8-CC4A-B32C-F2F83F883602}"/>
              </a:ext>
            </a:extLst>
          </p:cNvPr>
          <p:cNvGrpSpPr/>
          <p:nvPr/>
        </p:nvGrpSpPr>
        <p:grpSpPr>
          <a:xfrm>
            <a:off x="-15502" y="343712"/>
            <a:ext cx="1270080" cy="5997370"/>
            <a:chOff x="-15502" y="343712"/>
            <a:chExt cx="1270080" cy="5997370"/>
          </a:xfrm>
        </p:grpSpPr>
        <p:sp>
          <p:nvSpPr>
            <p:cNvPr id="5" name="TextBox 4">
              <a:extLst>
                <a:ext uri="{FF2B5EF4-FFF2-40B4-BE49-F238E27FC236}">
                  <a16:creationId xmlns:a16="http://schemas.microsoft.com/office/drawing/2014/main" id="{BD422F42-4E33-2E45-B8EE-EE98D19D0ADF}"/>
                </a:ext>
              </a:extLst>
            </p:cNvPr>
            <p:cNvSpPr txBox="1"/>
            <p:nvPr/>
          </p:nvSpPr>
          <p:spPr>
            <a:xfrm>
              <a:off x="0" y="751748"/>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Distinctiveness (from second-best option)</a:t>
              </a:r>
            </a:p>
          </p:txBody>
        </p:sp>
        <p:sp>
          <p:nvSpPr>
            <p:cNvPr id="6" name="TextBox 5">
              <a:extLst>
                <a:ext uri="{FF2B5EF4-FFF2-40B4-BE49-F238E27FC236}">
                  <a16:creationId xmlns:a16="http://schemas.microsoft.com/office/drawing/2014/main" id="{2043FBEC-D4C6-AC4F-A66A-FA3952D67414}"/>
                </a:ext>
              </a:extLst>
            </p:cNvPr>
            <p:cNvSpPr txBox="1"/>
            <p:nvPr/>
          </p:nvSpPr>
          <p:spPr>
            <a:xfrm>
              <a:off x="-15502" y="343712"/>
              <a:ext cx="1208867" cy="461665"/>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Number of other criteria best option also fits</a:t>
              </a:r>
            </a:p>
          </p:txBody>
        </p:sp>
        <p:sp>
          <p:nvSpPr>
            <p:cNvPr id="7" name="TextBox 6">
              <a:extLst>
                <a:ext uri="{FF2B5EF4-FFF2-40B4-BE49-F238E27FC236}">
                  <a16:creationId xmlns:a16="http://schemas.microsoft.com/office/drawing/2014/main" id="{55B27BFC-04F7-714E-93D0-F07CFA6F59D8}"/>
                </a:ext>
              </a:extLst>
            </p:cNvPr>
            <p:cNvSpPr txBox="1"/>
            <p:nvPr/>
          </p:nvSpPr>
          <p:spPr>
            <a:xfrm>
              <a:off x="0" y="1145494"/>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cereal</a:t>
              </a:r>
            </a:p>
          </p:txBody>
        </p:sp>
        <p:sp>
          <p:nvSpPr>
            <p:cNvPr id="8" name="TextBox 7">
              <a:extLst>
                <a:ext uri="{FF2B5EF4-FFF2-40B4-BE49-F238E27FC236}">
                  <a16:creationId xmlns:a16="http://schemas.microsoft.com/office/drawing/2014/main" id="{663EEA12-CCD9-DB45-8D79-27410E85A56A}"/>
                </a:ext>
              </a:extLst>
            </p:cNvPr>
            <p:cNvSpPr txBox="1"/>
            <p:nvPr/>
          </p:nvSpPr>
          <p:spPr>
            <a:xfrm>
              <a:off x="32802" y="3151153"/>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ready meal</a:t>
              </a:r>
            </a:p>
          </p:txBody>
        </p:sp>
        <p:sp>
          <p:nvSpPr>
            <p:cNvPr id="9" name="TextBox 8">
              <a:extLst>
                <a:ext uri="{FF2B5EF4-FFF2-40B4-BE49-F238E27FC236}">
                  <a16:creationId xmlns:a16="http://schemas.microsoft.com/office/drawing/2014/main" id="{74762F14-0808-BF49-A98E-81D93C958172}"/>
                </a:ext>
              </a:extLst>
            </p:cNvPr>
            <p:cNvSpPr txBox="1"/>
            <p:nvPr/>
          </p:nvSpPr>
          <p:spPr>
            <a:xfrm>
              <a:off x="-5" y="1471957"/>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yoghurt</a:t>
              </a:r>
            </a:p>
          </p:txBody>
        </p:sp>
        <p:sp>
          <p:nvSpPr>
            <p:cNvPr id="10" name="TextBox 9">
              <a:extLst>
                <a:ext uri="{FF2B5EF4-FFF2-40B4-BE49-F238E27FC236}">
                  <a16:creationId xmlns:a16="http://schemas.microsoft.com/office/drawing/2014/main" id="{65C88194-F90B-8945-8AB0-34321E19C7A0}"/>
                </a:ext>
              </a:extLst>
            </p:cNvPr>
            <p:cNvSpPr txBox="1"/>
            <p:nvPr/>
          </p:nvSpPr>
          <p:spPr>
            <a:xfrm>
              <a:off x="-6" y="2793627"/>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Response time</a:t>
              </a:r>
            </a:p>
          </p:txBody>
        </p:sp>
        <p:sp>
          <p:nvSpPr>
            <p:cNvPr id="11" name="TextBox 10">
              <a:extLst>
                <a:ext uri="{FF2B5EF4-FFF2-40B4-BE49-F238E27FC236}">
                  <a16:creationId xmlns:a16="http://schemas.microsoft.com/office/drawing/2014/main" id="{751C895D-0677-8046-B4F1-272F51732400}"/>
                </a:ext>
              </a:extLst>
            </p:cNvPr>
            <p:cNvSpPr txBox="1"/>
            <p:nvPr/>
          </p:nvSpPr>
          <p:spPr>
            <a:xfrm>
              <a:off x="-15502" y="3812780"/>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sandwich</a:t>
              </a:r>
            </a:p>
          </p:txBody>
        </p:sp>
        <p:sp>
          <p:nvSpPr>
            <p:cNvPr id="12" name="TextBox 11">
              <a:extLst>
                <a:ext uri="{FF2B5EF4-FFF2-40B4-BE49-F238E27FC236}">
                  <a16:creationId xmlns:a16="http://schemas.microsoft.com/office/drawing/2014/main" id="{6B5C944A-55B4-754D-87EE-C9804019B0C2}"/>
                </a:ext>
              </a:extLst>
            </p:cNvPr>
            <p:cNvSpPr txBox="1"/>
            <p:nvPr/>
          </p:nvSpPr>
          <p:spPr>
            <a:xfrm>
              <a:off x="0" y="2156955"/>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soup</a:t>
              </a:r>
            </a:p>
          </p:txBody>
        </p:sp>
        <p:sp>
          <p:nvSpPr>
            <p:cNvPr id="13" name="TextBox 12">
              <a:extLst>
                <a:ext uri="{FF2B5EF4-FFF2-40B4-BE49-F238E27FC236}">
                  <a16:creationId xmlns:a16="http://schemas.microsoft.com/office/drawing/2014/main" id="{18169C02-6A26-EC40-A57E-9C4D11C7AE3B}"/>
                </a:ext>
              </a:extLst>
            </p:cNvPr>
            <p:cNvSpPr txBox="1"/>
            <p:nvPr/>
          </p:nvSpPr>
          <p:spPr>
            <a:xfrm>
              <a:off x="0" y="2424748"/>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Attitude to healthy eating</a:t>
              </a:r>
            </a:p>
          </p:txBody>
        </p:sp>
        <p:sp>
          <p:nvSpPr>
            <p:cNvPr id="14" name="TextBox 13">
              <a:extLst>
                <a:ext uri="{FF2B5EF4-FFF2-40B4-BE49-F238E27FC236}">
                  <a16:creationId xmlns:a16="http://schemas.microsoft.com/office/drawing/2014/main" id="{9C76F451-52D6-A740-8690-889B33226E4B}"/>
                </a:ext>
              </a:extLst>
            </p:cNvPr>
            <p:cNvSpPr txBox="1"/>
            <p:nvPr/>
          </p:nvSpPr>
          <p:spPr>
            <a:xfrm>
              <a:off x="-15502" y="4121647"/>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Nutrition label use</a:t>
              </a:r>
            </a:p>
          </p:txBody>
        </p:sp>
        <p:sp>
          <p:nvSpPr>
            <p:cNvPr id="15" name="TextBox 14">
              <a:extLst>
                <a:ext uri="{FF2B5EF4-FFF2-40B4-BE49-F238E27FC236}">
                  <a16:creationId xmlns:a16="http://schemas.microsoft.com/office/drawing/2014/main" id="{A75F4949-F232-3348-A91C-D024231FC15A}"/>
                </a:ext>
              </a:extLst>
            </p:cNvPr>
            <p:cNvSpPr txBox="1"/>
            <p:nvPr/>
          </p:nvSpPr>
          <p:spPr>
            <a:xfrm>
              <a:off x="0" y="3429832"/>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Health concern: reduce sugar</a:t>
              </a:r>
            </a:p>
          </p:txBody>
        </p:sp>
        <p:sp>
          <p:nvSpPr>
            <p:cNvPr id="16" name="TextBox 15">
              <a:extLst>
                <a:ext uri="{FF2B5EF4-FFF2-40B4-BE49-F238E27FC236}">
                  <a16:creationId xmlns:a16="http://schemas.microsoft.com/office/drawing/2014/main" id="{69509B9A-EFBD-BF4C-9A02-ECE912CA726E}"/>
                </a:ext>
              </a:extLst>
            </p:cNvPr>
            <p:cNvSpPr txBox="1"/>
            <p:nvPr/>
          </p:nvSpPr>
          <p:spPr>
            <a:xfrm>
              <a:off x="45711" y="5414000"/>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Health concern: reduce calories</a:t>
              </a:r>
            </a:p>
          </p:txBody>
        </p:sp>
        <p:sp>
          <p:nvSpPr>
            <p:cNvPr id="17" name="TextBox 16">
              <a:extLst>
                <a:ext uri="{FF2B5EF4-FFF2-40B4-BE49-F238E27FC236}">
                  <a16:creationId xmlns:a16="http://schemas.microsoft.com/office/drawing/2014/main" id="{84A66502-4939-7D48-A3F4-FCEFF650B756}"/>
                </a:ext>
              </a:extLst>
            </p:cNvPr>
            <p:cNvSpPr txBox="1"/>
            <p:nvPr/>
          </p:nvSpPr>
          <p:spPr>
            <a:xfrm>
              <a:off x="0" y="1809780"/>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crisps</a:t>
              </a:r>
            </a:p>
          </p:txBody>
        </p:sp>
        <p:sp>
          <p:nvSpPr>
            <p:cNvPr id="18" name="TextBox 17">
              <a:extLst>
                <a:ext uri="{FF2B5EF4-FFF2-40B4-BE49-F238E27FC236}">
                  <a16:creationId xmlns:a16="http://schemas.microsoft.com/office/drawing/2014/main" id="{E436AAA6-C2F4-1A46-B734-E6BEFD28380E}"/>
                </a:ext>
              </a:extLst>
            </p:cNvPr>
            <p:cNvSpPr txBox="1"/>
            <p:nvPr/>
          </p:nvSpPr>
          <p:spPr>
            <a:xfrm>
              <a:off x="-15498" y="4470150"/>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Age</a:t>
              </a:r>
            </a:p>
          </p:txBody>
        </p:sp>
        <p:sp>
          <p:nvSpPr>
            <p:cNvPr id="19" name="TextBox 18">
              <a:extLst>
                <a:ext uri="{FF2B5EF4-FFF2-40B4-BE49-F238E27FC236}">
                  <a16:creationId xmlns:a16="http://schemas.microsoft.com/office/drawing/2014/main" id="{276899C1-D79D-3942-B748-D5310CA65E17}"/>
                </a:ext>
              </a:extLst>
            </p:cNvPr>
            <p:cNvSpPr txBox="1"/>
            <p:nvPr/>
          </p:nvSpPr>
          <p:spPr>
            <a:xfrm>
              <a:off x="0" y="4756545"/>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Health concern: reduce salt</a:t>
              </a:r>
            </a:p>
          </p:txBody>
        </p:sp>
        <p:sp>
          <p:nvSpPr>
            <p:cNvPr id="20" name="TextBox 19">
              <a:extLst>
                <a:ext uri="{FF2B5EF4-FFF2-40B4-BE49-F238E27FC236}">
                  <a16:creationId xmlns:a16="http://schemas.microsoft.com/office/drawing/2014/main" id="{EBE16FD2-CA78-4F4C-BE70-FBF3637E1AD1}"/>
                </a:ext>
              </a:extLst>
            </p:cNvPr>
            <p:cNvSpPr txBox="1"/>
            <p:nvPr/>
          </p:nvSpPr>
          <p:spPr>
            <a:xfrm>
              <a:off x="-7" y="6125638"/>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Gender</a:t>
              </a:r>
            </a:p>
          </p:txBody>
        </p:sp>
        <p:sp>
          <p:nvSpPr>
            <p:cNvPr id="21" name="TextBox 20">
              <a:extLst>
                <a:ext uri="{FF2B5EF4-FFF2-40B4-BE49-F238E27FC236}">
                  <a16:creationId xmlns:a16="http://schemas.microsoft.com/office/drawing/2014/main" id="{3D1D3589-1ACB-F14E-B46E-9CCC19A455D6}"/>
                </a:ext>
              </a:extLst>
            </p:cNvPr>
            <p:cNvSpPr txBox="1"/>
            <p:nvPr/>
          </p:nvSpPr>
          <p:spPr>
            <a:xfrm>
              <a:off x="-4" y="5752554"/>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Health concern: reduce all</a:t>
              </a:r>
            </a:p>
          </p:txBody>
        </p:sp>
        <p:sp>
          <p:nvSpPr>
            <p:cNvPr id="22" name="TextBox 21">
              <a:extLst>
                <a:ext uri="{FF2B5EF4-FFF2-40B4-BE49-F238E27FC236}">
                  <a16:creationId xmlns:a16="http://schemas.microsoft.com/office/drawing/2014/main" id="{53B17EDB-E2EF-F942-AFEA-28CD939DC24C}"/>
                </a:ext>
              </a:extLst>
            </p:cNvPr>
            <p:cNvSpPr txBox="1"/>
            <p:nvPr/>
          </p:nvSpPr>
          <p:spPr>
            <a:xfrm>
              <a:off x="-7" y="5085272"/>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Health concern: reduce fat</a:t>
              </a:r>
            </a:p>
          </p:txBody>
        </p:sp>
      </p:grpSp>
      <p:pic>
        <p:nvPicPr>
          <p:cNvPr id="23" name="Picture 22">
            <a:extLst>
              <a:ext uri="{FF2B5EF4-FFF2-40B4-BE49-F238E27FC236}">
                <a16:creationId xmlns:a16="http://schemas.microsoft.com/office/drawing/2014/main" id="{55BA07BD-8C8B-4149-85A5-D76425CD132E}"/>
              </a:ext>
            </a:extLst>
          </p:cNvPr>
          <p:cNvPicPr>
            <a:picLocks noChangeAspect="1"/>
          </p:cNvPicPr>
          <p:nvPr/>
        </p:nvPicPr>
        <p:blipFill rotWithShape="1">
          <a:blip r:embed="rId3"/>
          <a:srcRect l="75562" t="43597" r="9975" b="38776"/>
          <a:stretch/>
        </p:blipFill>
        <p:spPr>
          <a:xfrm>
            <a:off x="3001434" y="5145436"/>
            <a:ext cx="743918" cy="1208869"/>
          </a:xfrm>
          <a:prstGeom prst="rect">
            <a:avLst/>
          </a:prstGeom>
        </p:spPr>
      </p:pic>
      <p:sp>
        <p:nvSpPr>
          <p:cNvPr id="24" name="TextBox 23">
            <a:extLst>
              <a:ext uri="{FF2B5EF4-FFF2-40B4-BE49-F238E27FC236}">
                <a16:creationId xmlns:a16="http://schemas.microsoft.com/office/drawing/2014/main" id="{F624D6BC-A7FA-4E44-99D5-E4E573A2CB1C}"/>
              </a:ext>
            </a:extLst>
          </p:cNvPr>
          <p:cNvSpPr txBox="1"/>
          <p:nvPr/>
        </p:nvSpPr>
        <p:spPr>
          <a:xfrm>
            <a:off x="2817221" y="4643105"/>
            <a:ext cx="1072854" cy="553998"/>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Predictor value (normalised &amp; scaled)</a:t>
            </a:r>
          </a:p>
        </p:txBody>
      </p:sp>
      <p:sp>
        <p:nvSpPr>
          <p:cNvPr id="25" name="TextBox 24">
            <a:extLst>
              <a:ext uri="{FF2B5EF4-FFF2-40B4-BE49-F238E27FC236}">
                <a16:creationId xmlns:a16="http://schemas.microsoft.com/office/drawing/2014/main" id="{56491016-93DD-6D43-9A7D-D2879FF4FD9C}"/>
              </a:ext>
            </a:extLst>
          </p:cNvPr>
          <p:cNvSpPr txBox="1"/>
          <p:nvPr/>
        </p:nvSpPr>
        <p:spPr>
          <a:xfrm>
            <a:off x="-15501" y="-1887"/>
            <a:ext cx="11346830" cy="440167"/>
          </a:xfrm>
          <a:prstGeom prst="rect">
            <a:avLst/>
          </a:prstGeom>
          <a:noFill/>
        </p:spPr>
        <p:txBody>
          <a:bodyPr wrap="square" rtlCol="0">
            <a:spAutoFit/>
          </a:bodyPr>
          <a:lstStyle/>
          <a:p>
            <a:r>
              <a:rPr lang="en-GB" sz="1100" dirty="0">
                <a:latin typeface="Arial" panose="020B0604020202020204" pitchFamily="34" charset="0"/>
                <a:cs typeface="Arial" panose="020B0604020202020204" pitchFamily="34" charset="0"/>
              </a:rPr>
              <a:t>Plot of SHAP values for individual trials in test set (left) and partial dependence plots for five most highly correlated predictors and health concern about fat for the selection of options with the lowest %RI of fat</a:t>
            </a:r>
          </a:p>
        </p:txBody>
      </p:sp>
      <p:pic>
        <p:nvPicPr>
          <p:cNvPr id="27" name="Picture 26" descr="Chart&#10;&#10;Description automatically generated">
            <a:extLst>
              <a:ext uri="{FF2B5EF4-FFF2-40B4-BE49-F238E27FC236}">
                <a16:creationId xmlns:a16="http://schemas.microsoft.com/office/drawing/2014/main" id="{074B66A1-3CA1-D341-846F-E2B766152E23}"/>
              </a:ext>
            </a:extLst>
          </p:cNvPr>
          <p:cNvPicPr>
            <a:picLocks noChangeAspect="1"/>
          </p:cNvPicPr>
          <p:nvPr/>
        </p:nvPicPr>
        <p:blipFill rotWithShape="1">
          <a:blip r:embed="rId4"/>
          <a:srcRect t="1180" r="27037"/>
          <a:stretch/>
        </p:blipFill>
        <p:spPr>
          <a:xfrm>
            <a:off x="4147952" y="391633"/>
            <a:ext cx="2330184" cy="3155967"/>
          </a:xfrm>
          <a:prstGeom prst="rect">
            <a:avLst/>
          </a:prstGeom>
          <a:ln>
            <a:solidFill>
              <a:schemeClr val="tx1"/>
            </a:solidFill>
          </a:ln>
        </p:spPr>
      </p:pic>
      <p:pic>
        <p:nvPicPr>
          <p:cNvPr id="29" name="Picture 28" descr="Chart, scatter chart&#10;&#10;Description automatically generated">
            <a:extLst>
              <a:ext uri="{FF2B5EF4-FFF2-40B4-BE49-F238E27FC236}">
                <a16:creationId xmlns:a16="http://schemas.microsoft.com/office/drawing/2014/main" id="{AAFFA085-D2F8-9048-923D-5C6B58A04695}"/>
              </a:ext>
            </a:extLst>
          </p:cNvPr>
          <p:cNvPicPr>
            <a:picLocks noChangeAspect="1"/>
          </p:cNvPicPr>
          <p:nvPr/>
        </p:nvPicPr>
        <p:blipFill rotWithShape="1">
          <a:blip r:embed="rId5"/>
          <a:srcRect r="26050" b="-1438"/>
          <a:stretch/>
        </p:blipFill>
        <p:spPr>
          <a:xfrm>
            <a:off x="6603082" y="399994"/>
            <a:ext cx="2294657" cy="3147606"/>
          </a:xfrm>
          <a:prstGeom prst="rect">
            <a:avLst/>
          </a:prstGeom>
          <a:ln>
            <a:solidFill>
              <a:schemeClr val="tx1"/>
            </a:solidFill>
          </a:ln>
        </p:spPr>
      </p:pic>
      <p:pic>
        <p:nvPicPr>
          <p:cNvPr id="31" name="Picture 30" descr="Chart&#10;&#10;Description automatically generated">
            <a:extLst>
              <a:ext uri="{FF2B5EF4-FFF2-40B4-BE49-F238E27FC236}">
                <a16:creationId xmlns:a16="http://schemas.microsoft.com/office/drawing/2014/main" id="{84B8CD0B-E819-4643-89E7-24DC813FC9EB}"/>
              </a:ext>
            </a:extLst>
          </p:cNvPr>
          <p:cNvPicPr>
            <a:picLocks noChangeAspect="1"/>
          </p:cNvPicPr>
          <p:nvPr/>
        </p:nvPicPr>
        <p:blipFill rotWithShape="1">
          <a:blip r:embed="rId6"/>
          <a:srcRect r="27778" b="932"/>
          <a:stretch/>
        </p:blipFill>
        <p:spPr>
          <a:xfrm>
            <a:off x="9036672" y="391633"/>
            <a:ext cx="2294657" cy="3147607"/>
          </a:xfrm>
          <a:prstGeom prst="rect">
            <a:avLst/>
          </a:prstGeom>
          <a:ln>
            <a:solidFill>
              <a:schemeClr val="tx1"/>
            </a:solidFill>
          </a:ln>
        </p:spPr>
      </p:pic>
      <p:pic>
        <p:nvPicPr>
          <p:cNvPr id="33" name="Picture 32" descr="Chart, scatter chart&#10;&#10;Description automatically generated">
            <a:extLst>
              <a:ext uri="{FF2B5EF4-FFF2-40B4-BE49-F238E27FC236}">
                <a16:creationId xmlns:a16="http://schemas.microsoft.com/office/drawing/2014/main" id="{8DBB2775-522C-DB4C-9E67-5F9127959274}"/>
              </a:ext>
            </a:extLst>
          </p:cNvPr>
          <p:cNvPicPr>
            <a:picLocks noChangeAspect="1"/>
          </p:cNvPicPr>
          <p:nvPr/>
        </p:nvPicPr>
        <p:blipFill rotWithShape="1">
          <a:blip r:embed="rId7"/>
          <a:srcRect r="27284"/>
          <a:stretch/>
        </p:blipFill>
        <p:spPr>
          <a:xfrm>
            <a:off x="4147952" y="3594854"/>
            <a:ext cx="2330184" cy="3204497"/>
          </a:xfrm>
          <a:prstGeom prst="rect">
            <a:avLst/>
          </a:prstGeom>
          <a:ln>
            <a:solidFill>
              <a:schemeClr val="tx1"/>
            </a:solidFill>
          </a:ln>
        </p:spPr>
      </p:pic>
      <p:pic>
        <p:nvPicPr>
          <p:cNvPr id="35" name="Picture 34" descr="Chart&#10;&#10;Description automatically generated">
            <a:extLst>
              <a:ext uri="{FF2B5EF4-FFF2-40B4-BE49-F238E27FC236}">
                <a16:creationId xmlns:a16="http://schemas.microsoft.com/office/drawing/2014/main" id="{E87B9352-464A-EA4D-83A9-5D561CAD3F3D}"/>
              </a:ext>
            </a:extLst>
          </p:cNvPr>
          <p:cNvPicPr>
            <a:picLocks noChangeAspect="1"/>
          </p:cNvPicPr>
          <p:nvPr/>
        </p:nvPicPr>
        <p:blipFill rotWithShape="1">
          <a:blip r:embed="rId8"/>
          <a:srcRect r="27531"/>
          <a:stretch/>
        </p:blipFill>
        <p:spPr>
          <a:xfrm>
            <a:off x="6586149" y="3599109"/>
            <a:ext cx="2326361" cy="3210141"/>
          </a:xfrm>
          <a:prstGeom prst="rect">
            <a:avLst/>
          </a:prstGeom>
          <a:ln>
            <a:solidFill>
              <a:schemeClr val="tx1"/>
            </a:solidFill>
          </a:ln>
        </p:spPr>
      </p:pic>
      <p:pic>
        <p:nvPicPr>
          <p:cNvPr id="38" name="Picture 37" descr="Chart, scatter chart&#10;&#10;Description automatically generated">
            <a:extLst>
              <a:ext uri="{FF2B5EF4-FFF2-40B4-BE49-F238E27FC236}">
                <a16:creationId xmlns:a16="http://schemas.microsoft.com/office/drawing/2014/main" id="{7F4DC1EE-1708-7C45-87BF-593047D55230}"/>
              </a:ext>
            </a:extLst>
          </p:cNvPr>
          <p:cNvPicPr>
            <a:picLocks noChangeAspect="1"/>
          </p:cNvPicPr>
          <p:nvPr/>
        </p:nvPicPr>
        <p:blipFill rotWithShape="1">
          <a:blip r:embed="rId9"/>
          <a:srcRect r="28518"/>
          <a:stretch/>
        </p:blipFill>
        <p:spPr>
          <a:xfrm>
            <a:off x="9020046" y="3599109"/>
            <a:ext cx="2294656" cy="3210141"/>
          </a:xfrm>
          <a:prstGeom prst="rect">
            <a:avLst/>
          </a:prstGeom>
          <a:ln>
            <a:solidFill>
              <a:schemeClr val="tx1"/>
            </a:solidFill>
          </a:ln>
        </p:spPr>
      </p:pic>
      <p:sp>
        <p:nvSpPr>
          <p:cNvPr id="39" name="TextBox 38">
            <a:extLst>
              <a:ext uri="{FF2B5EF4-FFF2-40B4-BE49-F238E27FC236}">
                <a16:creationId xmlns:a16="http://schemas.microsoft.com/office/drawing/2014/main" id="{CED37B55-AA74-3D41-B5EB-ACE0F96BB339}"/>
              </a:ext>
            </a:extLst>
          </p:cNvPr>
          <p:cNvSpPr txBox="1"/>
          <p:nvPr/>
        </p:nvSpPr>
        <p:spPr>
          <a:xfrm>
            <a:off x="5370107" y="3309612"/>
            <a:ext cx="958483"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Yoghurt</a:t>
            </a:r>
          </a:p>
        </p:txBody>
      </p:sp>
      <p:sp>
        <p:nvSpPr>
          <p:cNvPr id="40" name="TextBox 39">
            <a:extLst>
              <a:ext uri="{FF2B5EF4-FFF2-40B4-BE49-F238E27FC236}">
                <a16:creationId xmlns:a16="http://schemas.microsoft.com/office/drawing/2014/main" id="{2A799285-5185-6241-90F7-42CD2C74D266}"/>
              </a:ext>
            </a:extLst>
          </p:cNvPr>
          <p:cNvSpPr txBox="1"/>
          <p:nvPr/>
        </p:nvSpPr>
        <p:spPr>
          <a:xfrm>
            <a:off x="4544773" y="3295906"/>
            <a:ext cx="878272"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Not yoghurt</a:t>
            </a:r>
          </a:p>
        </p:txBody>
      </p:sp>
      <p:sp>
        <p:nvSpPr>
          <p:cNvPr id="41" name="TextBox 40">
            <a:extLst>
              <a:ext uri="{FF2B5EF4-FFF2-40B4-BE49-F238E27FC236}">
                <a16:creationId xmlns:a16="http://schemas.microsoft.com/office/drawing/2014/main" id="{1EDA2F09-8B38-6B40-B2EF-1C1B037ED32C}"/>
              </a:ext>
            </a:extLst>
          </p:cNvPr>
          <p:cNvSpPr txBox="1"/>
          <p:nvPr/>
        </p:nvSpPr>
        <p:spPr>
          <a:xfrm>
            <a:off x="7772858" y="3239419"/>
            <a:ext cx="958483"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Cereal</a:t>
            </a:r>
          </a:p>
        </p:txBody>
      </p:sp>
      <p:sp>
        <p:nvSpPr>
          <p:cNvPr id="42" name="TextBox 41">
            <a:extLst>
              <a:ext uri="{FF2B5EF4-FFF2-40B4-BE49-F238E27FC236}">
                <a16:creationId xmlns:a16="http://schemas.microsoft.com/office/drawing/2014/main" id="{D6A934D3-BFEC-7648-BDE4-32D3B1338745}"/>
              </a:ext>
            </a:extLst>
          </p:cNvPr>
          <p:cNvSpPr txBox="1"/>
          <p:nvPr/>
        </p:nvSpPr>
        <p:spPr>
          <a:xfrm>
            <a:off x="6947524" y="3242646"/>
            <a:ext cx="878272"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Not cereal</a:t>
            </a:r>
          </a:p>
        </p:txBody>
      </p:sp>
      <p:sp>
        <p:nvSpPr>
          <p:cNvPr id="43" name="TextBox 42">
            <a:extLst>
              <a:ext uri="{FF2B5EF4-FFF2-40B4-BE49-F238E27FC236}">
                <a16:creationId xmlns:a16="http://schemas.microsoft.com/office/drawing/2014/main" id="{62A501C3-58D3-2C4E-A0E5-A01319330CE6}"/>
              </a:ext>
            </a:extLst>
          </p:cNvPr>
          <p:cNvSpPr txBox="1"/>
          <p:nvPr/>
        </p:nvSpPr>
        <p:spPr>
          <a:xfrm>
            <a:off x="6774965" y="6367604"/>
            <a:ext cx="829327" cy="415498"/>
          </a:xfrm>
          <a:prstGeom prst="rect">
            <a:avLst/>
          </a:prstGeom>
          <a:solidFill>
            <a:schemeClr val="bg1"/>
          </a:solidFill>
        </p:spPr>
        <p:txBody>
          <a:bodyPr wrap="square" rtlCol="0">
            <a:spAutoFit/>
          </a:bodyPr>
          <a:lstStyle/>
          <a:p>
            <a:pPr algn="r"/>
            <a:r>
              <a:rPr lang="en-GB" sz="700" dirty="0">
                <a:latin typeface="Arial" panose="020B0604020202020204" pitchFamily="34" charset="0"/>
                <a:cs typeface="Arial" panose="020B0604020202020204" pitchFamily="34" charset="0"/>
              </a:rPr>
              <a:t>Reducing salt is not health concern</a:t>
            </a:r>
          </a:p>
        </p:txBody>
      </p:sp>
      <p:sp>
        <p:nvSpPr>
          <p:cNvPr id="44" name="TextBox 43">
            <a:extLst>
              <a:ext uri="{FF2B5EF4-FFF2-40B4-BE49-F238E27FC236}">
                <a16:creationId xmlns:a16="http://schemas.microsoft.com/office/drawing/2014/main" id="{486B6581-C9CE-C34C-B5F1-B20F9552B410}"/>
              </a:ext>
            </a:extLst>
          </p:cNvPr>
          <p:cNvSpPr txBox="1"/>
          <p:nvPr/>
        </p:nvSpPr>
        <p:spPr>
          <a:xfrm>
            <a:off x="7604292" y="6381031"/>
            <a:ext cx="740544" cy="415498"/>
          </a:xfrm>
          <a:prstGeom prst="rect">
            <a:avLst/>
          </a:prstGeom>
          <a:solidFill>
            <a:schemeClr val="bg1"/>
          </a:solidFill>
        </p:spPr>
        <p:txBody>
          <a:bodyPr wrap="square" rtlCol="0">
            <a:spAutoFit/>
          </a:bodyPr>
          <a:lstStyle/>
          <a:p>
            <a:pPr algn="ctr"/>
            <a:r>
              <a:rPr lang="en-GB" sz="700" dirty="0">
                <a:latin typeface="Arial" panose="020B0604020202020204" pitchFamily="34" charset="0"/>
                <a:cs typeface="Arial" panose="020B0604020202020204" pitchFamily="34" charset="0"/>
              </a:rPr>
              <a:t>Reducing salt is health concern</a:t>
            </a:r>
          </a:p>
        </p:txBody>
      </p:sp>
      <p:sp>
        <p:nvSpPr>
          <p:cNvPr id="45" name="TextBox 44">
            <a:extLst>
              <a:ext uri="{FF2B5EF4-FFF2-40B4-BE49-F238E27FC236}">
                <a16:creationId xmlns:a16="http://schemas.microsoft.com/office/drawing/2014/main" id="{BDDE6A02-4592-254B-AF36-392D999A916B}"/>
              </a:ext>
            </a:extLst>
          </p:cNvPr>
          <p:cNvSpPr txBox="1"/>
          <p:nvPr/>
        </p:nvSpPr>
        <p:spPr>
          <a:xfrm>
            <a:off x="8346512" y="6423252"/>
            <a:ext cx="492210" cy="338554"/>
          </a:xfrm>
          <a:prstGeom prst="rect">
            <a:avLst/>
          </a:prstGeom>
          <a:solidFill>
            <a:schemeClr val="bg1"/>
          </a:solidFill>
        </p:spPr>
        <p:txBody>
          <a:bodyPr wrap="square" rtlCol="0">
            <a:spAutoFit/>
          </a:bodyPr>
          <a:lstStyle/>
          <a:p>
            <a:r>
              <a:rPr lang="en-GB" sz="800" dirty="0">
                <a:latin typeface="Arial" panose="020B0604020202020204" pitchFamily="34" charset="0"/>
                <a:cs typeface="Arial" panose="020B0604020202020204" pitchFamily="34" charset="0"/>
              </a:rPr>
              <a:t>NA</a:t>
            </a:r>
          </a:p>
          <a:p>
            <a:endParaRPr lang="en-GB" sz="800" dirty="0">
              <a:latin typeface="Arial" panose="020B0604020202020204" pitchFamily="34" charset="0"/>
              <a:cs typeface="Arial" panose="020B0604020202020204" pitchFamily="34" charset="0"/>
            </a:endParaRPr>
          </a:p>
        </p:txBody>
      </p:sp>
      <p:sp>
        <p:nvSpPr>
          <p:cNvPr id="46" name="TextBox 45">
            <a:extLst>
              <a:ext uri="{FF2B5EF4-FFF2-40B4-BE49-F238E27FC236}">
                <a16:creationId xmlns:a16="http://schemas.microsoft.com/office/drawing/2014/main" id="{F2C9DCBF-DE21-5D43-A86E-ED20CD3FC231}"/>
              </a:ext>
            </a:extLst>
          </p:cNvPr>
          <p:cNvSpPr txBox="1"/>
          <p:nvPr/>
        </p:nvSpPr>
        <p:spPr>
          <a:xfrm>
            <a:off x="5383359" y="6539253"/>
            <a:ext cx="958483"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Soup</a:t>
            </a:r>
          </a:p>
        </p:txBody>
      </p:sp>
      <p:sp>
        <p:nvSpPr>
          <p:cNvPr id="47" name="TextBox 46">
            <a:extLst>
              <a:ext uri="{FF2B5EF4-FFF2-40B4-BE49-F238E27FC236}">
                <a16:creationId xmlns:a16="http://schemas.microsoft.com/office/drawing/2014/main" id="{2696BDDE-E5D4-CF4C-8AAC-4F41B85E3995}"/>
              </a:ext>
            </a:extLst>
          </p:cNvPr>
          <p:cNvSpPr txBox="1"/>
          <p:nvPr/>
        </p:nvSpPr>
        <p:spPr>
          <a:xfrm>
            <a:off x="4561706" y="6529228"/>
            <a:ext cx="878272"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Not soup</a:t>
            </a:r>
          </a:p>
        </p:txBody>
      </p:sp>
      <p:sp>
        <p:nvSpPr>
          <p:cNvPr id="48" name="TextBox 47">
            <a:extLst>
              <a:ext uri="{FF2B5EF4-FFF2-40B4-BE49-F238E27FC236}">
                <a16:creationId xmlns:a16="http://schemas.microsoft.com/office/drawing/2014/main" id="{B3096C15-35AE-9C4E-9B25-A7A7A99616A2}"/>
              </a:ext>
            </a:extLst>
          </p:cNvPr>
          <p:cNvSpPr txBox="1"/>
          <p:nvPr/>
        </p:nvSpPr>
        <p:spPr>
          <a:xfrm>
            <a:off x="10287315" y="3303444"/>
            <a:ext cx="958483"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Sandwich</a:t>
            </a:r>
          </a:p>
        </p:txBody>
      </p:sp>
      <p:sp>
        <p:nvSpPr>
          <p:cNvPr id="49" name="TextBox 48">
            <a:extLst>
              <a:ext uri="{FF2B5EF4-FFF2-40B4-BE49-F238E27FC236}">
                <a16:creationId xmlns:a16="http://schemas.microsoft.com/office/drawing/2014/main" id="{7240F9D1-DA66-C64D-87D6-16003C26E3D4}"/>
              </a:ext>
            </a:extLst>
          </p:cNvPr>
          <p:cNvSpPr txBox="1"/>
          <p:nvPr/>
        </p:nvSpPr>
        <p:spPr>
          <a:xfrm>
            <a:off x="9461981" y="3294948"/>
            <a:ext cx="878272"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Not sandwich</a:t>
            </a:r>
          </a:p>
        </p:txBody>
      </p:sp>
      <p:sp>
        <p:nvSpPr>
          <p:cNvPr id="50" name="TextBox 49">
            <a:extLst>
              <a:ext uri="{FF2B5EF4-FFF2-40B4-BE49-F238E27FC236}">
                <a16:creationId xmlns:a16="http://schemas.microsoft.com/office/drawing/2014/main" id="{4BF42D2C-F2CC-7B4E-9EB2-C29F30AC9321}"/>
              </a:ext>
            </a:extLst>
          </p:cNvPr>
          <p:cNvSpPr txBox="1"/>
          <p:nvPr/>
        </p:nvSpPr>
        <p:spPr>
          <a:xfrm>
            <a:off x="9450830" y="6375117"/>
            <a:ext cx="730325" cy="415498"/>
          </a:xfrm>
          <a:prstGeom prst="rect">
            <a:avLst/>
          </a:prstGeom>
          <a:solidFill>
            <a:schemeClr val="bg1"/>
          </a:solidFill>
        </p:spPr>
        <p:txBody>
          <a:bodyPr wrap="square" rtlCol="0">
            <a:spAutoFit/>
          </a:bodyPr>
          <a:lstStyle/>
          <a:p>
            <a:pPr algn="r"/>
            <a:r>
              <a:rPr lang="en-GB" sz="700" dirty="0">
                <a:latin typeface="Arial" panose="020B0604020202020204" pitchFamily="34" charset="0"/>
                <a:cs typeface="Arial" panose="020B0604020202020204" pitchFamily="34" charset="0"/>
              </a:rPr>
              <a:t>Reducing fat is not health concern</a:t>
            </a:r>
          </a:p>
        </p:txBody>
      </p:sp>
      <p:sp>
        <p:nvSpPr>
          <p:cNvPr id="51" name="TextBox 50">
            <a:extLst>
              <a:ext uri="{FF2B5EF4-FFF2-40B4-BE49-F238E27FC236}">
                <a16:creationId xmlns:a16="http://schemas.microsoft.com/office/drawing/2014/main" id="{5608CADC-3E11-754C-8D6E-FE1A570CFC54}"/>
              </a:ext>
            </a:extLst>
          </p:cNvPr>
          <p:cNvSpPr txBox="1"/>
          <p:nvPr/>
        </p:nvSpPr>
        <p:spPr>
          <a:xfrm>
            <a:off x="10103098" y="6377393"/>
            <a:ext cx="740544" cy="415498"/>
          </a:xfrm>
          <a:prstGeom prst="rect">
            <a:avLst/>
          </a:prstGeom>
          <a:solidFill>
            <a:schemeClr val="bg1"/>
          </a:solidFill>
        </p:spPr>
        <p:txBody>
          <a:bodyPr wrap="square" rtlCol="0">
            <a:spAutoFit/>
          </a:bodyPr>
          <a:lstStyle/>
          <a:p>
            <a:pPr algn="ctr"/>
            <a:r>
              <a:rPr lang="en-GB" sz="700" dirty="0">
                <a:latin typeface="Arial" panose="020B0604020202020204" pitchFamily="34" charset="0"/>
                <a:cs typeface="Arial" panose="020B0604020202020204" pitchFamily="34" charset="0"/>
              </a:rPr>
              <a:t>Reducing fat is health concern</a:t>
            </a:r>
          </a:p>
        </p:txBody>
      </p:sp>
      <p:sp>
        <p:nvSpPr>
          <p:cNvPr id="52" name="TextBox 51">
            <a:extLst>
              <a:ext uri="{FF2B5EF4-FFF2-40B4-BE49-F238E27FC236}">
                <a16:creationId xmlns:a16="http://schemas.microsoft.com/office/drawing/2014/main" id="{029EA8C8-C5A2-A74E-BA5B-79CF849FF88E}"/>
              </a:ext>
            </a:extLst>
          </p:cNvPr>
          <p:cNvSpPr txBox="1"/>
          <p:nvPr/>
        </p:nvSpPr>
        <p:spPr>
          <a:xfrm>
            <a:off x="10809486" y="6428664"/>
            <a:ext cx="505216" cy="33855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NA</a:t>
            </a:r>
          </a:p>
          <a:p>
            <a:pPr algn="ctr"/>
            <a:endParaRPr lang="en-GB" sz="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6948539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 name="Group 32">
            <a:extLst>
              <a:ext uri="{FF2B5EF4-FFF2-40B4-BE49-F238E27FC236}">
                <a16:creationId xmlns:a16="http://schemas.microsoft.com/office/drawing/2014/main" id="{54447C31-0969-D94C-B3BC-ADF9690D35C5}"/>
              </a:ext>
            </a:extLst>
          </p:cNvPr>
          <p:cNvGrpSpPr/>
          <p:nvPr/>
        </p:nvGrpSpPr>
        <p:grpSpPr>
          <a:xfrm>
            <a:off x="1142556" y="374738"/>
            <a:ext cx="4127877" cy="6488835"/>
            <a:chOff x="1896537" y="1306699"/>
            <a:chExt cx="2802782" cy="4405850"/>
          </a:xfrm>
        </p:grpSpPr>
        <p:pic>
          <p:nvPicPr>
            <p:cNvPr id="24" name="Picture 23" descr="Chart, scatter chart&#10;&#10;Description automatically generated">
              <a:extLst>
                <a:ext uri="{FF2B5EF4-FFF2-40B4-BE49-F238E27FC236}">
                  <a16:creationId xmlns:a16="http://schemas.microsoft.com/office/drawing/2014/main" id="{5FB6459D-EC22-E94D-8868-A4ADC5F16DD9}"/>
                </a:ext>
              </a:extLst>
            </p:cNvPr>
            <p:cNvPicPr>
              <a:picLocks noChangeAspect="1"/>
            </p:cNvPicPr>
            <p:nvPr/>
          </p:nvPicPr>
          <p:blipFill rotWithShape="1">
            <a:blip r:embed="rId2"/>
            <a:srcRect l="21519" t="19840" r="24205" b="62380"/>
            <a:stretch/>
          </p:blipFill>
          <p:spPr>
            <a:xfrm>
              <a:off x="1906782" y="1971427"/>
              <a:ext cx="2791653" cy="1219328"/>
            </a:xfrm>
            <a:prstGeom prst="rect">
              <a:avLst/>
            </a:prstGeom>
          </p:spPr>
        </p:pic>
        <p:pic>
          <p:nvPicPr>
            <p:cNvPr id="25" name="Picture 24" descr="Chart, scatter chart&#10;&#10;Description automatically generated">
              <a:extLst>
                <a:ext uri="{FF2B5EF4-FFF2-40B4-BE49-F238E27FC236}">
                  <a16:creationId xmlns:a16="http://schemas.microsoft.com/office/drawing/2014/main" id="{3FBA7A88-865F-1046-A44E-282BB93F6FB9}"/>
                </a:ext>
              </a:extLst>
            </p:cNvPr>
            <p:cNvPicPr>
              <a:picLocks noChangeAspect="1"/>
            </p:cNvPicPr>
            <p:nvPr/>
          </p:nvPicPr>
          <p:blipFill rotWithShape="1">
            <a:blip r:embed="rId2"/>
            <a:srcRect l="21519" t="6013" r="24205" b="84249"/>
            <a:stretch/>
          </p:blipFill>
          <p:spPr>
            <a:xfrm>
              <a:off x="1906782" y="1306699"/>
              <a:ext cx="2791653" cy="667848"/>
            </a:xfrm>
            <a:prstGeom prst="rect">
              <a:avLst/>
            </a:prstGeom>
          </p:spPr>
        </p:pic>
        <p:pic>
          <p:nvPicPr>
            <p:cNvPr id="26" name="Picture 25" descr="Chart, scatter chart&#10;&#10;Description automatically generated">
              <a:extLst>
                <a:ext uri="{FF2B5EF4-FFF2-40B4-BE49-F238E27FC236}">
                  <a16:creationId xmlns:a16="http://schemas.microsoft.com/office/drawing/2014/main" id="{A4398758-B2B3-394E-876B-5A267B017F28}"/>
                </a:ext>
              </a:extLst>
            </p:cNvPr>
            <p:cNvPicPr>
              <a:picLocks/>
            </p:cNvPicPr>
            <p:nvPr/>
          </p:nvPicPr>
          <p:blipFill rotWithShape="1">
            <a:blip r:embed="rId2"/>
            <a:srcRect l="21320" t="72268" r="24205"/>
            <a:stretch/>
          </p:blipFill>
          <p:spPr>
            <a:xfrm>
              <a:off x="1896537" y="3810681"/>
              <a:ext cx="2801237" cy="1901868"/>
            </a:xfrm>
            <a:prstGeom prst="rect">
              <a:avLst/>
            </a:prstGeom>
          </p:spPr>
        </p:pic>
        <p:pic>
          <p:nvPicPr>
            <p:cNvPr id="28" name="Picture 27" descr="Chart, scatter chart&#10;&#10;Description automatically generated">
              <a:extLst>
                <a:ext uri="{FF2B5EF4-FFF2-40B4-BE49-F238E27FC236}">
                  <a16:creationId xmlns:a16="http://schemas.microsoft.com/office/drawing/2014/main" id="{1911CC5B-37D0-F64B-B505-466D5D2FE33E}"/>
                </a:ext>
              </a:extLst>
            </p:cNvPr>
            <p:cNvPicPr>
              <a:picLocks noChangeAspect="1"/>
            </p:cNvPicPr>
            <p:nvPr/>
          </p:nvPicPr>
          <p:blipFill rotWithShape="1">
            <a:blip r:embed="rId2"/>
            <a:srcRect l="21710" t="41857" r="24205" b="53883"/>
            <a:stretch/>
          </p:blipFill>
          <p:spPr>
            <a:xfrm>
              <a:off x="1917638" y="3185640"/>
              <a:ext cx="2781681" cy="292082"/>
            </a:xfrm>
            <a:prstGeom prst="rect">
              <a:avLst/>
            </a:prstGeom>
          </p:spPr>
        </p:pic>
        <p:grpSp>
          <p:nvGrpSpPr>
            <p:cNvPr id="32" name="Group 31">
              <a:extLst>
                <a:ext uri="{FF2B5EF4-FFF2-40B4-BE49-F238E27FC236}">
                  <a16:creationId xmlns:a16="http://schemas.microsoft.com/office/drawing/2014/main" id="{62FB6C58-69B9-9546-A303-4A6CAF8152AA}"/>
                </a:ext>
              </a:extLst>
            </p:cNvPr>
            <p:cNvGrpSpPr/>
            <p:nvPr/>
          </p:nvGrpSpPr>
          <p:grpSpPr>
            <a:xfrm>
              <a:off x="1906777" y="3460312"/>
              <a:ext cx="2791459" cy="381817"/>
              <a:chOff x="1906777" y="3460312"/>
              <a:chExt cx="2791459" cy="381817"/>
            </a:xfrm>
          </p:grpSpPr>
          <p:grpSp>
            <p:nvGrpSpPr>
              <p:cNvPr id="30" name="Group 29">
                <a:extLst>
                  <a:ext uri="{FF2B5EF4-FFF2-40B4-BE49-F238E27FC236}">
                    <a16:creationId xmlns:a16="http://schemas.microsoft.com/office/drawing/2014/main" id="{F0CB8F8D-437F-5A42-BCFB-AA2DBB4581EA}"/>
                  </a:ext>
                </a:extLst>
              </p:cNvPr>
              <p:cNvGrpSpPr/>
              <p:nvPr/>
            </p:nvGrpSpPr>
            <p:grpSpPr>
              <a:xfrm>
                <a:off x="1906777" y="3475317"/>
                <a:ext cx="2791459" cy="366812"/>
                <a:chOff x="3239011" y="3771602"/>
                <a:chExt cx="2791459" cy="366812"/>
              </a:xfrm>
            </p:grpSpPr>
            <p:pic>
              <p:nvPicPr>
                <p:cNvPr id="27" name="Picture 26" descr="Chart, scatter chart&#10;&#10;Description automatically generated">
                  <a:extLst>
                    <a:ext uri="{FF2B5EF4-FFF2-40B4-BE49-F238E27FC236}">
                      <a16:creationId xmlns:a16="http://schemas.microsoft.com/office/drawing/2014/main" id="{C9763B1F-1E0D-2B44-97F8-777FA74D0700}"/>
                    </a:ext>
                  </a:extLst>
                </p:cNvPr>
                <p:cNvPicPr>
                  <a:picLocks/>
                </p:cNvPicPr>
                <p:nvPr/>
              </p:nvPicPr>
              <p:blipFill rotWithShape="1">
                <a:blip r:embed="rId2"/>
                <a:srcRect l="21519" t="54676" r="24205" b="40387"/>
                <a:stretch/>
              </p:blipFill>
              <p:spPr>
                <a:xfrm>
                  <a:off x="3239011" y="3771602"/>
                  <a:ext cx="2791459" cy="337938"/>
                </a:xfrm>
                <a:prstGeom prst="rect">
                  <a:avLst/>
                </a:prstGeom>
              </p:spPr>
            </p:pic>
            <p:sp>
              <p:nvSpPr>
                <p:cNvPr id="29" name="Rectangle 28">
                  <a:extLst>
                    <a:ext uri="{FF2B5EF4-FFF2-40B4-BE49-F238E27FC236}">
                      <a16:creationId xmlns:a16="http://schemas.microsoft.com/office/drawing/2014/main" id="{13C00D6A-6513-3F42-A92C-72FE83DDD78F}"/>
                    </a:ext>
                  </a:extLst>
                </p:cNvPr>
                <p:cNvSpPr/>
                <p:nvPr/>
              </p:nvSpPr>
              <p:spPr>
                <a:xfrm>
                  <a:off x="4986068" y="4092695"/>
                  <a:ext cx="143774"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sp>
            <p:nvSpPr>
              <p:cNvPr id="31" name="Rectangle 30">
                <a:extLst>
                  <a:ext uri="{FF2B5EF4-FFF2-40B4-BE49-F238E27FC236}">
                    <a16:creationId xmlns:a16="http://schemas.microsoft.com/office/drawing/2014/main" id="{850C9B98-0309-2A4A-9CF5-B3ED5F578EB9}"/>
                  </a:ext>
                </a:extLst>
              </p:cNvPr>
              <p:cNvSpPr/>
              <p:nvPr/>
            </p:nvSpPr>
            <p:spPr>
              <a:xfrm>
                <a:off x="3527313" y="3460312"/>
                <a:ext cx="143774"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sp>
        <p:nvSpPr>
          <p:cNvPr id="34" name="TextBox 33">
            <a:extLst>
              <a:ext uri="{FF2B5EF4-FFF2-40B4-BE49-F238E27FC236}">
                <a16:creationId xmlns:a16="http://schemas.microsoft.com/office/drawing/2014/main" id="{706555FA-0F0F-B640-A730-B44FB5493D54}"/>
              </a:ext>
            </a:extLst>
          </p:cNvPr>
          <p:cNvSpPr txBox="1"/>
          <p:nvPr/>
        </p:nvSpPr>
        <p:spPr>
          <a:xfrm>
            <a:off x="-9880" y="-15796"/>
            <a:ext cx="11346830" cy="440167"/>
          </a:xfrm>
          <a:prstGeom prst="rect">
            <a:avLst/>
          </a:prstGeom>
          <a:noFill/>
        </p:spPr>
        <p:txBody>
          <a:bodyPr wrap="square" rtlCol="0">
            <a:spAutoFit/>
          </a:bodyPr>
          <a:lstStyle/>
          <a:p>
            <a:r>
              <a:rPr lang="en-GB" sz="1100" dirty="0">
                <a:latin typeface="Arial" panose="020B0604020202020204" pitchFamily="34" charset="0"/>
                <a:cs typeface="Arial" panose="020B0604020202020204" pitchFamily="34" charset="0"/>
              </a:rPr>
              <a:t>Plot of SHAP values for individual trials in test set (left) and partial dependence plots for five most highly correlated predictors and health concern about energy/calories for the selection of options with the lowest %RI of energy/calories</a:t>
            </a:r>
          </a:p>
        </p:txBody>
      </p:sp>
      <p:grpSp>
        <p:nvGrpSpPr>
          <p:cNvPr id="35" name="Group 34">
            <a:extLst>
              <a:ext uri="{FF2B5EF4-FFF2-40B4-BE49-F238E27FC236}">
                <a16:creationId xmlns:a16="http://schemas.microsoft.com/office/drawing/2014/main" id="{91216C37-65CC-984A-BCE7-EB30E893B4A5}"/>
              </a:ext>
            </a:extLst>
          </p:cNvPr>
          <p:cNvGrpSpPr/>
          <p:nvPr/>
        </p:nvGrpSpPr>
        <p:grpSpPr>
          <a:xfrm>
            <a:off x="-109111" y="450015"/>
            <a:ext cx="1315058" cy="5717169"/>
            <a:chOff x="-73390" y="327383"/>
            <a:chExt cx="1315058" cy="5717169"/>
          </a:xfrm>
        </p:grpSpPr>
        <p:sp>
          <p:nvSpPr>
            <p:cNvPr id="36" name="TextBox 35">
              <a:extLst>
                <a:ext uri="{FF2B5EF4-FFF2-40B4-BE49-F238E27FC236}">
                  <a16:creationId xmlns:a16="http://schemas.microsoft.com/office/drawing/2014/main" id="{2517433E-2AA3-BC49-952A-12E2601AA230}"/>
                </a:ext>
              </a:extLst>
            </p:cNvPr>
            <p:cNvSpPr txBox="1"/>
            <p:nvPr/>
          </p:nvSpPr>
          <p:spPr>
            <a:xfrm>
              <a:off x="0" y="824900"/>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Distinctiveness (from second-best option)</a:t>
              </a:r>
            </a:p>
          </p:txBody>
        </p:sp>
        <p:sp>
          <p:nvSpPr>
            <p:cNvPr id="37" name="TextBox 36">
              <a:extLst>
                <a:ext uri="{FF2B5EF4-FFF2-40B4-BE49-F238E27FC236}">
                  <a16:creationId xmlns:a16="http://schemas.microsoft.com/office/drawing/2014/main" id="{FE5A69E9-3AA4-B44F-BA15-114BE6426E79}"/>
                </a:ext>
              </a:extLst>
            </p:cNvPr>
            <p:cNvSpPr txBox="1"/>
            <p:nvPr/>
          </p:nvSpPr>
          <p:spPr>
            <a:xfrm>
              <a:off x="-15502" y="327383"/>
              <a:ext cx="1208867" cy="461665"/>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Number of other criteria best option also fits</a:t>
              </a:r>
            </a:p>
          </p:txBody>
        </p:sp>
        <p:sp>
          <p:nvSpPr>
            <p:cNvPr id="38" name="TextBox 37">
              <a:extLst>
                <a:ext uri="{FF2B5EF4-FFF2-40B4-BE49-F238E27FC236}">
                  <a16:creationId xmlns:a16="http://schemas.microsoft.com/office/drawing/2014/main" id="{C91D57E7-337C-0247-A80F-AB45DE571AFF}"/>
                </a:ext>
              </a:extLst>
            </p:cNvPr>
            <p:cNvSpPr txBox="1"/>
            <p:nvPr/>
          </p:nvSpPr>
          <p:spPr>
            <a:xfrm>
              <a:off x="-1076" y="4496702"/>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cereal</a:t>
              </a:r>
            </a:p>
          </p:txBody>
        </p:sp>
        <p:sp>
          <p:nvSpPr>
            <p:cNvPr id="39" name="TextBox 38">
              <a:extLst>
                <a:ext uri="{FF2B5EF4-FFF2-40B4-BE49-F238E27FC236}">
                  <a16:creationId xmlns:a16="http://schemas.microsoft.com/office/drawing/2014/main" id="{5AA11BFA-002B-7248-838F-72EF85A9DC37}"/>
                </a:ext>
              </a:extLst>
            </p:cNvPr>
            <p:cNvSpPr txBox="1"/>
            <p:nvPr/>
          </p:nvSpPr>
          <p:spPr>
            <a:xfrm>
              <a:off x="-8" y="1377511"/>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ready meal</a:t>
              </a:r>
            </a:p>
          </p:txBody>
        </p:sp>
        <p:sp>
          <p:nvSpPr>
            <p:cNvPr id="40" name="TextBox 39">
              <a:extLst>
                <a:ext uri="{FF2B5EF4-FFF2-40B4-BE49-F238E27FC236}">
                  <a16:creationId xmlns:a16="http://schemas.microsoft.com/office/drawing/2014/main" id="{59D79090-8381-5B46-8A86-FDE4C5AF829F}"/>
                </a:ext>
              </a:extLst>
            </p:cNvPr>
            <p:cNvSpPr txBox="1"/>
            <p:nvPr/>
          </p:nvSpPr>
          <p:spPr>
            <a:xfrm>
              <a:off x="-30589" y="3154435"/>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yoghurt</a:t>
              </a:r>
            </a:p>
          </p:txBody>
        </p:sp>
        <p:sp>
          <p:nvSpPr>
            <p:cNvPr id="41" name="TextBox 40">
              <a:extLst>
                <a:ext uri="{FF2B5EF4-FFF2-40B4-BE49-F238E27FC236}">
                  <a16:creationId xmlns:a16="http://schemas.microsoft.com/office/drawing/2014/main" id="{FC01172A-A4FD-E94D-8AD9-C6CDDEC88C98}"/>
                </a:ext>
              </a:extLst>
            </p:cNvPr>
            <p:cNvSpPr txBox="1"/>
            <p:nvPr/>
          </p:nvSpPr>
          <p:spPr>
            <a:xfrm>
              <a:off x="-6" y="2702187"/>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Response time</a:t>
              </a:r>
            </a:p>
          </p:txBody>
        </p:sp>
        <p:sp>
          <p:nvSpPr>
            <p:cNvPr id="42" name="TextBox 41">
              <a:extLst>
                <a:ext uri="{FF2B5EF4-FFF2-40B4-BE49-F238E27FC236}">
                  <a16:creationId xmlns:a16="http://schemas.microsoft.com/office/drawing/2014/main" id="{07A8A48C-0FF6-AB4D-8321-9C70F24F4364}"/>
                </a:ext>
              </a:extLst>
            </p:cNvPr>
            <p:cNvSpPr txBox="1"/>
            <p:nvPr/>
          </p:nvSpPr>
          <p:spPr>
            <a:xfrm>
              <a:off x="32801" y="1799482"/>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sandwich</a:t>
              </a:r>
            </a:p>
          </p:txBody>
        </p:sp>
        <p:sp>
          <p:nvSpPr>
            <p:cNvPr id="43" name="TextBox 42">
              <a:extLst>
                <a:ext uri="{FF2B5EF4-FFF2-40B4-BE49-F238E27FC236}">
                  <a16:creationId xmlns:a16="http://schemas.microsoft.com/office/drawing/2014/main" id="{0A3D8979-F254-BD46-8EB3-9C5A0E3F3776}"/>
                </a:ext>
              </a:extLst>
            </p:cNvPr>
            <p:cNvSpPr txBox="1"/>
            <p:nvPr/>
          </p:nvSpPr>
          <p:spPr>
            <a:xfrm>
              <a:off x="175" y="5829108"/>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soup</a:t>
              </a:r>
            </a:p>
          </p:txBody>
        </p:sp>
        <p:sp>
          <p:nvSpPr>
            <p:cNvPr id="44" name="TextBox 43">
              <a:extLst>
                <a:ext uri="{FF2B5EF4-FFF2-40B4-BE49-F238E27FC236}">
                  <a16:creationId xmlns:a16="http://schemas.microsoft.com/office/drawing/2014/main" id="{2FF1B6CF-EF8E-1E4D-84D9-F9CC69FDBC28}"/>
                </a:ext>
              </a:extLst>
            </p:cNvPr>
            <p:cNvSpPr txBox="1"/>
            <p:nvPr/>
          </p:nvSpPr>
          <p:spPr>
            <a:xfrm>
              <a:off x="-7" y="2202413"/>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Attitude to healthy eating</a:t>
              </a:r>
            </a:p>
          </p:txBody>
        </p:sp>
        <p:sp>
          <p:nvSpPr>
            <p:cNvPr id="45" name="TextBox 44">
              <a:extLst>
                <a:ext uri="{FF2B5EF4-FFF2-40B4-BE49-F238E27FC236}">
                  <a16:creationId xmlns:a16="http://schemas.microsoft.com/office/drawing/2014/main" id="{8249F3C8-BD11-EF46-A22B-81A6EA4C3DDA}"/>
                </a:ext>
              </a:extLst>
            </p:cNvPr>
            <p:cNvSpPr txBox="1"/>
            <p:nvPr/>
          </p:nvSpPr>
          <p:spPr>
            <a:xfrm>
              <a:off x="16192" y="3575758"/>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Nutrition label use</a:t>
              </a:r>
            </a:p>
          </p:txBody>
        </p:sp>
        <p:sp>
          <p:nvSpPr>
            <p:cNvPr id="47" name="TextBox 46">
              <a:extLst>
                <a:ext uri="{FF2B5EF4-FFF2-40B4-BE49-F238E27FC236}">
                  <a16:creationId xmlns:a16="http://schemas.microsoft.com/office/drawing/2014/main" id="{8BE7D6CC-F982-1E46-96AF-BF0F12543B00}"/>
                </a:ext>
              </a:extLst>
            </p:cNvPr>
            <p:cNvSpPr txBox="1"/>
            <p:nvPr/>
          </p:nvSpPr>
          <p:spPr>
            <a:xfrm>
              <a:off x="-9" y="4007844"/>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Health concern: reduce calories</a:t>
              </a:r>
            </a:p>
          </p:txBody>
        </p:sp>
        <p:sp>
          <p:nvSpPr>
            <p:cNvPr id="49" name="TextBox 48">
              <a:extLst>
                <a:ext uri="{FF2B5EF4-FFF2-40B4-BE49-F238E27FC236}">
                  <a16:creationId xmlns:a16="http://schemas.microsoft.com/office/drawing/2014/main" id="{CF1C0BBC-468C-1543-89DC-20BC3EB71EF9}"/>
                </a:ext>
              </a:extLst>
            </p:cNvPr>
            <p:cNvSpPr txBox="1"/>
            <p:nvPr/>
          </p:nvSpPr>
          <p:spPr>
            <a:xfrm>
              <a:off x="-73390" y="5386001"/>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Age</a:t>
              </a:r>
            </a:p>
          </p:txBody>
        </p:sp>
        <p:sp>
          <p:nvSpPr>
            <p:cNvPr id="51" name="TextBox 50">
              <a:extLst>
                <a:ext uri="{FF2B5EF4-FFF2-40B4-BE49-F238E27FC236}">
                  <a16:creationId xmlns:a16="http://schemas.microsoft.com/office/drawing/2014/main" id="{DE875D8A-2401-3E42-A0C0-D3819C3DBCC1}"/>
                </a:ext>
              </a:extLst>
            </p:cNvPr>
            <p:cNvSpPr txBox="1"/>
            <p:nvPr/>
          </p:nvSpPr>
          <p:spPr>
            <a:xfrm>
              <a:off x="-73390" y="4937996"/>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Gender</a:t>
              </a:r>
            </a:p>
          </p:txBody>
        </p:sp>
      </p:grpSp>
      <p:pic>
        <p:nvPicPr>
          <p:cNvPr id="55" name="Picture 54" descr="Chart, scatter chart&#10;&#10;Description automatically generated">
            <a:extLst>
              <a:ext uri="{FF2B5EF4-FFF2-40B4-BE49-F238E27FC236}">
                <a16:creationId xmlns:a16="http://schemas.microsoft.com/office/drawing/2014/main" id="{1874AC61-F266-7648-93FC-CD81312613A8}"/>
              </a:ext>
            </a:extLst>
          </p:cNvPr>
          <p:cNvPicPr>
            <a:picLocks noChangeAspect="1"/>
          </p:cNvPicPr>
          <p:nvPr/>
        </p:nvPicPr>
        <p:blipFill rotWithShape="1">
          <a:blip r:embed="rId3"/>
          <a:srcRect r="24582"/>
          <a:stretch/>
        </p:blipFill>
        <p:spPr>
          <a:xfrm>
            <a:off x="9776471" y="3580197"/>
            <a:ext cx="2233022" cy="3076100"/>
          </a:xfrm>
          <a:prstGeom prst="rect">
            <a:avLst/>
          </a:prstGeom>
          <a:ln>
            <a:solidFill>
              <a:schemeClr val="tx1"/>
            </a:solidFill>
          </a:ln>
        </p:spPr>
      </p:pic>
      <p:pic>
        <p:nvPicPr>
          <p:cNvPr id="57" name="Picture 56" descr="Chart, scatter chart&#10;&#10;Description automatically generated">
            <a:extLst>
              <a:ext uri="{FF2B5EF4-FFF2-40B4-BE49-F238E27FC236}">
                <a16:creationId xmlns:a16="http://schemas.microsoft.com/office/drawing/2014/main" id="{2AE2DB6B-1CA2-B641-84E1-4BF2EB41AC75}"/>
              </a:ext>
            </a:extLst>
          </p:cNvPr>
          <p:cNvPicPr>
            <a:picLocks noChangeAspect="1"/>
          </p:cNvPicPr>
          <p:nvPr/>
        </p:nvPicPr>
        <p:blipFill rotWithShape="1">
          <a:blip r:embed="rId4"/>
          <a:srcRect r="27352"/>
          <a:stretch/>
        </p:blipFill>
        <p:spPr>
          <a:xfrm>
            <a:off x="9776472" y="438280"/>
            <a:ext cx="2238712" cy="3081570"/>
          </a:xfrm>
          <a:prstGeom prst="rect">
            <a:avLst/>
          </a:prstGeom>
          <a:ln>
            <a:solidFill>
              <a:schemeClr val="tx1"/>
            </a:solidFill>
          </a:ln>
        </p:spPr>
      </p:pic>
      <p:pic>
        <p:nvPicPr>
          <p:cNvPr id="59" name="Picture 58" descr="Chart&#10;&#10;Description automatically generated">
            <a:extLst>
              <a:ext uri="{FF2B5EF4-FFF2-40B4-BE49-F238E27FC236}">
                <a16:creationId xmlns:a16="http://schemas.microsoft.com/office/drawing/2014/main" id="{79EEAA8A-8D57-104C-A198-16C4E2F138FC}"/>
              </a:ext>
            </a:extLst>
          </p:cNvPr>
          <p:cNvPicPr>
            <a:picLocks noChangeAspect="1"/>
          </p:cNvPicPr>
          <p:nvPr/>
        </p:nvPicPr>
        <p:blipFill rotWithShape="1">
          <a:blip r:embed="rId5"/>
          <a:srcRect r="26759"/>
          <a:stretch/>
        </p:blipFill>
        <p:spPr>
          <a:xfrm>
            <a:off x="5155373" y="3583442"/>
            <a:ext cx="2252969" cy="3076100"/>
          </a:xfrm>
          <a:prstGeom prst="rect">
            <a:avLst/>
          </a:prstGeom>
          <a:ln>
            <a:solidFill>
              <a:schemeClr val="tx1"/>
            </a:solidFill>
          </a:ln>
        </p:spPr>
      </p:pic>
      <p:pic>
        <p:nvPicPr>
          <p:cNvPr id="61" name="Picture 60" descr="Chart, scatter chart&#10;&#10;Description automatically generated">
            <a:extLst>
              <a:ext uri="{FF2B5EF4-FFF2-40B4-BE49-F238E27FC236}">
                <a16:creationId xmlns:a16="http://schemas.microsoft.com/office/drawing/2014/main" id="{C2F2F5B7-B321-1749-A64E-329413B6A26E}"/>
              </a:ext>
            </a:extLst>
          </p:cNvPr>
          <p:cNvPicPr>
            <a:picLocks noChangeAspect="1"/>
          </p:cNvPicPr>
          <p:nvPr/>
        </p:nvPicPr>
        <p:blipFill rotWithShape="1">
          <a:blip r:embed="rId6"/>
          <a:srcRect r="26889"/>
          <a:stretch/>
        </p:blipFill>
        <p:spPr>
          <a:xfrm>
            <a:off x="5155372" y="438280"/>
            <a:ext cx="2252970" cy="3081570"/>
          </a:xfrm>
          <a:prstGeom prst="rect">
            <a:avLst/>
          </a:prstGeom>
          <a:ln>
            <a:solidFill>
              <a:schemeClr val="tx1"/>
            </a:solidFill>
          </a:ln>
        </p:spPr>
      </p:pic>
      <p:pic>
        <p:nvPicPr>
          <p:cNvPr id="63" name="Picture 62" descr="Chart, scatter chart&#10;&#10;Description automatically generated">
            <a:extLst>
              <a:ext uri="{FF2B5EF4-FFF2-40B4-BE49-F238E27FC236}">
                <a16:creationId xmlns:a16="http://schemas.microsoft.com/office/drawing/2014/main" id="{9CF3F457-63FC-EA41-A064-8EF288C6D5A6}"/>
              </a:ext>
            </a:extLst>
          </p:cNvPr>
          <p:cNvPicPr>
            <a:picLocks noChangeAspect="1"/>
          </p:cNvPicPr>
          <p:nvPr/>
        </p:nvPicPr>
        <p:blipFill rotWithShape="1">
          <a:blip r:embed="rId7"/>
          <a:srcRect r="28120"/>
          <a:stretch/>
        </p:blipFill>
        <p:spPr>
          <a:xfrm>
            <a:off x="7469392" y="438280"/>
            <a:ext cx="2215032" cy="3081570"/>
          </a:xfrm>
          <a:prstGeom prst="rect">
            <a:avLst/>
          </a:prstGeom>
          <a:ln>
            <a:solidFill>
              <a:schemeClr val="tx1"/>
            </a:solidFill>
          </a:ln>
        </p:spPr>
      </p:pic>
      <p:pic>
        <p:nvPicPr>
          <p:cNvPr id="65" name="Picture 64" descr="Chart&#10;&#10;Description automatically generated">
            <a:extLst>
              <a:ext uri="{FF2B5EF4-FFF2-40B4-BE49-F238E27FC236}">
                <a16:creationId xmlns:a16="http://schemas.microsoft.com/office/drawing/2014/main" id="{D1519E84-4267-8E4E-BC02-545B75022F12}"/>
              </a:ext>
            </a:extLst>
          </p:cNvPr>
          <p:cNvPicPr>
            <a:picLocks noChangeAspect="1"/>
          </p:cNvPicPr>
          <p:nvPr/>
        </p:nvPicPr>
        <p:blipFill rotWithShape="1">
          <a:blip r:embed="rId8"/>
          <a:srcRect r="27408"/>
          <a:stretch/>
        </p:blipFill>
        <p:spPr>
          <a:xfrm>
            <a:off x="7469391" y="3580197"/>
            <a:ext cx="2233022" cy="3076100"/>
          </a:xfrm>
          <a:prstGeom prst="rect">
            <a:avLst/>
          </a:prstGeom>
          <a:ln>
            <a:solidFill>
              <a:schemeClr val="tx1"/>
            </a:solidFill>
          </a:ln>
        </p:spPr>
      </p:pic>
      <p:sp>
        <p:nvSpPr>
          <p:cNvPr id="66" name="TextBox 65">
            <a:extLst>
              <a:ext uri="{FF2B5EF4-FFF2-40B4-BE49-F238E27FC236}">
                <a16:creationId xmlns:a16="http://schemas.microsoft.com/office/drawing/2014/main" id="{BD47CAA2-3162-654E-BE5B-C6ADD15D7FDC}"/>
              </a:ext>
            </a:extLst>
          </p:cNvPr>
          <p:cNvSpPr txBox="1"/>
          <p:nvPr/>
        </p:nvSpPr>
        <p:spPr>
          <a:xfrm>
            <a:off x="6333678" y="6282970"/>
            <a:ext cx="1043117" cy="33855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Yoghurt</a:t>
            </a:r>
          </a:p>
          <a:p>
            <a:pPr algn="ctr"/>
            <a:endParaRPr lang="en-GB" sz="800" dirty="0">
              <a:latin typeface="Arial" panose="020B0604020202020204" pitchFamily="34" charset="0"/>
              <a:cs typeface="Arial" panose="020B0604020202020204" pitchFamily="34" charset="0"/>
            </a:endParaRPr>
          </a:p>
        </p:txBody>
      </p:sp>
      <p:sp>
        <p:nvSpPr>
          <p:cNvPr id="67" name="TextBox 66">
            <a:extLst>
              <a:ext uri="{FF2B5EF4-FFF2-40B4-BE49-F238E27FC236}">
                <a16:creationId xmlns:a16="http://schemas.microsoft.com/office/drawing/2014/main" id="{34B2E8FE-5465-E146-903F-673ACE4A663E}"/>
              </a:ext>
            </a:extLst>
          </p:cNvPr>
          <p:cNvSpPr txBox="1"/>
          <p:nvPr/>
        </p:nvSpPr>
        <p:spPr>
          <a:xfrm>
            <a:off x="5457371" y="6269264"/>
            <a:ext cx="955823" cy="33855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Not yoghurt</a:t>
            </a:r>
          </a:p>
          <a:p>
            <a:pPr algn="ctr"/>
            <a:endParaRPr lang="en-GB" sz="800" dirty="0">
              <a:latin typeface="Arial" panose="020B0604020202020204" pitchFamily="34" charset="0"/>
              <a:cs typeface="Arial" panose="020B0604020202020204" pitchFamily="34" charset="0"/>
            </a:endParaRPr>
          </a:p>
        </p:txBody>
      </p:sp>
      <p:sp>
        <p:nvSpPr>
          <p:cNvPr id="68" name="TextBox 67">
            <a:extLst>
              <a:ext uri="{FF2B5EF4-FFF2-40B4-BE49-F238E27FC236}">
                <a16:creationId xmlns:a16="http://schemas.microsoft.com/office/drawing/2014/main" id="{21C591E9-C6B0-B74E-84C7-818D480D66ED}"/>
              </a:ext>
            </a:extLst>
          </p:cNvPr>
          <p:cNvSpPr txBox="1"/>
          <p:nvPr/>
        </p:nvSpPr>
        <p:spPr>
          <a:xfrm>
            <a:off x="6333678" y="3154265"/>
            <a:ext cx="1043117" cy="33855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Ready meal</a:t>
            </a:r>
          </a:p>
          <a:p>
            <a:pPr algn="ctr"/>
            <a:endParaRPr lang="en-GB" sz="800" dirty="0">
              <a:latin typeface="Arial" panose="020B0604020202020204" pitchFamily="34" charset="0"/>
              <a:cs typeface="Arial" panose="020B0604020202020204" pitchFamily="34" charset="0"/>
            </a:endParaRPr>
          </a:p>
        </p:txBody>
      </p:sp>
      <p:sp>
        <p:nvSpPr>
          <p:cNvPr id="69" name="TextBox 68">
            <a:extLst>
              <a:ext uri="{FF2B5EF4-FFF2-40B4-BE49-F238E27FC236}">
                <a16:creationId xmlns:a16="http://schemas.microsoft.com/office/drawing/2014/main" id="{D3F547BB-FE06-1A40-852B-A856F7B01E1A}"/>
              </a:ext>
            </a:extLst>
          </p:cNvPr>
          <p:cNvSpPr txBox="1"/>
          <p:nvPr/>
        </p:nvSpPr>
        <p:spPr>
          <a:xfrm>
            <a:off x="5457371" y="3140559"/>
            <a:ext cx="955823" cy="33855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Not ready meal</a:t>
            </a:r>
          </a:p>
          <a:p>
            <a:pPr algn="ctr"/>
            <a:endParaRPr lang="en-GB" sz="800" dirty="0">
              <a:latin typeface="Arial" panose="020B0604020202020204" pitchFamily="34" charset="0"/>
              <a:cs typeface="Arial" panose="020B0604020202020204" pitchFamily="34" charset="0"/>
            </a:endParaRPr>
          </a:p>
        </p:txBody>
      </p:sp>
      <p:sp>
        <p:nvSpPr>
          <p:cNvPr id="70" name="TextBox 69">
            <a:extLst>
              <a:ext uri="{FF2B5EF4-FFF2-40B4-BE49-F238E27FC236}">
                <a16:creationId xmlns:a16="http://schemas.microsoft.com/office/drawing/2014/main" id="{6CBBF47C-CCC4-3C49-82C2-6ED25A04CA47}"/>
              </a:ext>
            </a:extLst>
          </p:cNvPr>
          <p:cNvSpPr txBox="1"/>
          <p:nvPr/>
        </p:nvSpPr>
        <p:spPr>
          <a:xfrm>
            <a:off x="10945703" y="3155073"/>
            <a:ext cx="1043117" cy="33855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Sandwich</a:t>
            </a:r>
          </a:p>
          <a:p>
            <a:pPr algn="ctr"/>
            <a:endParaRPr lang="en-GB" sz="800" dirty="0">
              <a:latin typeface="Arial" panose="020B0604020202020204" pitchFamily="34" charset="0"/>
              <a:cs typeface="Arial" panose="020B0604020202020204" pitchFamily="34" charset="0"/>
            </a:endParaRPr>
          </a:p>
        </p:txBody>
      </p:sp>
      <p:sp>
        <p:nvSpPr>
          <p:cNvPr id="71" name="TextBox 70">
            <a:extLst>
              <a:ext uri="{FF2B5EF4-FFF2-40B4-BE49-F238E27FC236}">
                <a16:creationId xmlns:a16="http://schemas.microsoft.com/office/drawing/2014/main" id="{1FC30B3E-D135-ED44-A4F9-7C640662CA69}"/>
              </a:ext>
            </a:extLst>
          </p:cNvPr>
          <p:cNvSpPr txBox="1"/>
          <p:nvPr/>
        </p:nvSpPr>
        <p:spPr>
          <a:xfrm>
            <a:off x="10053259" y="3145482"/>
            <a:ext cx="955823" cy="33855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Not sandwich</a:t>
            </a:r>
          </a:p>
          <a:p>
            <a:pPr algn="ctr"/>
            <a:endParaRPr lang="en-GB" sz="800" dirty="0">
              <a:latin typeface="Arial" panose="020B0604020202020204" pitchFamily="34" charset="0"/>
              <a:cs typeface="Arial" panose="020B0604020202020204" pitchFamily="34" charset="0"/>
            </a:endParaRPr>
          </a:p>
        </p:txBody>
      </p:sp>
      <p:sp>
        <p:nvSpPr>
          <p:cNvPr id="72" name="TextBox 71">
            <a:extLst>
              <a:ext uri="{FF2B5EF4-FFF2-40B4-BE49-F238E27FC236}">
                <a16:creationId xmlns:a16="http://schemas.microsoft.com/office/drawing/2014/main" id="{8511EC05-D171-B04E-AC95-F95688914108}"/>
              </a:ext>
            </a:extLst>
          </p:cNvPr>
          <p:cNvSpPr txBox="1"/>
          <p:nvPr/>
        </p:nvSpPr>
        <p:spPr>
          <a:xfrm>
            <a:off x="7611649" y="3070405"/>
            <a:ext cx="829327" cy="415498"/>
          </a:xfrm>
          <a:prstGeom prst="rect">
            <a:avLst/>
          </a:prstGeom>
          <a:solidFill>
            <a:schemeClr val="bg1"/>
          </a:solidFill>
        </p:spPr>
        <p:txBody>
          <a:bodyPr wrap="square" rtlCol="0">
            <a:spAutoFit/>
          </a:bodyPr>
          <a:lstStyle/>
          <a:p>
            <a:pPr algn="r"/>
            <a:r>
              <a:rPr lang="en-GB" sz="700" dirty="0">
                <a:latin typeface="Arial" panose="020B0604020202020204" pitchFamily="34" charset="0"/>
                <a:cs typeface="Arial" panose="020B0604020202020204" pitchFamily="34" charset="0"/>
              </a:rPr>
              <a:t>Reducing salt is not health concern</a:t>
            </a:r>
          </a:p>
        </p:txBody>
      </p:sp>
      <p:sp>
        <p:nvSpPr>
          <p:cNvPr id="73" name="TextBox 72">
            <a:extLst>
              <a:ext uri="{FF2B5EF4-FFF2-40B4-BE49-F238E27FC236}">
                <a16:creationId xmlns:a16="http://schemas.microsoft.com/office/drawing/2014/main" id="{F3E08EC8-7D99-834E-9E82-AC4883828A62}"/>
              </a:ext>
            </a:extLst>
          </p:cNvPr>
          <p:cNvSpPr txBox="1"/>
          <p:nvPr/>
        </p:nvSpPr>
        <p:spPr>
          <a:xfrm>
            <a:off x="8440976" y="3083832"/>
            <a:ext cx="740544" cy="415498"/>
          </a:xfrm>
          <a:prstGeom prst="rect">
            <a:avLst/>
          </a:prstGeom>
          <a:solidFill>
            <a:schemeClr val="bg1"/>
          </a:solidFill>
        </p:spPr>
        <p:txBody>
          <a:bodyPr wrap="square" rtlCol="0">
            <a:spAutoFit/>
          </a:bodyPr>
          <a:lstStyle/>
          <a:p>
            <a:pPr algn="ctr"/>
            <a:r>
              <a:rPr lang="en-GB" sz="700" dirty="0">
                <a:latin typeface="Arial" panose="020B0604020202020204" pitchFamily="34" charset="0"/>
                <a:cs typeface="Arial" panose="020B0604020202020204" pitchFamily="34" charset="0"/>
              </a:rPr>
              <a:t>Reducing salt is health concern</a:t>
            </a:r>
          </a:p>
        </p:txBody>
      </p:sp>
      <p:sp>
        <p:nvSpPr>
          <p:cNvPr id="74" name="TextBox 73">
            <a:extLst>
              <a:ext uri="{FF2B5EF4-FFF2-40B4-BE49-F238E27FC236}">
                <a16:creationId xmlns:a16="http://schemas.microsoft.com/office/drawing/2014/main" id="{197423D3-FEA5-D048-99EC-5A2CB3F6C9D6}"/>
              </a:ext>
            </a:extLst>
          </p:cNvPr>
          <p:cNvSpPr txBox="1"/>
          <p:nvPr/>
        </p:nvSpPr>
        <p:spPr>
          <a:xfrm>
            <a:off x="9183196" y="3126053"/>
            <a:ext cx="492210" cy="338554"/>
          </a:xfrm>
          <a:prstGeom prst="rect">
            <a:avLst/>
          </a:prstGeom>
          <a:solidFill>
            <a:schemeClr val="bg1"/>
          </a:solidFill>
        </p:spPr>
        <p:txBody>
          <a:bodyPr wrap="square" rtlCol="0">
            <a:spAutoFit/>
          </a:bodyPr>
          <a:lstStyle/>
          <a:p>
            <a:r>
              <a:rPr lang="en-GB" sz="800" dirty="0">
                <a:latin typeface="Arial" panose="020B0604020202020204" pitchFamily="34" charset="0"/>
                <a:cs typeface="Arial" panose="020B0604020202020204" pitchFamily="34" charset="0"/>
              </a:rPr>
              <a:t>NA</a:t>
            </a:r>
          </a:p>
          <a:p>
            <a:endParaRPr lang="en-GB" sz="800" dirty="0">
              <a:latin typeface="Arial" panose="020B0604020202020204" pitchFamily="34" charset="0"/>
              <a:cs typeface="Arial" panose="020B0604020202020204" pitchFamily="34" charset="0"/>
            </a:endParaRPr>
          </a:p>
        </p:txBody>
      </p:sp>
      <p:sp>
        <p:nvSpPr>
          <p:cNvPr id="75" name="TextBox 74">
            <a:extLst>
              <a:ext uri="{FF2B5EF4-FFF2-40B4-BE49-F238E27FC236}">
                <a16:creationId xmlns:a16="http://schemas.microsoft.com/office/drawing/2014/main" id="{697555D7-7712-3742-9F08-A52097C35F6C}"/>
              </a:ext>
            </a:extLst>
          </p:cNvPr>
          <p:cNvSpPr txBox="1"/>
          <p:nvPr/>
        </p:nvSpPr>
        <p:spPr>
          <a:xfrm>
            <a:off x="9873695" y="6221348"/>
            <a:ext cx="829327" cy="415498"/>
          </a:xfrm>
          <a:prstGeom prst="rect">
            <a:avLst/>
          </a:prstGeom>
          <a:solidFill>
            <a:schemeClr val="bg1"/>
          </a:solidFill>
        </p:spPr>
        <p:txBody>
          <a:bodyPr wrap="square" rtlCol="0">
            <a:spAutoFit/>
          </a:bodyPr>
          <a:lstStyle/>
          <a:p>
            <a:pPr algn="r"/>
            <a:r>
              <a:rPr lang="en-GB" sz="700" dirty="0">
                <a:latin typeface="Arial" panose="020B0604020202020204" pitchFamily="34" charset="0"/>
                <a:cs typeface="Arial" panose="020B0604020202020204" pitchFamily="34" charset="0"/>
              </a:rPr>
              <a:t>Reducing calories is not health concern</a:t>
            </a:r>
          </a:p>
        </p:txBody>
      </p:sp>
      <p:sp>
        <p:nvSpPr>
          <p:cNvPr id="76" name="TextBox 75">
            <a:extLst>
              <a:ext uri="{FF2B5EF4-FFF2-40B4-BE49-F238E27FC236}">
                <a16:creationId xmlns:a16="http://schemas.microsoft.com/office/drawing/2014/main" id="{08E520AF-13B6-784C-BC92-EE9DAC29915D}"/>
              </a:ext>
            </a:extLst>
          </p:cNvPr>
          <p:cNvSpPr txBox="1"/>
          <p:nvPr/>
        </p:nvSpPr>
        <p:spPr>
          <a:xfrm>
            <a:off x="10614239" y="6234775"/>
            <a:ext cx="829327" cy="415498"/>
          </a:xfrm>
          <a:prstGeom prst="rect">
            <a:avLst/>
          </a:prstGeom>
          <a:solidFill>
            <a:schemeClr val="bg1"/>
          </a:solidFill>
        </p:spPr>
        <p:txBody>
          <a:bodyPr wrap="square" rtlCol="0">
            <a:spAutoFit/>
          </a:bodyPr>
          <a:lstStyle/>
          <a:p>
            <a:pPr algn="ctr"/>
            <a:r>
              <a:rPr lang="en-GB" sz="700" dirty="0">
                <a:latin typeface="Arial" panose="020B0604020202020204" pitchFamily="34" charset="0"/>
                <a:cs typeface="Arial" panose="020B0604020202020204" pitchFamily="34" charset="0"/>
              </a:rPr>
              <a:t>Reducing calories is health concern</a:t>
            </a:r>
          </a:p>
        </p:txBody>
      </p:sp>
      <p:sp>
        <p:nvSpPr>
          <p:cNvPr id="77" name="TextBox 76">
            <a:extLst>
              <a:ext uri="{FF2B5EF4-FFF2-40B4-BE49-F238E27FC236}">
                <a16:creationId xmlns:a16="http://schemas.microsoft.com/office/drawing/2014/main" id="{93024DFF-7D25-FC4B-A65F-389ECAC7DF12}"/>
              </a:ext>
            </a:extLst>
          </p:cNvPr>
          <p:cNvSpPr txBox="1"/>
          <p:nvPr/>
        </p:nvSpPr>
        <p:spPr>
          <a:xfrm>
            <a:off x="11445242" y="6276996"/>
            <a:ext cx="492210" cy="338554"/>
          </a:xfrm>
          <a:prstGeom prst="rect">
            <a:avLst/>
          </a:prstGeom>
          <a:solidFill>
            <a:schemeClr val="bg1"/>
          </a:solidFill>
        </p:spPr>
        <p:txBody>
          <a:bodyPr wrap="square" rtlCol="0">
            <a:spAutoFit/>
          </a:bodyPr>
          <a:lstStyle/>
          <a:p>
            <a:r>
              <a:rPr lang="en-GB" sz="800" dirty="0">
                <a:latin typeface="Arial" panose="020B0604020202020204" pitchFamily="34" charset="0"/>
                <a:cs typeface="Arial" panose="020B0604020202020204" pitchFamily="34" charset="0"/>
              </a:rPr>
              <a:t>NA</a:t>
            </a:r>
          </a:p>
          <a:p>
            <a:endParaRPr lang="en-GB" sz="800" dirty="0">
              <a:latin typeface="Arial" panose="020B0604020202020204" pitchFamily="34" charset="0"/>
              <a:cs typeface="Arial" panose="020B0604020202020204" pitchFamily="34" charset="0"/>
            </a:endParaRPr>
          </a:p>
        </p:txBody>
      </p:sp>
      <p:sp>
        <p:nvSpPr>
          <p:cNvPr id="78" name="TextBox 77">
            <a:extLst>
              <a:ext uri="{FF2B5EF4-FFF2-40B4-BE49-F238E27FC236}">
                <a16:creationId xmlns:a16="http://schemas.microsoft.com/office/drawing/2014/main" id="{DE43DF4A-6C17-FD46-A45E-A6E10F76E9E7}"/>
              </a:ext>
            </a:extLst>
          </p:cNvPr>
          <p:cNvSpPr txBox="1"/>
          <p:nvPr/>
        </p:nvSpPr>
        <p:spPr>
          <a:xfrm>
            <a:off x="7592145" y="6232925"/>
            <a:ext cx="829327" cy="415498"/>
          </a:xfrm>
          <a:prstGeom prst="rect">
            <a:avLst/>
          </a:prstGeom>
          <a:solidFill>
            <a:schemeClr val="bg1"/>
          </a:solidFill>
        </p:spPr>
        <p:txBody>
          <a:bodyPr wrap="square" rtlCol="0">
            <a:spAutoFit/>
          </a:bodyPr>
          <a:lstStyle/>
          <a:p>
            <a:pPr algn="r"/>
            <a:r>
              <a:rPr lang="en-GB" sz="700" dirty="0">
                <a:latin typeface="Arial" panose="020B0604020202020204" pitchFamily="34" charset="0"/>
                <a:cs typeface="Arial" panose="020B0604020202020204" pitchFamily="34" charset="0"/>
              </a:rPr>
              <a:t>Reducing all nutrients is not health concern</a:t>
            </a:r>
          </a:p>
        </p:txBody>
      </p:sp>
      <p:sp>
        <p:nvSpPr>
          <p:cNvPr id="79" name="TextBox 78">
            <a:extLst>
              <a:ext uri="{FF2B5EF4-FFF2-40B4-BE49-F238E27FC236}">
                <a16:creationId xmlns:a16="http://schemas.microsoft.com/office/drawing/2014/main" id="{15399EE3-4BC1-4346-A4A9-EC2BA4758211}"/>
              </a:ext>
            </a:extLst>
          </p:cNvPr>
          <p:cNvSpPr txBox="1"/>
          <p:nvPr/>
        </p:nvSpPr>
        <p:spPr>
          <a:xfrm>
            <a:off x="8399955" y="6234775"/>
            <a:ext cx="812721" cy="415498"/>
          </a:xfrm>
          <a:prstGeom prst="rect">
            <a:avLst/>
          </a:prstGeom>
          <a:solidFill>
            <a:schemeClr val="bg1"/>
          </a:solidFill>
        </p:spPr>
        <p:txBody>
          <a:bodyPr wrap="square" rtlCol="0">
            <a:spAutoFit/>
          </a:bodyPr>
          <a:lstStyle/>
          <a:p>
            <a:pPr algn="ctr"/>
            <a:r>
              <a:rPr lang="en-GB" sz="700" dirty="0">
                <a:latin typeface="Arial" panose="020B0604020202020204" pitchFamily="34" charset="0"/>
                <a:cs typeface="Arial" panose="020B0604020202020204" pitchFamily="34" charset="0"/>
              </a:rPr>
              <a:t>Reducing all nutrients is health concern</a:t>
            </a:r>
          </a:p>
        </p:txBody>
      </p:sp>
      <p:sp>
        <p:nvSpPr>
          <p:cNvPr id="80" name="TextBox 79">
            <a:extLst>
              <a:ext uri="{FF2B5EF4-FFF2-40B4-BE49-F238E27FC236}">
                <a16:creationId xmlns:a16="http://schemas.microsoft.com/office/drawing/2014/main" id="{CB5C0D77-28BC-E243-AA55-E5680D66E8B3}"/>
              </a:ext>
            </a:extLst>
          </p:cNvPr>
          <p:cNvSpPr txBox="1"/>
          <p:nvPr/>
        </p:nvSpPr>
        <p:spPr>
          <a:xfrm>
            <a:off x="9163692" y="6276996"/>
            <a:ext cx="511714" cy="338554"/>
          </a:xfrm>
          <a:prstGeom prst="rect">
            <a:avLst/>
          </a:prstGeom>
          <a:solidFill>
            <a:schemeClr val="bg1"/>
          </a:solidFill>
        </p:spPr>
        <p:txBody>
          <a:bodyPr wrap="square" rtlCol="0">
            <a:spAutoFit/>
          </a:bodyPr>
          <a:lstStyle/>
          <a:p>
            <a:r>
              <a:rPr lang="en-GB" sz="800" dirty="0">
                <a:latin typeface="Arial" panose="020B0604020202020204" pitchFamily="34" charset="0"/>
                <a:cs typeface="Arial" panose="020B0604020202020204" pitchFamily="34" charset="0"/>
              </a:rPr>
              <a:t>NA</a:t>
            </a:r>
          </a:p>
          <a:p>
            <a:endParaRPr lang="en-GB" sz="800" dirty="0">
              <a:latin typeface="Arial" panose="020B0604020202020204" pitchFamily="34" charset="0"/>
              <a:cs typeface="Arial" panose="020B0604020202020204" pitchFamily="34" charset="0"/>
            </a:endParaRPr>
          </a:p>
        </p:txBody>
      </p:sp>
      <p:grpSp>
        <p:nvGrpSpPr>
          <p:cNvPr id="81" name="Group 80">
            <a:extLst>
              <a:ext uri="{FF2B5EF4-FFF2-40B4-BE49-F238E27FC236}">
                <a16:creationId xmlns:a16="http://schemas.microsoft.com/office/drawing/2014/main" id="{8A88528D-1198-554A-AD15-0856F04D76AE}"/>
              </a:ext>
            </a:extLst>
          </p:cNvPr>
          <p:cNvGrpSpPr/>
          <p:nvPr/>
        </p:nvGrpSpPr>
        <p:grpSpPr>
          <a:xfrm>
            <a:off x="1407103" y="4392378"/>
            <a:ext cx="1072854" cy="1711200"/>
            <a:chOff x="2817221" y="4643105"/>
            <a:chExt cx="1072854" cy="1711200"/>
          </a:xfrm>
        </p:grpSpPr>
        <p:pic>
          <p:nvPicPr>
            <p:cNvPr id="82" name="Picture 81">
              <a:extLst>
                <a:ext uri="{FF2B5EF4-FFF2-40B4-BE49-F238E27FC236}">
                  <a16:creationId xmlns:a16="http://schemas.microsoft.com/office/drawing/2014/main" id="{303ECEED-508E-BA41-B7E4-A90D01B77C0B}"/>
                </a:ext>
              </a:extLst>
            </p:cNvPr>
            <p:cNvPicPr>
              <a:picLocks noChangeAspect="1"/>
            </p:cNvPicPr>
            <p:nvPr/>
          </p:nvPicPr>
          <p:blipFill rotWithShape="1">
            <a:blip r:embed="rId9"/>
            <a:srcRect l="75562" t="43597" r="9975" b="38776"/>
            <a:stretch/>
          </p:blipFill>
          <p:spPr>
            <a:xfrm>
              <a:off x="3001434" y="5145436"/>
              <a:ext cx="743918" cy="1208869"/>
            </a:xfrm>
            <a:prstGeom prst="rect">
              <a:avLst/>
            </a:prstGeom>
          </p:spPr>
        </p:pic>
        <p:sp>
          <p:nvSpPr>
            <p:cNvPr id="83" name="TextBox 82">
              <a:extLst>
                <a:ext uri="{FF2B5EF4-FFF2-40B4-BE49-F238E27FC236}">
                  <a16:creationId xmlns:a16="http://schemas.microsoft.com/office/drawing/2014/main" id="{611FE368-22D6-EE41-825D-FC57C03A9DE2}"/>
                </a:ext>
              </a:extLst>
            </p:cNvPr>
            <p:cNvSpPr txBox="1"/>
            <p:nvPr/>
          </p:nvSpPr>
          <p:spPr>
            <a:xfrm>
              <a:off x="2817221" y="4643105"/>
              <a:ext cx="1072854" cy="553998"/>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Predictor value (normalised &amp; scaled)</a:t>
              </a:r>
            </a:p>
          </p:txBody>
        </p:sp>
      </p:grpSp>
    </p:spTree>
    <p:extLst>
      <p:ext uri="{BB962C8B-B14F-4D97-AF65-F5344CB8AC3E}">
        <p14:creationId xmlns:p14="http://schemas.microsoft.com/office/powerpoint/2010/main" val="367129469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hart&#10;&#10;Description automatically generated">
            <a:extLst>
              <a:ext uri="{FF2B5EF4-FFF2-40B4-BE49-F238E27FC236}">
                <a16:creationId xmlns:a16="http://schemas.microsoft.com/office/drawing/2014/main" id="{FCCFD110-29BA-D94E-82DC-C0E61875787C}"/>
              </a:ext>
            </a:extLst>
          </p:cNvPr>
          <p:cNvPicPr>
            <a:picLocks noChangeAspect="1"/>
          </p:cNvPicPr>
          <p:nvPr/>
        </p:nvPicPr>
        <p:blipFill rotWithShape="1">
          <a:blip r:embed="rId2"/>
          <a:srcRect l="18611" t="5891" r="24642"/>
          <a:stretch/>
        </p:blipFill>
        <p:spPr>
          <a:xfrm>
            <a:off x="1206682" y="404037"/>
            <a:ext cx="2918749" cy="6453963"/>
          </a:xfrm>
          <a:prstGeom prst="rect">
            <a:avLst/>
          </a:prstGeom>
        </p:spPr>
      </p:pic>
      <p:grpSp>
        <p:nvGrpSpPr>
          <p:cNvPr id="4" name="Group 3">
            <a:extLst>
              <a:ext uri="{FF2B5EF4-FFF2-40B4-BE49-F238E27FC236}">
                <a16:creationId xmlns:a16="http://schemas.microsoft.com/office/drawing/2014/main" id="{A4E4FA3B-1875-D04D-BBC6-E8321490E8EF}"/>
              </a:ext>
            </a:extLst>
          </p:cNvPr>
          <p:cNvGrpSpPr/>
          <p:nvPr/>
        </p:nvGrpSpPr>
        <p:grpSpPr>
          <a:xfrm>
            <a:off x="-21907" y="391135"/>
            <a:ext cx="1307977" cy="6112444"/>
            <a:chOff x="-39863" y="360041"/>
            <a:chExt cx="1307977" cy="6112444"/>
          </a:xfrm>
        </p:grpSpPr>
        <p:sp>
          <p:nvSpPr>
            <p:cNvPr id="5" name="TextBox 4">
              <a:extLst>
                <a:ext uri="{FF2B5EF4-FFF2-40B4-BE49-F238E27FC236}">
                  <a16:creationId xmlns:a16="http://schemas.microsoft.com/office/drawing/2014/main" id="{34DA6A3E-8186-C04C-95E2-8CE23F7E4D3E}"/>
                </a:ext>
              </a:extLst>
            </p:cNvPr>
            <p:cNvSpPr txBox="1"/>
            <p:nvPr/>
          </p:nvSpPr>
          <p:spPr>
            <a:xfrm>
              <a:off x="42462" y="1684755"/>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Distinctiveness (from second-best option)</a:t>
              </a:r>
            </a:p>
          </p:txBody>
        </p:sp>
        <p:sp>
          <p:nvSpPr>
            <p:cNvPr id="6" name="TextBox 5">
              <a:extLst>
                <a:ext uri="{FF2B5EF4-FFF2-40B4-BE49-F238E27FC236}">
                  <a16:creationId xmlns:a16="http://schemas.microsoft.com/office/drawing/2014/main" id="{5033A8EF-B03F-3A4B-BB1F-B198A92E2349}"/>
                </a:ext>
              </a:extLst>
            </p:cNvPr>
            <p:cNvSpPr txBox="1"/>
            <p:nvPr/>
          </p:nvSpPr>
          <p:spPr>
            <a:xfrm>
              <a:off x="-15502" y="360041"/>
              <a:ext cx="1208867" cy="461665"/>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Number of other criteria best option also fits</a:t>
              </a:r>
            </a:p>
          </p:txBody>
        </p:sp>
        <p:sp>
          <p:nvSpPr>
            <p:cNvPr id="7" name="TextBox 6">
              <a:extLst>
                <a:ext uri="{FF2B5EF4-FFF2-40B4-BE49-F238E27FC236}">
                  <a16:creationId xmlns:a16="http://schemas.microsoft.com/office/drawing/2014/main" id="{9112FB74-F93C-F24C-9A9E-A65EFA7688AF}"/>
                </a:ext>
              </a:extLst>
            </p:cNvPr>
            <p:cNvSpPr txBox="1"/>
            <p:nvPr/>
          </p:nvSpPr>
          <p:spPr>
            <a:xfrm>
              <a:off x="0" y="1129996"/>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cereal</a:t>
              </a:r>
            </a:p>
          </p:txBody>
        </p:sp>
        <p:sp>
          <p:nvSpPr>
            <p:cNvPr id="8" name="TextBox 7">
              <a:extLst>
                <a:ext uri="{FF2B5EF4-FFF2-40B4-BE49-F238E27FC236}">
                  <a16:creationId xmlns:a16="http://schemas.microsoft.com/office/drawing/2014/main" id="{1E4B2AB8-0B10-E241-8CF5-F738BC7CF3AF}"/>
                </a:ext>
              </a:extLst>
            </p:cNvPr>
            <p:cNvSpPr txBox="1"/>
            <p:nvPr/>
          </p:nvSpPr>
          <p:spPr>
            <a:xfrm>
              <a:off x="59247" y="2066629"/>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ready meal</a:t>
              </a:r>
            </a:p>
          </p:txBody>
        </p:sp>
        <p:sp>
          <p:nvSpPr>
            <p:cNvPr id="9" name="TextBox 8">
              <a:extLst>
                <a:ext uri="{FF2B5EF4-FFF2-40B4-BE49-F238E27FC236}">
                  <a16:creationId xmlns:a16="http://schemas.microsoft.com/office/drawing/2014/main" id="{F99DC63B-E273-8A47-B89C-498ABD97AA05}"/>
                </a:ext>
              </a:extLst>
            </p:cNvPr>
            <p:cNvSpPr txBox="1"/>
            <p:nvPr/>
          </p:nvSpPr>
          <p:spPr>
            <a:xfrm>
              <a:off x="-5" y="1425463"/>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yoghurt</a:t>
              </a:r>
            </a:p>
          </p:txBody>
        </p:sp>
        <p:sp>
          <p:nvSpPr>
            <p:cNvPr id="10" name="TextBox 9">
              <a:extLst>
                <a:ext uri="{FF2B5EF4-FFF2-40B4-BE49-F238E27FC236}">
                  <a16:creationId xmlns:a16="http://schemas.microsoft.com/office/drawing/2014/main" id="{9D14A743-5809-3341-A4C5-033F641D1EC6}"/>
                </a:ext>
              </a:extLst>
            </p:cNvPr>
            <p:cNvSpPr txBox="1"/>
            <p:nvPr/>
          </p:nvSpPr>
          <p:spPr>
            <a:xfrm>
              <a:off x="-7" y="3018210"/>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Response time</a:t>
              </a:r>
            </a:p>
          </p:txBody>
        </p:sp>
        <p:sp>
          <p:nvSpPr>
            <p:cNvPr id="11" name="TextBox 10">
              <a:extLst>
                <a:ext uri="{FF2B5EF4-FFF2-40B4-BE49-F238E27FC236}">
                  <a16:creationId xmlns:a16="http://schemas.microsoft.com/office/drawing/2014/main" id="{92DE38D9-DF46-5E4C-A05E-A1E728DFC880}"/>
                </a:ext>
              </a:extLst>
            </p:cNvPr>
            <p:cNvSpPr txBox="1"/>
            <p:nvPr/>
          </p:nvSpPr>
          <p:spPr>
            <a:xfrm>
              <a:off x="-1365" y="818088"/>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sandwich</a:t>
              </a:r>
            </a:p>
          </p:txBody>
        </p:sp>
        <p:sp>
          <p:nvSpPr>
            <p:cNvPr id="12" name="TextBox 11">
              <a:extLst>
                <a:ext uri="{FF2B5EF4-FFF2-40B4-BE49-F238E27FC236}">
                  <a16:creationId xmlns:a16="http://schemas.microsoft.com/office/drawing/2014/main" id="{A1E45F39-34BE-C941-BFC5-C32C102C336E}"/>
                </a:ext>
              </a:extLst>
            </p:cNvPr>
            <p:cNvSpPr txBox="1"/>
            <p:nvPr/>
          </p:nvSpPr>
          <p:spPr>
            <a:xfrm>
              <a:off x="-20043" y="3316620"/>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soup</a:t>
              </a:r>
            </a:p>
          </p:txBody>
        </p:sp>
        <p:sp>
          <p:nvSpPr>
            <p:cNvPr id="13" name="TextBox 12">
              <a:extLst>
                <a:ext uri="{FF2B5EF4-FFF2-40B4-BE49-F238E27FC236}">
                  <a16:creationId xmlns:a16="http://schemas.microsoft.com/office/drawing/2014/main" id="{1D45E8F0-446E-D940-896E-B052F27A254A}"/>
                </a:ext>
              </a:extLst>
            </p:cNvPr>
            <p:cNvSpPr txBox="1"/>
            <p:nvPr/>
          </p:nvSpPr>
          <p:spPr>
            <a:xfrm>
              <a:off x="-7" y="2616585"/>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Attitude to healthy eating</a:t>
              </a:r>
            </a:p>
          </p:txBody>
        </p:sp>
        <p:sp>
          <p:nvSpPr>
            <p:cNvPr id="14" name="TextBox 13">
              <a:extLst>
                <a:ext uri="{FF2B5EF4-FFF2-40B4-BE49-F238E27FC236}">
                  <a16:creationId xmlns:a16="http://schemas.microsoft.com/office/drawing/2014/main" id="{58C468D1-A224-F446-9B93-D126D07678C4}"/>
                </a:ext>
              </a:extLst>
            </p:cNvPr>
            <p:cNvSpPr txBox="1"/>
            <p:nvPr/>
          </p:nvSpPr>
          <p:spPr>
            <a:xfrm>
              <a:off x="-15502" y="4596753"/>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Nutrition label use</a:t>
              </a:r>
            </a:p>
          </p:txBody>
        </p:sp>
        <p:sp>
          <p:nvSpPr>
            <p:cNvPr id="15" name="TextBox 14">
              <a:extLst>
                <a:ext uri="{FF2B5EF4-FFF2-40B4-BE49-F238E27FC236}">
                  <a16:creationId xmlns:a16="http://schemas.microsoft.com/office/drawing/2014/main" id="{90EDEE3D-BBD7-8F4D-BB30-70DC0511AE44}"/>
                </a:ext>
              </a:extLst>
            </p:cNvPr>
            <p:cNvSpPr txBox="1"/>
            <p:nvPr/>
          </p:nvSpPr>
          <p:spPr>
            <a:xfrm>
              <a:off x="-38056" y="3875072"/>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Health concern: reduce sugar</a:t>
              </a:r>
            </a:p>
          </p:txBody>
        </p:sp>
        <p:sp>
          <p:nvSpPr>
            <p:cNvPr id="16" name="TextBox 15">
              <a:extLst>
                <a:ext uri="{FF2B5EF4-FFF2-40B4-BE49-F238E27FC236}">
                  <a16:creationId xmlns:a16="http://schemas.microsoft.com/office/drawing/2014/main" id="{9224390D-272C-B848-97E7-B40700EC8D9F}"/>
                </a:ext>
              </a:extLst>
            </p:cNvPr>
            <p:cNvSpPr txBox="1"/>
            <p:nvPr/>
          </p:nvSpPr>
          <p:spPr>
            <a:xfrm>
              <a:off x="45711" y="5414000"/>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Health concern: reduce calories</a:t>
              </a:r>
            </a:p>
          </p:txBody>
        </p:sp>
        <p:sp>
          <p:nvSpPr>
            <p:cNvPr id="17" name="TextBox 16">
              <a:extLst>
                <a:ext uri="{FF2B5EF4-FFF2-40B4-BE49-F238E27FC236}">
                  <a16:creationId xmlns:a16="http://schemas.microsoft.com/office/drawing/2014/main" id="{2E89218F-0DB6-D840-A943-A9F004D0227D}"/>
                </a:ext>
              </a:extLst>
            </p:cNvPr>
            <p:cNvSpPr txBox="1"/>
            <p:nvPr/>
          </p:nvSpPr>
          <p:spPr>
            <a:xfrm>
              <a:off x="45709" y="2342473"/>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crisps</a:t>
              </a:r>
            </a:p>
          </p:txBody>
        </p:sp>
        <p:sp>
          <p:nvSpPr>
            <p:cNvPr id="18" name="TextBox 17">
              <a:extLst>
                <a:ext uri="{FF2B5EF4-FFF2-40B4-BE49-F238E27FC236}">
                  <a16:creationId xmlns:a16="http://schemas.microsoft.com/office/drawing/2014/main" id="{9F22ED1A-3B4A-FC46-8917-15502906D86E}"/>
                </a:ext>
              </a:extLst>
            </p:cNvPr>
            <p:cNvSpPr txBox="1"/>
            <p:nvPr/>
          </p:nvSpPr>
          <p:spPr>
            <a:xfrm>
              <a:off x="-15502" y="4906264"/>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Age</a:t>
              </a:r>
            </a:p>
          </p:txBody>
        </p:sp>
        <p:sp>
          <p:nvSpPr>
            <p:cNvPr id="19" name="TextBox 18">
              <a:extLst>
                <a:ext uri="{FF2B5EF4-FFF2-40B4-BE49-F238E27FC236}">
                  <a16:creationId xmlns:a16="http://schemas.microsoft.com/office/drawing/2014/main" id="{2567506A-0F66-A94A-BF5E-99FD7A0C533B}"/>
                </a:ext>
              </a:extLst>
            </p:cNvPr>
            <p:cNvSpPr txBox="1"/>
            <p:nvPr/>
          </p:nvSpPr>
          <p:spPr>
            <a:xfrm>
              <a:off x="-38057" y="4227986"/>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Health concern: reduce salt</a:t>
              </a:r>
            </a:p>
          </p:txBody>
        </p:sp>
        <p:sp>
          <p:nvSpPr>
            <p:cNvPr id="20" name="TextBox 19">
              <a:extLst>
                <a:ext uri="{FF2B5EF4-FFF2-40B4-BE49-F238E27FC236}">
                  <a16:creationId xmlns:a16="http://schemas.microsoft.com/office/drawing/2014/main" id="{558BD345-F253-D441-A68C-AB7BBA412705}"/>
                </a:ext>
              </a:extLst>
            </p:cNvPr>
            <p:cNvSpPr txBox="1"/>
            <p:nvPr/>
          </p:nvSpPr>
          <p:spPr>
            <a:xfrm>
              <a:off x="-39863" y="3642518"/>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Gender</a:t>
              </a:r>
            </a:p>
          </p:txBody>
        </p:sp>
        <p:sp>
          <p:nvSpPr>
            <p:cNvPr id="21" name="TextBox 20">
              <a:extLst>
                <a:ext uri="{FF2B5EF4-FFF2-40B4-BE49-F238E27FC236}">
                  <a16:creationId xmlns:a16="http://schemas.microsoft.com/office/drawing/2014/main" id="{53F548C8-05EC-B94F-8613-F2B58A438633}"/>
                </a:ext>
              </a:extLst>
            </p:cNvPr>
            <p:cNvSpPr txBox="1"/>
            <p:nvPr/>
          </p:nvSpPr>
          <p:spPr>
            <a:xfrm>
              <a:off x="45710" y="6133931"/>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Health concern: reduce all</a:t>
              </a:r>
            </a:p>
          </p:txBody>
        </p:sp>
        <p:sp>
          <p:nvSpPr>
            <p:cNvPr id="22" name="TextBox 21">
              <a:extLst>
                <a:ext uri="{FF2B5EF4-FFF2-40B4-BE49-F238E27FC236}">
                  <a16:creationId xmlns:a16="http://schemas.microsoft.com/office/drawing/2014/main" id="{A5EE57BA-74DC-E043-B9BD-77AF7C7B08AD}"/>
                </a:ext>
              </a:extLst>
            </p:cNvPr>
            <p:cNvSpPr txBox="1"/>
            <p:nvPr/>
          </p:nvSpPr>
          <p:spPr>
            <a:xfrm>
              <a:off x="-7" y="5125206"/>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Health concern: reduce fat</a:t>
              </a:r>
            </a:p>
          </p:txBody>
        </p:sp>
      </p:grpSp>
      <p:sp>
        <p:nvSpPr>
          <p:cNvPr id="23" name="TextBox 22">
            <a:extLst>
              <a:ext uri="{FF2B5EF4-FFF2-40B4-BE49-F238E27FC236}">
                <a16:creationId xmlns:a16="http://schemas.microsoft.com/office/drawing/2014/main" id="{0FA2DF07-999C-E74C-8A38-F9557B4BFA17}"/>
              </a:ext>
            </a:extLst>
          </p:cNvPr>
          <p:cNvSpPr txBox="1"/>
          <p:nvPr/>
        </p:nvSpPr>
        <p:spPr>
          <a:xfrm>
            <a:off x="45749" y="5731481"/>
            <a:ext cx="1208867" cy="461665"/>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Number of other options that were equally good</a:t>
            </a:r>
          </a:p>
        </p:txBody>
      </p:sp>
      <p:sp>
        <p:nvSpPr>
          <p:cNvPr id="24" name="TextBox 23">
            <a:extLst>
              <a:ext uri="{FF2B5EF4-FFF2-40B4-BE49-F238E27FC236}">
                <a16:creationId xmlns:a16="http://schemas.microsoft.com/office/drawing/2014/main" id="{EA19B049-019D-F24E-BF20-25D16A66FB23}"/>
              </a:ext>
            </a:extLst>
          </p:cNvPr>
          <p:cNvSpPr txBox="1"/>
          <p:nvPr/>
        </p:nvSpPr>
        <p:spPr>
          <a:xfrm>
            <a:off x="-9880" y="-15796"/>
            <a:ext cx="11346830" cy="440167"/>
          </a:xfrm>
          <a:prstGeom prst="rect">
            <a:avLst/>
          </a:prstGeom>
          <a:noFill/>
        </p:spPr>
        <p:txBody>
          <a:bodyPr wrap="square" rtlCol="0">
            <a:spAutoFit/>
          </a:bodyPr>
          <a:lstStyle/>
          <a:p>
            <a:r>
              <a:rPr lang="en-GB" sz="1100" dirty="0">
                <a:latin typeface="Arial" panose="020B0604020202020204" pitchFamily="34" charset="0"/>
                <a:cs typeface="Arial" panose="020B0604020202020204" pitchFamily="34" charset="0"/>
              </a:rPr>
              <a:t>Plot of SHAP values for individual trials in test set (left) and partial dependence plots for five most highly correlated predictors and health concern about salt for the selection of options with the lowest %RI of salt</a:t>
            </a:r>
          </a:p>
        </p:txBody>
      </p:sp>
      <p:pic>
        <p:nvPicPr>
          <p:cNvPr id="26" name="Picture 25" descr="Chart&#10;&#10;Description automatically generated">
            <a:extLst>
              <a:ext uri="{FF2B5EF4-FFF2-40B4-BE49-F238E27FC236}">
                <a16:creationId xmlns:a16="http://schemas.microsoft.com/office/drawing/2014/main" id="{B4747901-CE6F-B849-B609-C8460A4A83AC}"/>
              </a:ext>
            </a:extLst>
          </p:cNvPr>
          <p:cNvPicPr>
            <a:picLocks noChangeAspect="1"/>
          </p:cNvPicPr>
          <p:nvPr/>
        </p:nvPicPr>
        <p:blipFill rotWithShape="1">
          <a:blip r:embed="rId3"/>
          <a:srcRect r="28080"/>
          <a:stretch/>
        </p:blipFill>
        <p:spPr>
          <a:xfrm>
            <a:off x="4143346" y="456450"/>
            <a:ext cx="2224416" cy="3092899"/>
          </a:xfrm>
          <a:prstGeom prst="rect">
            <a:avLst/>
          </a:prstGeom>
          <a:ln>
            <a:solidFill>
              <a:schemeClr val="tx1"/>
            </a:solidFill>
          </a:ln>
        </p:spPr>
      </p:pic>
      <p:pic>
        <p:nvPicPr>
          <p:cNvPr id="28" name="Picture 27" descr="Chart, scatter chart&#10;&#10;Description automatically generated">
            <a:extLst>
              <a:ext uri="{FF2B5EF4-FFF2-40B4-BE49-F238E27FC236}">
                <a16:creationId xmlns:a16="http://schemas.microsoft.com/office/drawing/2014/main" id="{90AA62C7-5346-4640-AE62-E6B47FAE81E6}"/>
              </a:ext>
            </a:extLst>
          </p:cNvPr>
          <p:cNvPicPr>
            <a:picLocks noChangeAspect="1"/>
          </p:cNvPicPr>
          <p:nvPr/>
        </p:nvPicPr>
        <p:blipFill rotWithShape="1">
          <a:blip r:embed="rId4"/>
          <a:srcRect r="28080"/>
          <a:stretch/>
        </p:blipFill>
        <p:spPr>
          <a:xfrm>
            <a:off x="6506263" y="456451"/>
            <a:ext cx="2234347" cy="3106708"/>
          </a:xfrm>
          <a:prstGeom prst="rect">
            <a:avLst/>
          </a:prstGeom>
          <a:ln>
            <a:solidFill>
              <a:schemeClr val="tx1"/>
            </a:solidFill>
          </a:ln>
        </p:spPr>
      </p:pic>
      <p:pic>
        <p:nvPicPr>
          <p:cNvPr id="30" name="Picture 29" descr="Chart&#10;&#10;Description automatically generated">
            <a:extLst>
              <a:ext uri="{FF2B5EF4-FFF2-40B4-BE49-F238E27FC236}">
                <a16:creationId xmlns:a16="http://schemas.microsoft.com/office/drawing/2014/main" id="{D0E5B0F5-A2FA-C149-9C31-AA60DD025DB2}"/>
              </a:ext>
            </a:extLst>
          </p:cNvPr>
          <p:cNvPicPr>
            <a:picLocks noChangeAspect="1"/>
          </p:cNvPicPr>
          <p:nvPr/>
        </p:nvPicPr>
        <p:blipFill rotWithShape="1">
          <a:blip r:embed="rId5"/>
          <a:srcRect r="28080"/>
          <a:stretch/>
        </p:blipFill>
        <p:spPr>
          <a:xfrm>
            <a:off x="8861197" y="456450"/>
            <a:ext cx="2224416" cy="3092899"/>
          </a:xfrm>
          <a:prstGeom prst="rect">
            <a:avLst/>
          </a:prstGeom>
          <a:ln>
            <a:solidFill>
              <a:schemeClr val="tx1"/>
            </a:solidFill>
          </a:ln>
        </p:spPr>
      </p:pic>
      <p:pic>
        <p:nvPicPr>
          <p:cNvPr id="32" name="Picture 31" descr="Chart, scatter chart&#10;&#10;Description automatically generated">
            <a:extLst>
              <a:ext uri="{FF2B5EF4-FFF2-40B4-BE49-F238E27FC236}">
                <a16:creationId xmlns:a16="http://schemas.microsoft.com/office/drawing/2014/main" id="{FEB6361C-B5E3-AA46-AF9C-DFDC229A048E}"/>
              </a:ext>
            </a:extLst>
          </p:cNvPr>
          <p:cNvPicPr>
            <a:picLocks noChangeAspect="1"/>
          </p:cNvPicPr>
          <p:nvPr/>
        </p:nvPicPr>
        <p:blipFill rotWithShape="1">
          <a:blip r:embed="rId6"/>
          <a:srcRect r="27196"/>
          <a:stretch/>
        </p:blipFill>
        <p:spPr>
          <a:xfrm>
            <a:off x="4143345" y="3618192"/>
            <a:ext cx="2251749" cy="3092898"/>
          </a:xfrm>
          <a:prstGeom prst="rect">
            <a:avLst/>
          </a:prstGeom>
          <a:ln>
            <a:solidFill>
              <a:schemeClr val="tx1"/>
            </a:solidFill>
          </a:ln>
        </p:spPr>
      </p:pic>
      <p:pic>
        <p:nvPicPr>
          <p:cNvPr id="34" name="Picture 33" descr="Chart, scatter chart&#10;&#10;Description automatically generated">
            <a:extLst>
              <a:ext uri="{FF2B5EF4-FFF2-40B4-BE49-F238E27FC236}">
                <a16:creationId xmlns:a16="http://schemas.microsoft.com/office/drawing/2014/main" id="{BC7266D2-4258-5B45-A917-407928EDDCB3}"/>
              </a:ext>
            </a:extLst>
          </p:cNvPr>
          <p:cNvPicPr>
            <a:picLocks noChangeAspect="1"/>
          </p:cNvPicPr>
          <p:nvPr/>
        </p:nvPicPr>
        <p:blipFill rotWithShape="1">
          <a:blip r:embed="rId7"/>
          <a:srcRect r="27928"/>
          <a:stretch/>
        </p:blipFill>
        <p:spPr>
          <a:xfrm>
            <a:off x="8861197" y="3631018"/>
            <a:ext cx="2224416" cy="3086399"/>
          </a:xfrm>
          <a:prstGeom prst="rect">
            <a:avLst/>
          </a:prstGeom>
          <a:ln>
            <a:solidFill>
              <a:schemeClr val="tx1"/>
            </a:solidFill>
          </a:ln>
        </p:spPr>
      </p:pic>
      <p:pic>
        <p:nvPicPr>
          <p:cNvPr id="36" name="Picture 35" descr="Chart&#10;&#10;Description automatically generated">
            <a:extLst>
              <a:ext uri="{FF2B5EF4-FFF2-40B4-BE49-F238E27FC236}">
                <a16:creationId xmlns:a16="http://schemas.microsoft.com/office/drawing/2014/main" id="{ACFACC16-13E2-264C-A78F-C0DBCC257BCB}"/>
              </a:ext>
            </a:extLst>
          </p:cNvPr>
          <p:cNvPicPr>
            <a:picLocks noChangeAspect="1"/>
          </p:cNvPicPr>
          <p:nvPr/>
        </p:nvPicPr>
        <p:blipFill rotWithShape="1">
          <a:blip r:embed="rId8"/>
          <a:srcRect r="27441"/>
          <a:stretch/>
        </p:blipFill>
        <p:spPr>
          <a:xfrm>
            <a:off x="6506262" y="3619972"/>
            <a:ext cx="2251749" cy="3103329"/>
          </a:xfrm>
          <a:prstGeom prst="rect">
            <a:avLst/>
          </a:prstGeom>
          <a:ln>
            <a:solidFill>
              <a:schemeClr val="tx1"/>
            </a:solidFill>
          </a:ln>
        </p:spPr>
      </p:pic>
      <p:sp>
        <p:nvSpPr>
          <p:cNvPr id="37" name="TextBox 36">
            <a:extLst>
              <a:ext uri="{FF2B5EF4-FFF2-40B4-BE49-F238E27FC236}">
                <a16:creationId xmlns:a16="http://schemas.microsoft.com/office/drawing/2014/main" id="{3F09EA2C-DE16-CB4E-B3AE-C11F4D08C72E}"/>
              </a:ext>
            </a:extLst>
          </p:cNvPr>
          <p:cNvSpPr txBox="1"/>
          <p:nvPr/>
        </p:nvSpPr>
        <p:spPr>
          <a:xfrm>
            <a:off x="9969911" y="3210641"/>
            <a:ext cx="1043117" cy="33855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Sandwich</a:t>
            </a:r>
          </a:p>
          <a:p>
            <a:pPr algn="ctr"/>
            <a:endParaRPr lang="en-GB" sz="800" dirty="0">
              <a:latin typeface="Arial" panose="020B0604020202020204" pitchFamily="34" charset="0"/>
              <a:cs typeface="Arial" panose="020B0604020202020204" pitchFamily="34" charset="0"/>
            </a:endParaRPr>
          </a:p>
        </p:txBody>
      </p:sp>
      <p:sp>
        <p:nvSpPr>
          <p:cNvPr id="38" name="TextBox 37">
            <a:extLst>
              <a:ext uri="{FF2B5EF4-FFF2-40B4-BE49-F238E27FC236}">
                <a16:creationId xmlns:a16="http://schemas.microsoft.com/office/drawing/2014/main" id="{5EC1C24F-4DB0-174E-A39A-0FF5B8CD8199}"/>
              </a:ext>
            </a:extLst>
          </p:cNvPr>
          <p:cNvSpPr txBox="1"/>
          <p:nvPr/>
        </p:nvSpPr>
        <p:spPr>
          <a:xfrm>
            <a:off x="9077467" y="3201050"/>
            <a:ext cx="955823" cy="33855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Not sandwich</a:t>
            </a:r>
          </a:p>
          <a:p>
            <a:pPr algn="ctr"/>
            <a:endParaRPr lang="en-GB" sz="800" dirty="0">
              <a:latin typeface="Arial" panose="020B0604020202020204" pitchFamily="34" charset="0"/>
              <a:cs typeface="Arial" panose="020B0604020202020204" pitchFamily="34" charset="0"/>
            </a:endParaRPr>
          </a:p>
        </p:txBody>
      </p:sp>
      <p:pic>
        <p:nvPicPr>
          <p:cNvPr id="39" name="Picture 38" descr="Chart, scatter chart&#10;&#10;Description automatically generated">
            <a:extLst>
              <a:ext uri="{FF2B5EF4-FFF2-40B4-BE49-F238E27FC236}">
                <a16:creationId xmlns:a16="http://schemas.microsoft.com/office/drawing/2014/main" id="{78E0F60F-660D-A048-A66B-4B846A5B5670}"/>
              </a:ext>
            </a:extLst>
          </p:cNvPr>
          <p:cNvPicPr>
            <a:picLocks noChangeAspect="1"/>
          </p:cNvPicPr>
          <p:nvPr/>
        </p:nvPicPr>
        <p:blipFill rotWithShape="1">
          <a:blip r:embed="rId9"/>
          <a:srcRect l="73155" t="29536" r="682" b="37400"/>
          <a:stretch/>
        </p:blipFill>
        <p:spPr>
          <a:xfrm>
            <a:off x="4628351" y="3631018"/>
            <a:ext cx="834978" cy="1055247"/>
          </a:xfrm>
          <a:prstGeom prst="rect">
            <a:avLst/>
          </a:prstGeom>
          <a:ln>
            <a:noFill/>
          </a:ln>
        </p:spPr>
      </p:pic>
      <p:sp>
        <p:nvSpPr>
          <p:cNvPr id="40" name="TextBox 39">
            <a:extLst>
              <a:ext uri="{FF2B5EF4-FFF2-40B4-BE49-F238E27FC236}">
                <a16:creationId xmlns:a16="http://schemas.microsoft.com/office/drawing/2014/main" id="{942865D9-ED6A-2047-AE24-2D0BE41882BF}"/>
              </a:ext>
            </a:extLst>
          </p:cNvPr>
          <p:cNvSpPr txBox="1"/>
          <p:nvPr/>
        </p:nvSpPr>
        <p:spPr>
          <a:xfrm>
            <a:off x="5323770" y="6455085"/>
            <a:ext cx="1043117"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Ready meal</a:t>
            </a:r>
          </a:p>
        </p:txBody>
      </p:sp>
      <p:sp>
        <p:nvSpPr>
          <p:cNvPr id="41" name="TextBox 40">
            <a:extLst>
              <a:ext uri="{FF2B5EF4-FFF2-40B4-BE49-F238E27FC236}">
                <a16:creationId xmlns:a16="http://schemas.microsoft.com/office/drawing/2014/main" id="{6497190D-7F75-E641-8645-97CB192FB3BB}"/>
              </a:ext>
            </a:extLst>
          </p:cNvPr>
          <p:cNvSpPr txBox="1"/>
          <p:nvPr/>
        </p:nvSpPr>
        <p:spPr>
          <a:xfrm>
            <a:off x="4447463" y="6455234"/>
            <a:ext cx="955823"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Not ready meal</a:t>
            </a:r>
          </a:p>
        </p:txBody>
      </p:sp>
      <p:sp>
        <p:nvSpPr>
          <p:cNvPr id="42" name="TextBox 41">
            <a:extLst>
              <a:ext uri="{FF2B5EF4-FFF2-40B4-BE49-F238E27FC236}">
                <a16:creationId xmlns:a16="http://schemas.microsoft.com/office/drawing/2014/main" id="{A78376E4-1BA1-6A44-B0FB-8DDEDFA2B4B8}"/>
              </a:ext>
            </a:extLst>
          </p:cNvPr>
          <p:cNvSpPr txBox="1"/>
          <p:nvPr/>
        </p:nvSpPr>
        <p:spPr>
          <a:xfrm>
            <a:off x="7799356" y="3306319"/>
            <a:ext cx="832027"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Yoghurt</a:t>
            </a:r>
          </a:p>
        </p:txBody>
      </p:sp>
      <p:sp>
        <p:nvSpPr>
          <p:cNvPr id="43" name="TextBox 42">
            <a:extLst>
              <a:ext uri="{FF2B5EF4-FFF2-40B4-BE49-F238E27FC236}">
                <a16:creationId xmlns:a16="http://schemas.microsoft.com/office/drawing/2014/main" id="{11037AA5-A664-3F4D-B56F-1A654471D8FB}"/>
              </a:ext>
            </a:extLst>
          </p:cNvPr>
          <p:cNvSpPr txBox="1"/>
          <p:nvPr/>
        </p:nvSpPr>
        <p:spPr>
          <a:xfrm>
            <a:off x="6909194" y="3306468"/>
            <a:ext cx="955823"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Not yoghurt</a:t>
            </a:r>
          </a:p>
        </p:txBody>
      </p:sp>
      <p:sp>
        <p:nvSpPr>
          <p:cNvPr id="44" name="TextBox 43">
            <a:extLst>
              <a:ext uri="{FF2B5EF4-FFF2-40B4-BE49-F238E27FC236}">
                <a16:creationId xmlns:a16="http://schemas.microsoft.com/office/drawing/2014/main" id="{AFFB691D-8C03-B748-A62D-3D931C217ED3}"/>
              </a:ext>
            </a:extLst>
          </p:cNvPr>
          <p:cNvSpPr txBox="1"/>
          <p:nvPr/>
        </p:nvSpPr>
        <p:spPr>
          <a:xfrm>
            <a:off x="5394608" y="3283773"/>
            <a:ext cx="958483"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Cereal</a:t>
            </a:r>
          </a:p>
        </p:txBody>
      </p:sp>
      <p:sp>
        <p:nvSpPr>
          <p:cNvPr id="45" name="TextBox 44">
            <a:extLst>
              <a:ext uri="{FF2B5EF4-FFF2-40B4-BE49-F238E27FC236}">
                <a16:creationId xmlns:a16="http://schemas.microsoft.com/office/drawing/2014/main" id="{4ABE3BED-BA6E-9747-8777-5DFFAAF9EA96}"/>
              </a:ext>
            </a:extLst>
          </p:cNvPr>
          <p:cNvSpPr txBox="1"/>
          <p:nvPr/>
        </p:nvSpPr>
        <p:spPr>
          <a:xfrm>
            <a:off x="4569274" y="3287000"/>
            <a:ext cx="878272"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Not cereal</a:t>
            </a:r>
          </a:p>
        </p:txBody>
      </p:sp>
      <p:sp>
        <p:nvSpPr>
          <p:cNvPr id="46" name="TextBox 45">
            <a:extLst>
              <a:ext uri="{FF2B5EF4-FFF2-40B4-BE49-F238E27FC236}">
                <a16:creationId xmlns:a16="http://schemas.microsoft.com/office/drawing/2014/main" id="{78F2C7AB-1AE3-C84B-AF7C-5BC2364226B9}"/>
              </a:ext>
            </a:extLst>
          </p:cNvPr>
          <p:cNvSpPr txBox="1"/>
          <p:nvPr/>
        </p:nvSpPr>
        <p:spPr>
          <a:xfrm>
            <a:off x="8799904" y="6400093"/>
            <a:ext cx="1062189" cy="307777"/>
          </a:xfrm>
          <a:prstGeom prst="rect">
            <a:avLst/>
          </a:prstGeom>
          <a:solidFill>
            <a:schemeClr val="bg1"/>
          </a:solidFill>
        </p:spPr>
        <p:txBody>
          <a:bodyPr wrap="square" rtlCol="0">
            <a:spAutoFit/>
          </a:bodyPr>
          <a:lstStyle/>
          <a:p>
            <a:pPr algn="r"/>
            <a:r>
              <a:rPr lang="en-GB" sz="700" dirty="0">
                <a:latin typeface="Arial" panose="020B0604020202020204" pitchFamily="34" charset="0"/>
                <a:cs typeface="Arial" panose="020B0604020202020204" pitchFamily="34" charset="0"/>
              </a:rPr>
              <a:t>Reducing salt is not health concern</a:t>
            </a:r>
          </a:p>
        </p:txBody>
      </p:sp>
      <p:sp>
        <p:nvSpPr>
          <p:cNvPr id="47" name="TextBox 46">
            <a:extLst>
              <a:ext uri="{FF2B5EF4-FFF2-40B4-BE49-F238E27FC236}">
                <a16:creationId xmlns:a16="http://schemas.microsoft.com/office/drawing/2014/main" id="{2770C5BA-AB9C-D046-84EF-E1255FCCF5CF}"/>
              </a:ext>
            </a:extLst>
          </p:cNvPr>
          <p:cNvSpPr txBox="1"/>
          <p:nvPr/>
        </p:nvSpPr>
        <p:spPr>
          <a:xfrm>
            <a:off x="9809019" y="6396623"/>
            <a:ext cx="837116" cy="307777"/>
          </a:xfrm>
          <a:prstGeom prst="rect">
            <a:avLst/>
          </a:prstGeom>
          <a:solidFill>
            <a:schemeClr val="bg1"/>
          </a:solidFill>
        </p:spPr>
        <p:txBody>
          <a:bodyPr wrap="square" rtlCol="0">
            <a:spAutoFit/>
          </a:bodyPr>
          <a:lstStyle/>
          <a:p>
            <a:pPr algn="ctr"/>
            <a:r>
              <a:rPr lang="en-GB" sz="700" dirty="0">
                <a:latin typeface="Arial" panose="020B0604020202020204" pitchFamily="34" charset="0"/>
                <a:cs typeface="Arial" panose="020B0604020202020204" pitchFamily="34" charset="0"/>
              </a:rPr>
              <a:t>Reducing salt is health concern</a:t>
            </a:r>
          </a:p>
        </p:txBody>
      </p:sp>
      <p:sp>
        <p:nvSpPr>
          <p:cNvPr id="48" name="TextBox 47">
            <a:extLst>
              <a:ext uri="{FF2B5EF4-FFF2-40B4-BE49-F238E27FC236}">
                <a16:creationId xmlns:a16="http://schemas.microsoft.com/office/drawing/2014/main" id="{BE73F975-3F42-EB4A-BBE6-CF7FBF3C62EF}"/>
              </a:ext>
            </a:extLst>
          </p:cNvPr>
          <p:cNvSpPr txBox="1"/>
          <p:nvPr/>
        </p:nvSpPr>
        <p:spPr>
          <a:xfrm>
            <a:off x="10618425" y="6455085"/>
            <a:ext cx="394603" cy="215444"/>
          </a:xfrm>
          <a:prstGeom prst="rect">
            <a:avLst/>
          </a:prstGeom>
          <a:solidFill>
            <a:schemeClr val="bg1"/>
          </a:solidFill>
        </p:spPr>
        <p:txBody>
          <a:bodyPr wrap="square" rtlCol="0">
            <a:spAutoFit/>
          </a:bodyPr>
          <a:lstStyle/>
          <a:p>
            <a:r>
              <a:rPr lang="en-GB" sz="800" dirty="0">
                <a:latin typeface="Arial" panose="020B0604020202020204" pitchFamily="34" charset="0"/>
                <a:cs typeface="Arial" panose="020B0604020202020204" pitchFamily="34" charset="0"/>
              </a:rPr>
              <a:t>NA</a:t>
            </a:r>
          </a:p>
        </p:txBody>
      </p:sp>
      <p:sp>
        <p:nvSpPr>
          <p:cNvPr id="49" name="TextBox 48">
            <a:extLst>
              <a:ext uri="{FF2B5EF4-FFF2-40B4-BE49-F238E27FC236}">
                <a16:creationId xmlns:a16="http://schemas.microsoft.com/office/drawing/2014/main" id="{87411648-D077-EB4C-B31E-0C300DBF72E6}"/>
              </a:ext>
            </a:extLst>
          </p:cNvPr>
          <p:cNvSpPr txBox="1"/>
          <p:nvPr/>
        </p:nvSpPr>
        <p:spPr>
          <a:xfrm>
            <a:off x="7707240" y="6468791"/>
            <a:ext cx="1043117"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Female</a:t>
            </a:r>
          </a:p>
        </p:txBody>
      </p:sp>
      <p:sp>
        <p:nvSpPr>
          <p:cNvPr id="50" name="TextBox 49">
            <a:extLst>
              <a:ext uri="{FF2B5EF4-FFF2-40B4-BE49-F238E27FC236}">
                <a16:creationId xmlns:a16="http://schemas.microsoft.com/office/drawing/2014/main" id="{1DE4325E-53E7-9943-810E-30D4F56554E3}"/>
              </a:ext>
            </a:extLst>
          </p:cNvPr>
          <p:cNvSpPr txBox="1"/>
          <p:nvPr/>
        </p:nvSpPr>
        <p:spPr>
          <a:xfrm>
            <a:off x="6844788" y="6455085"/>
            <a:ext cx="955823"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Male</a:t>
            </a:r>
          </a:p>
        </p:txBody>
      </p:sp>
    </p:spTree>
    <p:extLst>
      <p:ext uri="{BB962C8B-B14F-4D97-AF65-F5344CB8AC3E}">
        <p14:creationId xmlns:p14="http://schemas.microsoft.com/office/powerpoint/2010/main" val="216362887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hart, scatter chart&#10;&#10;Description automatically generated">
            <a:extLst>
              <a:ext uri="{FF2B5EF4-FFF2-40B4-BE49-F238E27FC236}">
                <a16:creationId xmlns:a16="http://schemas.microsoft.com/office/drawing/2014/main" id="{96B46361-D462-2A41-92BE-5F8A8A0D8118}"/>
              </a:ext>
            </a:extLst>
          </p:cNvPr>
          <p:cNvPicPr>
            <a:picLocks noChangeAspect="1"/>
          </p:cNvPicPr>
          <p:nvPr/>
        </p:nvPicPr>
        <p:blipFill rotWithShape="1">
          <a:blip r:embed="rId3"/>
          <a:srcRect l="18605" t="6061" r="24951"/>
          <a:stretch/>
        </p:blipFill>
        <p:spPr>
          <a:xfrm>
            <a:off x="1144177" y="415635"/>
            <a:ext cx="2942915" cy="6530500"/>
          </a:xfrm>
          <a:prstGeom prst="rect">
            <a:avLst/>
          </a:prstGeom>
        </p:spPr>
      </p:pic>
      <p:grpSp>
        <p:nvGrpSpPr>
          <p:cNvPr id="4" name="Group 3">
            <a:extLst>
              <a:ext uri="{FF2B5EF4-FFF2-40B4-BE49-F238E27FC236}">
                <a16:creationId xmlns:a16="http://schemas.microsoft.com/office/drawing/2014/main" id="{12275626-27FE-6C4C-B7E2-D2CC73E4872D}"/>
              </a:ext>
            </a:extLst>
          </p:cNvPr>
          <p:cNvGrpSpPr/>
          <p:nvPr/>
        </p:nvGrpSpPr>
        <p:grpSpPr>
          <a:xfrm>
            <a:off x="-54346" y="386937"/>
            <a:ext cx="1284541" cy="6069002"/>
            <a:chOff x="-30738" y="343712"/>
            <a:chExt cx="1284541" cy="6069002"/>
          </a:xfrm>
        </p:grpSpPr>
        <p:sp>
          <p:nvSpPr>
            <p:cNvPr id="5" name="TextBox 4">
              <a:extLst>
                <a:ext uri="{FF2B5EF4-FFF2-40B4-BE49-F238E27FC236}">
                  <a16:creationId xmlns:a16="http://schemas.microsoft.com/office/drawing/2014/main" id="{DD2DC44F-2DE4-554D-9DBC-EEBB5F8EB866}"/>
                </a:ext>
              </a:extLst>
            </p:cNvPr>
            <p:cNvSpPr txBox="1"/>
            <p:nvPr/>
          </p:nvSpPr>
          <p:spPr>
            <a:xfrm>
              <a:off x="42461" y="782012"/>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Distinctiveness (from second-best option)</a:t>
              </a:r>
            </a:p>
          </p:txBody>
        </p:sp>
        <p:sp>
          <p:nvSpPr>
            <p:cNvPr id="6" name="TextBox 5">
              <a:extLst>
                <a:ext uri="{FF2B5EF4-FFF2-40B4-BE49-F238E27FC236}">
                  <a16:creationId xmlns:a16="http://schemas.microsoft.com/office/drawing/2014/main" id="{33DE2CA5-253B-A541-98B2-C7E6C78FF673}"/>
                </a:ext>
              </a:extLst>
            </p:cNvPr>
            <p:cNvSpPr txBox="1"/>
            <p:nvPr/>
          </p:nvSpPr>
          <p:spPr>
            <a:xfrm>
              <a:off x="-15502" y="343712"/>
              <a:ext cx="1208867" cy="461665"/>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Number of other criteria best option also fits</a:t>
              </a:r>
            </a:p>
          </p:txBody>
        </p:sp>
        <p:sp>
          <p:nvSpPr>
            <p:cNvPr id="7" name="TextBox 6">
              <a:extLst>
                <a:ext uri="{FF2B5EF4-FFF2-40B4-BE49-F238E27FC236}">
                  <a16:creationId xmlns:a16="http://schemas.microsoft.com/office/drawing/2014/main" id="{16660438-CB2E-B64B-90F8-917617906BEB}"/>
                </a:ext>
              </a:extLst>
            </p:cNvPr>
            <p:cNvSpPr txBox="1"/>
            <p:nvPr/>
          </p:nvSpPr>
          <p:spPr>
            <a:xfrm>
              <a:off x="37334" y="1829508"/>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cereal</a:t>
              </a:r>
            </a:p>
          </p:txBody>
        </p:sp>
        <p:sp>
          <p:nvSpPr>
            <p:cNvPr id="8" name="TextBox 7">
              <a:extLst>
                <a:ext uri="{FF2B5EF4-FFF2-40B4-BE49-F238E27FC236}">
                  <a16:creationId xmlns:a16="http://schemas.microsoft.com/office/drawing/2014/main" id="{9525680C-B1D0-CC44-88D5-5001293126C0}"/>
                </a:ext>
              </a:extLst>
            </p:cNvPr>
            <p:cNvSpPr txBox="1"/>
            <p:nvPr/>
          </p:nvSpPr>
          <p:spPr>
            <a:xfrm>
              <a:off x="44936" y="1498782"/>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ready meal</a:t>
              </a:r>
            </a:p>
          </p:txBody>
        </p:sp>
        <p:sp>
          <p:nvSpPr>
            <p:cNvPr id="9" name="TextBox 8">
              <a:extLst>
                <a:ext uri="{FF2B5EF4-FFF2-40B4-BE49-F238E27FC236}">
                  <a16:creationId xmlns:a16="http://schemas.microsoft.com/office/drawing/2014/main" id="{A4B39462-0F23-6043-A825-2057302D12D8}"/>
                </a:ext>
              </a:extLst>
            </p:cNvPr>
            <p:cNvSpPr txBox="1"/>
            <p:nvPr/>
          </p:nvSpPr>
          <p:spPr>
            <a:xfrm>
              <a:off x="11887" y="1165043"/>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yoghurt</a:t>
              </a:r>
            </a:p>
          </p:txBody>
        </p:sp>
        <p:sp>
          <p:nvSpPr>
            <p:cNvPr id="10" name="TextBox 9">
              <a:extLst>
                <a:ext uri="{FF2B5EF4-FFF2-40B4-BE49-F238E27FC236}">
                  <a16:creationId xmlns:a16="http://schemas.microsoft.com/office/drawing/2014/main" id="{88456491-23C8-B043-9BB6-318B809255E1}"/>
                </a:ext>
              </a:extLst>
            </p:cNvPr>
            <p:cNvSpPr txBox="1"/>
            <p:nvPr/>
          </p:nvSpPr>
          <p:spPr>
            <a:xfrm>
              <a:off x="24081" y="2495740"/>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Response time</a:t>
              </a:r>
            </a:p>
          </p:txBody>
        </p:sp>
        <p:sp>
          <p:nvSpPr>
            <p:cNvPr id="11" name="TextBox 10">
              <a:extLst>
                <a:ext uri="{FF2B5EF4-FFF2-40B4-BE49-F238E27FC236}">
                  <a16:creationId xmlns:a16="http://schemas.microsoft.com/office/drawing/2014/main" id="{0EF6D4D1-FCC0-0447-A61B-700BBB107F21}"/>
                </a:ext>
              </a:extLst>
            </p:cNvPr>
            <p:cNvSpPr txBox="1"/>
            <p:nvPr/>
          </p:nvSpPr>
          <p:spPr>
            <a:xfrm>
              <a:off x="42461" y="2163918"/>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sandwich</a:t>
              </a:r>
            </a:p>
          </p:txBody>
        </p:sp>
        <p:sp>
          <p:nvSpPr>
            <p:cNvPr id="12" name="TextBox 11">
              <a:extLst>
                <a:ext uri="{FF2B5EF4-FFF2-40B4-BE49-F238E27FC236}">
                  <a16:creationId xmlns:a16="http://schemas.microsoft.com/office/drawing/2014/main" id="{C8AC3B1B-201D-DB41-B540-441226FFF266}"/>
                </a:ext>
              </a:extLst>
            </p:cNvPr>
            <p:cNvSpPr txBox="1"/>
            <p:nvPr/>
          </p:nvSpPr>
          <p:spPr>
            <a:xfrm>
              <a:off x="-3029" y="3517157"/>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soup</a:t>
              </a:r>
            </a:p>
          </p:txBody>
        </p:sp>
        <p:sp>
          <p:nvSpPr>
            <p:cNvPr id="13" name="TextBox 12">
              <a:extLst>
                <a:ext uri="{FF2B5EF4-FFF2-40B4-BE49-F238E27FC236}">
                  <a16:creationId xmlns:a16="http://schemas.microsoft.com/office/drawing/2014/main" id="{D2946D02-E80C-6445-9840-ED8AFAFC65C6}"/>
                </a:ext>
              </a:extLst>
            </p:cNvPr>
            <p:cNvSpPr txBox="1"/>
            <p:nvPr/>
          </p:nvSpPr>
          <p:spPr>
            <a:xfrm>
              <a:off x="-3029" y="3117088"/>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Attitude to healthy eating</a:t>
              </a:r>
            </a:p>
          </p:txBody>
        </p:sp>
        <p:sp>
          <p:nvSpPr>
            <p:cNvPr id="14" name="TextBox 13">
              <a:extLst>
                <a:ext uri="{FF2B5EF4-FFF2-40B4-BE49-F238E27FC236}">
                  <a16:creationId xmlns:a16="http://schemas.microsoft.com/office/drawing/2014/main" id="{01C6677A-BE92-184C-9D99-F7C6707F0758}"/>
                </a:ext>
              </a:extLst>
            </p:cNvPr>
            <p:cNvSpPr txBox="1"/>
            <p:nvPr/>
          </p:nvSpPr>
          <p:spPr>
            <a:xfrm>
              <a:off x="18085" y="2839504"/>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Nutrition label use</a:t>
              </a:r>
            </a:p>
          </p:txBody>
        </p:sp>
        <p:sp>
          <p:nvSpPr>
            <p:cNvPr id="15" name="TextBox 14">
              <a:extLst>
                <a:ext uri="{FF2B5EF4-FFF2-40B4-BE49-F238E27FC236}">
                  <a16:creationId xmlns:a16="http://schemas.microsoft.com/office/drawing/2014/main" id="{553C6CE4-571D-F547-AC39-D8BED1EA1EAE}"/>
                </a:ext>
              </a:extLst>
            </p:cNvPr>
            <p:cNvSpPr txBox="1"/>
            <p:nvPr/>
          </p:nvSpPr>
          <p:spPr>
            <a:xfrm>
              <a:off x="-15614" y="4445605"/>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Health concern: reduce sugar</a:t>
              </a:r>
            </a:p>
          </p:txBody>
        </p:sp>
        <p:sp>
          <p:nvSpPr>
            <p:cNvPr id="16" name="TextBox 15">
              <a:extLst>
                <a:ext uri="{FF2B5EF4-FFF2-40B4-BE49-F238E27FC236}">
                  <a16:creationId xmlns:a16="http://schemas.microsoft.com/office/drawing/2014/main" id="{834275C3-F250-4A4C-AC00-FF7909535D87}"/>
                </a:ext>
              </a:extLst>
            </p:cNvPr>
            <p:cNvSpPr txBox="1"/>
            <p:nvPr/>
          </p:nvSpPr>
          <p:spPr>
            <a:xfrm>
              <a:off x="-3679" y="4774201"/>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Health concern: reduce calories</a:t>
              </a:r>
            </a:p>
          </p:txBody>
        </p:sp>
        <p:sp>
          <p:nvSpPr>
            <p:cNvPr id="17" name="TextBox 16">
              <a:extLst>
                <a:ext uri="{FF2B5EF4-FFF2-40B4-BE49-F238E27FC236}">
                  <a16:creationId xmlns:a16="http://schemas.microsoft.com/office/drawing/2014/main" id="{D3DB06F1-9313-1C4F-80FB-FFCA079395F1}"/>
                </a:ext>
              </a:extLst>
            </p:cNvPr>
            <p:cNvSpPr txBox="1"/>
            <p:nvPr/>
          </p:nvSpPr>
          <p:spPr>
            <a:xfrm>
              <a:off x="-1365" y="3845482"/>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crisps</a:t>
              </a:r>
            </a:p>
          </p:txBody>
        </p:sp>
        <p:sp>
          <p:nvSpPr>
            <p:cNvPr id="18" name="TextBox 17">
              <a:extLst>
                <a:ext uri="{FF2B5EF4-FFF2-40B4-BE49-F238E27FC236}">
                  <a16:creationId xmlns:a16="http://schemas.microsoft.com/office/drawing/2014/main" id="{C338238F-F9D3-5542-AC9F-C42D5ACFA22D}"/>
                </a:ext>
              </a:extLst>
            </p:cNvPr>
            <p:cNvSpPr txBox="1"/>
            <p:nvPr/>
          </p:nvSpPr>
          <p:spPr>
            <a:xfrm>
              <a:off x="-30738" y="4179759"/>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Age</a:t>
              </a:r>
            </a:p>
          </p:txBody>
        </p:sp>
        <p:sp>
          <p:nvSpPr>
            <p:cNvPr id="19" name="TextBox 18">
              <a:extLst>
                <a:ext uri="{FF2B5EF4-FFF2-40B4-BE49-F238E27FC236}">
                  <a16:creationId xmlns:a16="http://schemas.microsoft.com/office/drawing/2014/main" id="{6DCDA0FE-89CC-BC4F-9FB0-14BCACFF403B}"/>
                </a:ext>
              </a:extLst>
            </p:cNvPr>
            <p:cNvSpPr txBox="1"/>
            <p:nvPr/>
          </p:nvSpPr>
          <p:spPr>
            <a:xfrm>
              <a:off x="-20203" y="5123656"/>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Health concern: reduce salt</a:t>
              </a:r>
            </a:p>
          </p:txBody>
        </p:sp>
        <p:sp>
          <p:nvSpPr>
            <p:cNvPr id="20" name="TextBox 19">
              <a:extLst>
                <a:ext uri="{FF2B5EF4-FFF2-40B4-BE49-F238E27FC236}">
                  <a16:creationId xmlns:a16="http://schemas.microsoft.com/office/drawing/2014/main" id="{8F08ACCB-65F4-8B44-85D1-D9607CAA1A13}"/>
                </a:ext>
              </a:extLst>
            </p:cNvPr>
            <p:cNvSpPr txBox="1"/>
            <p:nvPr/>
          </p:nvSpPr>
          <p:spPr>
            <a:xfrm>
              <a:off x="-6755" y="6197270"/>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Gender</a:t>
              </a:r>
            </a:p>
          </p:txBody>
        </p:sp>
        <p:sp>
          <p:nvSpPr>
            <p:cNvPr id="21" name="TextBox 20">
              <a:extLst>
                <a:ext uri="{FF2B5EF4-FFF2-40B4-BE49-F238E27FC236}">
                  <a16:creationId xmlns:a16="http://schemas.microsoft.com/office/drawing/2014/main" id="{AD32AB4F-7C12-8A4F-975A-62588550781A}"/>
                </a:ext>
              </a:extLst>
            </p:cNvPr>
            <p:cNvSpPr txBox="1"/>
            <p:nvPr/>
          </p:nvSpPr>
          <p:spPr>
            <a:xfrm>
              <a:off x="30478" y="5462210"/>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Health concern: reduce all</a:t>
              </a:r>
            </a:p>
          </p:txBody>
        </p:sp>
        <p:sp>
          <p:nvSpPr>
            <p:cNvPr id="22" name="TextBox 21">
              <a:extLst>
                <a:ext uri="{FF2B5EF4-FFF2-40B4-BE49-F238E27FC236}">
                  <a16:creationId xmlns:a16="http://schemas.microsoft.com/office/drawing/2014/main" id="{770848D0-2BE8-BD4A-A2A6-37C7A6FB956F}"/>
                </a:ext>
              </a:extLst>
            </p:cNvPr>
            <p:cNvSpPr txBox="1"/>
            <p:nvPr/>
          </p:nvSpPr>
          <p:spPr>
            <a:xfrm>
              <a:off x="4833" y="5792043"/>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Health concern: reduce fat</a:t>
              </a:r>
            </a:p>
          </p:txBody>
        </p:sp>
      </p:grpSp>
      <p:pic>
        <p:nvPicPr>
          <p:cNvPr id="25" name="Picture 24" descr="Chart, scatter chart&#10;&#10;Description automatically generated">
            <a:extLst>
              <a:ext uri="{FF2B5EF4-FFF2-40B4-BE49-F238E27FC236}">
                <a16:creationId xmlns:a16="http://schemas.microsoft.com/office/drawing/2014/main" id="{CF358DB7-6C49-C542-8F54-1B1AEF872527}"/>
              </a:ext>
            </a:extLst>
          </p:cNvPr>
          <p:cNvPicPr>
            <a:picLocks noChangeAspect="1"/>
          </p:cNvPicPr>
          <p:nvPr/>
        </p:nvPicPr>
        <p:blipFill rotWithShape="1">
          <a:blip r:embed="rId4"/>
          <a:srcRect r="27762"/>
          <a:stretch/>
        </p:blipFill>
        <p:spPr>
          <a:xfrm>
            <a:off x="4152405" y="455207"/>
            <a:ext cx="2260603" cy="3129402"/>
          </a:xfrm>
          <a:prstGeom prst="rect">
            <a:avLst/>
          </a:prstGeom>
          <a:ln>
            <a:solidFill>
              <a:schemeClr val="tx1"/>
            </a:solidFill>
          </a:ln>
        </p:spPr>
      </p:pic>
      <p:pic>
        <p:nvPicPr>
          <p:cNvPr id="27" name="Picture 26" descr="Chart, scatter chart&#10;&#10;Description automatically generated">
            <a:extLst>
              <a:ext uri="{FF2B5EF4-FFF2-40B4-BE49-F238E27FC236}">
                <a16:creationId xmlns:a16="http://schemas.microsoft.com/office/drawing/2014/main" id="{B28F86E8-A8FF-6E42-AA1F-015C2A1466CC}"/>
              </a:ext>
            </a:extLst>
          </p:cNvPr>
          <p:cNvPicPr>
            <a:picLocks noChangeAspect="1"/>
          </p:cNvPicPr>
          <p:nvPr/>
        </p:nvPicPr>
        <p:blipFill rotWithShape="1">
          <a:blip r:embed="rId5"/>
          <a:srcRect r="27762"/>
          <a:stretch/>
        </p:blipFill>
        <p:spPr>
          <a:xfrm>
            <a:off x="6492429" y="459981"/>
            <a:ext cx="2257155" cy="3124628"/>
          </a:xfrm>
          <a:prstGeom prst="rect">
            <a:avLst/>
          </a:prstGeom>
          <a:ln>
            <a:solidFill>
              <a:schemeClr val="tx1"/>
            </a:solidFill>
          </a:ln>
        </p:spPr>
      </p:pic>
      <p:pic>
        <p:nvPicPr>
          <p:cNvPr id="29" name="Picture 28" descr="Chart, scatter chart&#10;&#10;Description automatically generated">
            <a:extLst>
              <a:ext uri="{FF2B5EF4-FFF2-40B4-BE49-F238E27FC236}">
                <a16:creationId xmlns:a16="http://schemas.microsoft.com/office/drawing/2014/main" id="{C192D430-B3B5-FF48-83B3-3379EB1B7F35}"/>
              </a:ext>
            </a:extLst>
          </p:cNvPr>
          <p:cNvPicPr>
            <a:picLocks noChangeAspect="1"/>
          </p:cNvPicPr>
          <p:nvPr/>
        </p:nvPicPr>
        <p:blipFill rotWithShape="1">
          <a:blip r:embed="rId6"/>
          <a:srcRect r="27762"/>
          <a:stretch/>
        </p:blipFill>
        <p:spPr>
          <a:xfrm>
            <a:off x="8829006" y="455208"/>
            <a:ext cx="2257155" cy="3124628"/>
          </a:xfrm>
          <a:prstGeom prst="rect">
            <a:avLst/>
          </a:prstGeom>
          <a:ln>
            <a:solidFill>
              <a:schemeClr val="tx1"/>
            </a:solidFill>
          </a:ln>
        </p:spPr>
      </p:pic>
      <p:pic>
        <p:nvPicPr>
          <p:cNvPr id="31" name="Picture 30" descr="Chart, line chart&#10;&#10;Description automatically generated">
            <a:extLst>
              <a:ext uri="{FF2B5EF4-FFF2-40B4-BE49-F238E27FC236}">
                <a16:creationId xmlns:a16="http://schemas.microsoft.com/office/drawing/2014/main" id="{A739B4CB-6864-CD45-9D8F-E1E30F6550CB}"/>
              </a:ext>
            </a:extLst>
          </p:cNvPr>
          <p:cNvPicPr>
            <a:picLocks noChangeAspect="1"/>
          </p:cNvPicPr>
          <p:nvPr/>
        </p:nvPicPr>
        <p:blipFill rotWithShape="1">
          <a:blip r:embed="rId7"/>
          <a:srcRect r="27762" b="-4212"/>
          <a:stretch/>
        </p:blipFill>
        <p:spPr>
          <a:xfrm>
            <a:off x="4159459" y="3644158"/>
            <a:ext cx="2260603" cy="3261231"/>
          </a:xfrm>
          <a:prstGeom prst="rect">
            <a:avLst/>
          </a:prstGeom>
          <a:ln>
            <a:solidFill>
              <a:schemeClr val="tx1"/>
            </a:solidFill>
          </a:ln>
        </p:spPr>
      </p:pic>
      <p:pic>
        <p:nvPicPr>
          <p:cNvPr id="33" name="Picture 32" descr="Chart, scatter chart&#10;&#10;Description automatically generated">
            <a:extLst>
              <a:ext uri="{FF2B5EF4-FFF2-40B4-BE49-F238E27FC236}">
                <a16:creationId xmlns:a16="http://schemas.microsoft.com/office/drawing/2014/main" id="{1EF752D7-75E3-054C-A97A-075694791804}"/>
              </a:ext>
            </a:extLst>
          </p:cNvPr>
          <p:cNvPicPr>
            <a:picLocks noChangeAspect="1"/>
          </p:cNvPicPr>
          <p:nvPr/>
        </p:nvPicPr>
        <p:blipFill rotWithShape="1">
          <a:blip r:embed="rId8"/>
          <a:srcRect t="1" r="28562" b="-4231"/>
          <a:stretch/>
        </p:blipFill>
        <p:spPr>
          <a:xfrm>
            <a:off x="6492429" y="3657842"/>
            <a:ext cx="2225804" cy="3247547"/>
          </a:xfrm>
          <a:prstGeom prst="rect">
            <a:avLst/>
          </a:prstGeom>
          <a:ln>
            <a:solidFill>
              <a:schemeClr val="tx1"/>
            </a:solidFill>
          </a:ln>
        </p:spPr>
      </p:pic>
      <p:pic>
        <p:nvPicPr>
          <p:cNvPr id="35" name="Picture 34" descr="Chart&#10;&#10;Description automatically generated">
            <a:extLst>
              <a:ext uri="{FF2B5EF4-FFF2-40B4-BE49-F238E27FC236}">
                <a16:creationId xmlns:a16="http://schemas.microsoft.com/office/drawing/2014/main" id="{BB29E133-4983-AD4B-B3C0-7E4E4D0891D8}"/>
              </a:ext>
            </a:extLst>
          </p:cNvPr>
          <p:cNvPicPr>
            <a:picLocks noChangeAspect="1"/>
          </p:cNvPicPr>
          <p:nvPr/>
        </p:nvPicPr>
        <p:blipFill rotWithShape="1">
          <a:blip r:embed="rId9"/>
          <a:srcRect r="28824" b="-4447"/>
          <a:stretch/>
        </p:blipFill>
        <p:spPr>
          <a:xfrm>
            <a:off x="8822020" y="3644157"/>
            <a:ext cx="2225803" cy="3266245"/>
          </a:xfrm>
          <a:prstGeom prst="rect">
            <a:avLst/>
          </a:prstGeom>
          <a:ln>
            <a:solidFill>
              <a:schemeClr val="tx1"/>
            </a:solidFill>
          </a:ln>
        </p:spPr>
      </p:pic>
      <p:sp>
        <p:nvSpPr>
          <p:cNvPr id="36" name="TextBox 35">
            <a:extLst>
              <a:ext uri="{FF2B5EF4-FFF2-40B4-BE49-F238E27FC236}">
                <a16:creationId xmlns:a16="http://schemas.microsoft.com/office/drawing/2014/main" id="{022844AB-8A99-E94C-91FB-EC70D937EB2F}"/>
              </a:ext>
            </a:extLst>
          </p:cNvPr>
          <p:cNvSpPr txBox="1"/>
          <p:nvPr/>
        </p:nvSpPr>
        <p:spPr>
          <a:xfrm>
            <a:off x="-9880" y="-15796"/>
            <a:ext cx="11346830" cy="440167"/>
          </a:xfrm>
          <a:prstGeom prst="rect">
            <a:avLst/>
          </a:prstGeom>
          <a:noFill/>
        </p:spPr>
        <p:txBody>
          <a:bodyPr wrap="square" rtlCol="0">
            <a:spAutoFit/>
          </a:bodyPr>
          <a:lstStyle/>
          <a:p>
            <a:r>
              <a:rPr lang="en-GB" sz="1100" dirty="0">
                <a:latin typeface="Arial" panose="020B0604020202020204" pitchFamily="34" charset="0"/>
                <a:cs typeface="Arial" panose="020B0604020202020204" pitchFamily="34" charset="0"/>
              </a:rPr>
              <a:t>Plot of SHAP values for individual trials in test set (left) and partial dependence plots for five most highly correlated predictors and health concern about overall (average) nutrition for the selection of options with the lowest average %RI across nutrients</a:t>
            </a:r>
          </a:p>
        </p:txBody>
      </p:sp>
      <p:sp>
        <p:nvSpPr>
          <p:cNvPr id="37" name="TextBox 36">
            <a:extLst>
              <a:ext uri="{FF2B5EF4-FFF2-40B4-BE49-F238E27FC236}">
                <a16:creationId xmlns:a16="http://schemas.microsoft.com/office/drawing/2014/main" id="{D1114C90-A5A0-2A46-AA32-10585A7E851B}"/>
              </a:ext>
            </a:extLst>
          </p:cNvPr>
          <p:cNvSpPr txBox="1"/>
          <p:nvPr/>
        </p:nvSpPr>
        <p:spPr>
          <a:xfrm>
            <a:off x="5394608" y="3319631"/>
            <a:ext cx="958483"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Cereal</a:t>
            </a:r>
          </a:p>
        </p:txBody>
      </p:sp>
      <p:sp>
        <p:nvSpPr>
          <p:cNvPr id="38" name="TextBox 37">
            <a:extLst>
              <a:ext uri="{FF2B5EF4-FFF2-40B4-BE49-F238E27FC236}">
                <a16:creationId xmlns:a16="http://schemas.microsoft.com/office/drawing/2014/main" id="{AF88B886-9500-664E-AEAD-BB63732EEEAF}"/>
              </a:ext>
            </a:extLst>
          </p:cNvPr>
          <p:cNvSpPr txBox="1"/>
          <p:nvPr/>
        </p:nvSpPr>
        <p:spPr>
          <a:xfrm>
            <a:off x="4569274" y="3304929"/>
            <a:ext cx="878272"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Not cereal</a:t>
            </a:r>
          </a:p>
        </p:txBody>
      </p:sp>
      <p:sp>
        <p:nvSpPr>
          <p:cNvPr id="39" name="TextBox 38">
            <a:extLst>
              <a:ext uri="{FF2B5EF4-FFF2-40B4-BE49-F238E27FC236}">
                <a16:creationId xmlns:a16="http://schemas.microsoft.com/office/drawing/2014/main" id="{73B287F0-F759-B340-8F71-2B34590563F3}"/>
              </a:ext>
            </a:extLst>
          </p:cNvPr>
          <p:cNvSpPr txBox="1"/>
          <p:nvPr/>
        </p:nvSpPr>
        <p:spPr>
          <a:xfrm>
            <a:off x="7700332" y="3330377"/>
            <a:ext cx="1043117"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Ready meal</a:t>
            </a:r>
          </a:p>
        </p:txBody>
      </p:sp>
      <p:sp>
        <p:nvSpPr>
          <p:cNvPr id="40" name="TextBox 39">
            <a:extLst>
              <a:ext uri="{FF2B5EF4-FFF2-40B4-BE49-F238E27FC236}">
                <a16:creationId xmlns:a16="http://schemas.microsoft.com/office/drawing/2014/main" id="{4D274C1C-524D-7D4F-9C2C-507C1521BF98}"/>
              </a:ext>
            </a:extLst>
          </p:cNvPr>
          <p:cNvSpPr txBox="1"/>
          <p:nvPr/>
        </p:nvSpPr>
        <p:spPr>
          <a:xfrm>
            <a:off x="6824025" y="3330526"/>
            <a:ext cx="955823"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Not ready meal</a:t>
            </a:r>
          </a:p>
        </p:txBody>
      </p:sp>
      <p:sp>
        <p:nvSpPr>
          <p:cNvPr id="42" name="TextBox 41">
            <a:extLst>
              <a:ext uri="{FF2B5EF4-FFF2-40B4-BE49-F238E27FC236}">
                <a16:creationId xmlns:a16="http://schemas.microsoft.com/office/drawing/2014/main" id="{92F81891-2BA7-2645-88B1-8E4604476093}"/>
              </a:ext>
            </a:extLst>
          </p:cNvPr>
          <p:cNvSpPr txBox="1"/>
          <p:nvPr/>
        </p:nvSpPr>
        <p:spPr>
          <a:xfrm>
            <a:off x="9969911" y="3318215"/>
            <a:ext cx="1043117"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Sandwich</a:t>
            </a:r>
          </a:p>
        </p:txBody>
      </p:sp>
      <p:sp>
        <p:nvSpPr>
          <p:cNvPr id="43" name="TextBox 42">
            <a:extLst>
              <a:ext uri="{FF2B5EF4-FFF2-40B4-BE49-F238E27FC236}">
                <a16:creationId xmlns:a16="http://schemas.microsoft.com/office/drawing/2014/main" id="{D930B162-F157-004C-A4EF-329D9E2C60CC}"/>
              </a:ext>
            </a:extLst>
          </p:cNvPr>
          <p:cNvSpPr txBox="1"/>
          <p:nvPr/>
        </p:nvSpPr>
        <p:spPr>
          <a:xfrm>
            <a:off x="9131254" y="3308624"/>
            <a:ext cx="955823"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Not sandwich</a:t>
            </a:r>
          </a:p>
        </p:txBody>
      </p:sp>
      <p:sp>
        <p:nvSpPr>
          <p:cNvPr id="44" name="TextBox 43">
            <a:extLst>
              <a:ext uri="{FF2B5EF4-FFF2-40B4-BE49-F238E27FC236}">
                <a16:creationId xmlns:a16="http://schemas.microsoft.com/office/drawing/2014/main" id="{3E4B9D40-B04F-364D-A491-547DB90F7A95}"/>
              </a:ext>
            </a:extLst>
          </p:cNvPr>
          <p:cNvSpPr txBox="1"/>
          <p:nvPr/>
        </p:nvSpPr>
        <p:spPr>
          <a:xfrm>
            <a:off x="4221359" y="6605042"/>
            <a:ext cx="2162211"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Number of other criteria best option also fits</a:t>
            </a:r>
          </a:p>
        </p:txBody>
      </p:sp>
      <p:grpSp>
        <p:nvGrpSpPr>
          <p:cNvPr id="45" name="Group 44">
            <a:extLst>
              <a:ext uri="{FF2B5EF4-FFF2-40B4-BE49-F238E27FC236}">
                <a16:creationId xmlns:a16="http://schemas.microsoft.com/office/drawing/2014/main" id="{4B3DD53C-7BCC-504A-82CF-ABA082AD5F48}"/>
              </a:ext>
            </a:extLst>
          </p:cNvPr>
          <p:cNvGrpSpPr/>
          <p:nvPr/>
        </p:nvGrpSpPr>
        <p:grpSpPr>
          <a:xfrm>
            <a:off x="2817221" y="4643105"/>
            <a:ext cx="1072854" cy="1711200"/>
            <a:chOff x="2817221" y="4643105"/>
            <a:chExt cx="1072854" cy="1711200"/>
          </a:xfrm>
        </p:grpSpPr>
        <p:pic>
          <p:nvPicPr>
            <p:cNvPr id="46" name="Picture 45">
              <a:extLst>
                <a:ext uri="{FF2B5EF4-FFF2-40B4-BE49-F238E27FC236}">
                  <a16:creationId xmlns:a16="http://schemas.microsoft.com/office/drawing/2014/main" id="{EA7888A5-DC1E-7647-A21D-79F6B0BE716C}"/>
                </a:ext>
              </a:extLst>
            </p:cNvPr>
            <p:cNvPicPr>
              <a:picLocks noChangeAspect="1"/>
            </p:cNvPicPr>
            <p:nvPr/>
          </p:nvPicPr>
          <p:blipFill rotWithShape="1">
            <a:blip r:embed="rId10"/>
            <a:srcRect l="75562" t="43597" r="9975" b="38776"/>
            <a:stretch/>
          </p:blipFill>
          <p:spPr>
            <a:xfrm>
              <a:off x="3001434" y="5145436"/>
              <a:ext cx="743918" cy="1208869"/>
            </a:xfrm>
            <a:prstGeom prst="rect">
              <a:avLst/>
            </a:prstGeom>
          </p:spPr>
        </p:pic>
        <p:sp>
          <p:nvSpPr>
            <p:cNvPr id="47" name="TextBox 46">
              <a:extLst>
                <a:ext uri="{FF2B5EF4-FFF2-40B4-BE49-F238E27FC236}">
                  <a16:creationId xmlns:a16="http://schemas.microsoft.com/office/drawing/2014/main" id="{89F4726A-C1C7-3845-B784-063832172C8C}"/>
                </a:ext>
              </a:extLst>
            </p:cNvPr>
            <p:cNvSpPr txBox="1"/>
            <p:nvPr/>
          </p:nvSpPr>
          <p:spPr>
            <a:xfrm>
              <a:off x="2817221" y="4643105"/>
              <a:ext cx="1072854" cy="553998"/>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Predictor value (normalised &amp; scaled)</a:t>
              </a:r>
            </a:p>
          </p:txBody>
        </p:sp>
      </p:grpSp>
      <p:sp>
        <p:nvSpPr>
          <p:cNvPr id="49" name="TextBox 48">
            <a:extLst>
              <a:ext uri="{FF2B5EF4-FFF2-40B4-BE49-F238E27FC236}">
                <a16:creationId xmlns:a16="http://schemas.microsoft.com/office/drawing/2014/main" id="{C5FF26BF-4000-E54A-B60E-1FE66FB197FA}"/>
              </a:ext>
            </a:extLst>
          </p:cNvPr>
          <p:cNvSpPr txBox="1"/>
          <p:nvPr/>
        </p:nvSpPr>
        <p:spPr>
          <a:xfrm>
            <a:off x="9022774" y="6489892"/>
            <a:ext cx="812721" cy="415498"/>
          </a:xfrm>
          <a:prstGeom prst="rect">
            <a:avLst/>
          </a:prstGeom>
          <a:solidFill>
            <a:schemeClr val="bg1"/>
          </a:solidFill>
        </p:spPr>
        <p:txBody>
          <a:bodyPr wrap="square" rtlCol="0">
            <a:spAutoFit/>
          </a:bodyPr>
          <a:lstStyle/>
          <a:p>
            <a:pPr algn="r"/>
            <a:r>
              <a:rPr lang="en-GB" sz="700" dirty="0">
                <a:latin typeface="Arial" panose="020B0604020202020204" pitchFamily="34" charset="0"/>
                <a:cs typeface="Arial" panose="020B0604020202020204" pitchFamily="34" charset="0"/>
              </a:rPr>
              <a:t>Reducing all nutrients is not health concern</a:t>
            </a:r>
          </a:p>
        </p:txBody>
      </p:sp>
      <p:sp>
        <p:nvSpPr>
          <p:cNvPr id="50" name="TextBox 49">
            <a:extLst>
              <a:ext uri="{FF2B5EF4-FFF2-40B4-BE49-F238E27FC236}">
                <a16:creationId xmlns:a16="http://schemas.microsoft.com/office/drawing/2014/main" id="{375D0D32-A588-164B-A27D-A5B0163EAE50}"/>
              </a:ext>
            </a:extLst>
          </p:cNvPr>
          <p:cNvSpPr txBox="1"/>
          <p:nvPr/>
        </p:nvSpPr>
        <p:spPr>
          <a:xfrm>
            <a:off x="9787888" y="6494904"/>
            <a:ext cx="812721" cy="415498"/>
          </a:xfrm>
          <a:prstGeom prst="rect">
            <a:avLst/>
          </a:prstGeom>
          <a:solidFill>
            <a:schemeClr val="bg1"/>
          </a:solidFill>
        </p:spPr>
        <p:txBody>
          <a:bodyPr wrap="square" rtlCol="0">
            <a:spAutoFit/>
          </a:bodyPr>
          <a:lstStyle/>
          <a:p>
            <a:pPr algn="ctr"/>
            <a:r>
              <a:rPr lang="en-GB" sz="700" dirty="0">
                <a:latin typeface="Arial" panose="020B0604020202020204" pitchFamily="34" charset="0"/>
                <a:cs typeface="Arial" panose="020B0604020202020204" pitchFamily="34" charset="0"/>
              </a:rPr>
              <a:t>Reducing all nutrients is health concern</a:t>
            </a:r>
          </a:p>
        </p:txBody>
      </p:sp>
      <p:sp>
        <p:nvSpPr>
          <p:cNvPr id="51" name="TextBox 50">
            <a:extLst>
              <a:ext uri="{FF2B5EF4-FFF2-40B4-BE49-F238E27FC236}">
                <a16:creationId xmlns:a16="http://schemas.microsoft.com/office/drawing/2014/main" id="{AE13CF23-DD62-EA4F-AF40-BAB2ACCD14EE}"/>
              </a:ext>
            </a:extLst>
          </p:cNvPr>
          <p:cNvSpPr txBox="1"/>
          <p:nvPr/>
        </p:nvSpPr>
        <p:spPr>
          <a:xfrm>
            <a:off x="10540644" y="6494904"/>
            <a:ext cx="467462" cy="338554"/>
          </a:xfrm>
          <a:prstGeom prst="rect">
            <a:avLst/>
          </a:prstGeom>
          <a:solidFill>
            <a:schemeClr val="bg1"/>
          </a:solidFill>
        </p:spPr>
        <p:txBody>
          <a:bodyPr wrap="square" rtlCol="0">
            <a:spAutoFit/>
          </a:bodyPr>
          <a:lstStyle/>
          <a:p>
            <a:r>
              <a:rPr lang="en-GB" sz="800" dirty="0">
                <a:latin typeface="Arial" panose="020B0604020202020204" pitchFamily="34" charset="0"/>
                <a:cs typeface="Arial" panose="020B0604020202020204" pitchFamily="34" charset="0"/>
              </a:rPr>
              <a:t>NA</a:t>
            </a:r>
          </a:p>
          <a:p>
            <a:endParaRPr lang="en-GB" sz="800" dirty="0">
              <a:latin typeface="Arial" panose="020B0604020202020204" pitchFamily="34" charset="0"/>
              <a:cs typeface="Arial" panose="020B0604020202020204" pitchFamily="34" charset="0"/>
            </a:endParaRPr>
          </a:p>
        </p:txBody>
      </p:sp>
      <p:sp>
        <p:nvSpPr>
          <p:cNvPr id="52" name="TextBox 51">
            <a:extLst>
              <a:ext uri="{FF2B5EF4-FFF2-40B4-BE49-F238E27FC236}">
                <a16:creationId xmlns:a16="http://schemas.microsoft.com/office/drawing/2014/main" id="{D43B7434-3F07-D543-B1B8-981AB9187422}"/>
              </a:ext>
            </a:extLst>
          </p:cNvPr>
          <p:cNvSpPr txBox="1"/>
          <p:nvPr/>
        </p:nvSpPr>
        <p:spPr>
          <a:xfrm>
            <a:off x="7638344" y="6496234"/>
            <a:ext cx="1043117" cy="33855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Soup</a:t>
            </a:r>
          </a:p>
          <a:p>
            <a:pPr algn="ctr"/>
            <a:endParaRPr lang="en-GB" sz="800" dirty="0">
              <a:latin typeface="Arial" panose="020B0604020202020204" pitchFamily="34" charset="0"/>
              <a:cs typeface="Arial" panose="020B0604020202020204" pitchFamily="34" charset="0"/>
            </a:endParaRPr>
          </a:p>
        </p:txBody>
      </p:sp>
      <p:sp>
        <p:nvSpPr>
          <p:cNvPr id="53" name="TextBox 52">
            <a:extLst>
              <a:ext uri="{FF2B5EF4-FFF2-40B4-BE49-F238E27FC236}">
                <a16:creationId xmlns:a16="http://schemas.microsoft.com/office/drawing/2014/main" id="{6619FF05-9484-2E46-9DB0-BFA36BC80E8D}"/>
              </a:ext>
            </a:extLst>
          </p:cNvPr>
          <p:cNvSpPr txBox="1"/>
          <p:nvPr/>
        </p:nvSpPr>
        <p:spPr>
          <a:xfrm>
            <a:off x="6881332" y="6502972"/>
            <a:ext cx="955823"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Not soup</a:t>
            </a:r>
          </a:p>
        </p:txBody>
      </p:sp>
    </p:spTree>
    <p:extLst>
      <p:ext uri="{BB962C8B-B14F-4D97-AF65-F5344CB8AC3E}">
        <p14:creationId xmlns:p14="http://schemas.microsoft.com/office/powerpoint/2010/main" val="388722868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hart&#10;&#10;Description automatically generated">
            <a:extLst>
              <a:ext uri="{FF2B5EF4-FFF2-40B4-BE49-F238E27FC236}">
                <a16:creationId xmlns:a16="http://schemas.microsoft.com/office/drawing/2014/main" id="{F395337F-4477-3940-BEDA-3274AF1EFB04}"/>
              </a:ext>
            </a:extLst>
          </p:cNvPr>
          <p:cNvPicPr>
            <a:picLocks noChangeAspect="1"/>
          </p:cNvPicPr>
          <p:nvPr/>
        </p:nvPicPr>
        <p:blipFill rotWithShape="1">
          <a:blip r:embed="rId2"/>
          <a:srcRect l="20865" t="5953" r="24709"/>
          <a:stretch/>
        </p:blipFill>
        <p:spPr>
          <a:xfrm>
            <a:off x="1299060" y="408214"/>
            <a:ext cx="2799412" cy="6449786"/>
          </a:xfrm>
          <a:prstGeom prst="rect">
            <a:avLst/>
          </a:prstGeom>
        </p:spPr>
      </p:pic>
      <p:grpSp>
        <p:nvGrpSpPr>
          <p:cNvPr id="4" name="Group 3">
            <a:extLst>
              <a:ext uri="{FF2B5EF4-FFF2-40B4-BE49-F238E27FC236}">
                <a16:creationId xmlns:a16="http://schemas.microsoft.com/office/drawing/2014/main" id="{304C2A0E-52AB-6643-9996-0C9335B9849F}"/>
              </a:ext>
            </a:extLst>
          </p:cNvPr>
          <p:cNvGrpSpPr/>
          <p:nvPr/>
        </p:nvGrpSpPr>
        <p:grpSpPr>
          <a:xfrm>
            <a:off x="-16854" y="453601"/>
            <a:ext cx="1402458" cy="5950798"/>
            <a:chOff x="-99300" y="416126"/>
            <a:chExt cx="1402458" cy="5950798"/>
          </a:xfrm>
        </p:grpSpPr>
        <p:sp>
          <p:nvSpPr>
            <p:cNvPr id="5" name="TextBox 4">
              <a:extLst>
                <a:ext uri="{FF2B5EF4-FFF2-40B4-BE49-F238E27FC236}">
                  <a16:creationId xmlns:a16="http://schemas.microsoft.com/office/drawing/2014/main" id="{A15A605E-C689-374A-B467-D44831F2BD7F}"/>
                </a:ext>
              </a:extLst>
            </p:cNvPr>
            <p:cNvSpPr txBox="1"/>
            <p:nvPr/>
          </p:nvSpPr>
          <p:spPr>
            <a:xfrm>
              <a:off x="42461" y="1076055"/>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Distinctiveness (from second-best option)</a:t>
              </a:r>
            </a:p>
          </p:txBody>
        </p:sp>
        <p:sp>
          <p:nvSpPr>
            <p:cNvPr id="6" name="TextBox 5">
              <a:extLst>
                <a:ext uri="{FF2B5EF4-FFF2-40B4-BE49-F238E27FC236}">
                  <a16:creationId xmlns:a16="http://schemas.microsoft.com/office/drawing/2014/main" id="{E7099EF0-9F6E-5E45-B472-443FDD4DCE7E}"/>
                </a:ext>
              </a:extLst>
            </p:cNvPr>
            <p:cNvSpPr txBox="1"/>
            <p:nvPr/>
          </p:nvSpPr>
          <p:spPr>
            <a:xfrm>
              <a:off x="-99300" y="416126"/>
              <a:ext cx="1292666"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Number of other criteria best option also fits</a:t>
              </a:r>
            </a:p>
          </p:txBody>
        </p:sp>
        <p:sp>
          <p:nvSpPr>
            <p:cNvPr id="7" name="TextBox 6">
              <a:extLst>
                <a:ext uri="{FF2B5EF4-FFF2-40B4-BE49-F238E27FC236}">
                  <a16:creationId xmlns:a16="http://schemas.microsoft.com/office/drawing/2014/main" id="{551F79CA-B4BB-544A-801A-B8CE27410795}"/>
                </a:ext>
              </a:extLst>
            </p:cNvPr>
            <p:cNvSpPr txBox="1"/>
            <p:nvPr/>
          </p:nvSpPr>
          <p:spPr>
            <a:xfrm>
              <a:off x="42461" y="6151480"/>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cereal</a:t>
              </a:r>
            </a:p>
          </p:txBody>
        </p:sp>
        <p:sp>
          <p:nvSpPr>
            <p:cNvPr id="8" name="TextBox 7">
              <a:extLst>
                <a:ext uri="{FF2B5EF4-FFF2-40B4-BE49-F238E27FC236}">
                  <a16:creationId xmlns:a16="http://schemas.microsoft.com/office/drawing/2014/main" id="{85D3FCE6-6FA8-894C-A988-044A1599D0E1}"/>
                </a:ext>
              </a:extLst>
            </p:cNvPr>
            <p:cNvSpPr txBox="1"/>
            <p:nvPr/>
          </p:nvSpPr>
          <p:spPr>
            <a:xfrm>
              <a:off x="-3680" y="3637631"/>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ready meal</a:t>
              </a:r>
            </a:p>
          </p:txBody>
        </p:sp>
        <p:sp>
          <p:nvSpPr>
            <p:cNvPr id="9" name="TextBox 8">
              <a:extLst>
                <a:ext uri="{FF2B5EF4-FFF2-40B4-BE49-F238E27FC236}">
                  <a16:creationId xmlns:a16="http://schemas.microsoft.com/office/drawing/2014/main" id="{70F87AED-DA0E-7E40-873F-E9809BB2F2E3}"/>
                </a:ext>
              </a:extLst>
            </p:cNvPr>
            <p:cNvSpPr txBox="1"/>
            <p:nvPr/>
          </p:nvSpPr>
          <p:spPr>
            <a:xfrm>
              <a:off x="74609" y="2372645"/>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yoghurt</a:t>
              </a:r>
            </a:p>
          </p:txBody>
        </p:sp>
        <p:sp>
          <p:nvSpPr>
            <p:cNvPr id="10" name="TextBox 9">
              <a:extLst>
                <a:ext uri="{FF2B5EF4-FFF2-40B4-BE49-F238E27FC236}">
                  <a16:creationId xmlns:a16="http://schemas.microsoft.com/office/drawing/2014/main" id="{80D5850D-4F04-C64B-B9C7-D1B209FB0F2A}"/>
                </a:ext>
              </a:extLst>
            </p:cNvPr>
            <p:cNvSpPr txBox="1"/>
            <p:nvPr/>
          </p:nvSpPr>
          <p:spPr>
            <a:xfrm>
              <a:off x="74609" y="1752157"/>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Response time</a:t>
              </a:r>
            </a:p>
          </p:txBody>
        </p:sp>
        <p:sp>
          <p:nvSpPr>
            <p:cNvPr id="11" name="TextBox 10">
              <a:extLst>
                <a:ext uri="{FF2B5EF4-FFF2-40B4-BE49-F238E27FC236}">
                  <a16:creationId xmlns:a16="http://schemas.microsoft.com/office/drawing/2014/main" id="{ECA07582-469F-1847-A4EC-7E8F7A4F3E31}"/>
                </a:ext>
              </a:extLst>
            </p:cNvPr>
            <p:cNvSpPr txBox="1"/>
            <p:nvPr/>
          </p:nvSpPr>
          <p:spPr>
            <a:xfrm>
              <a:off x="94291" y="2068417"/>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sandwich</a:t>
              </a:r>
            </a:p>
          </p:txBody>
        </p:sp>
        <p:sp>
          <p:nvSpPr>
            <p:cNvPr id="12" name="TextBox 11">
              <a:extLst>
                <a:ext uri="{FF2B5EF4-FFF2-40B4-BE49-F238E27FC236}">
                  <a16:creationId xmlns:a16="http://schemas.microsoft.com/office/drawing/2014/main" id="{8E663FAA-5CE8-BE4F-80A3-D93B68276861}"/>
                </a:ext>
              </a:extLst>
            </p:cNvPr>
            <p:cNvSpPr txBox="1"/>
            <p:nvPr/>
          </p:nvSpPr>
          <p:spPr>
            <a:xfrm>
              <a:off x="75118" y="5525672"/>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soup</a:t>
              </a:r>
            </a:p>
          </p:txBody>
        </p:sp>
        <p:sp>
          <p:nvSpPr>
            <p:cNvPr id="13" name="TextBox 12">
              <a:extLst>
                <a:ext uri="{FF2B5EF4-FFF2-40B4-BE49-F238E27FC236}">
                  <a16:creationId xmlns:a16="http://schemas.microsoft.com/office/drawing/2014/main" id="{C0B30A62-A2A6-5C4F-8342-1DD486D69088}"/>
                </a:ext>
              </a:extLst>
            </p:cNvPr>
            <p:cNvSpPr txBox="1"/>
            <p:nvPr/>
          </p:nvSpPr>
          <p:spPr>
            <a:xfrm>
              <a:off x="28977" y="2932352"/>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Attitude to healthy eating</a:t>
              </a:r>
            </a:p>
          </p:txBody>
        </p:sp>
        <p:sp>
          <p:nvSpPr>
            <p:cNvPr id="14" name="TextBox 13">
              <a:extLst>
                <a:ext uri="{FF2B5EF4-FFF2-40B4-BE49-F238E27FC236}">
                  <a16:creationId xmlns:a16="http://schemas.microsoft.com/office/drawing/2014/main" id="{8821ABD6-A4F1-7043-BDFD-12E4644D671E}"/>
                </a:ext>
              </a:extLst>
            </p:cNvPr>
            <p:cNvSpPr txBox="1"/>
            <p:nvPr/>
          </p:nvSpPr>
          <p:spPr>
            <a:xfrm>
              <a:off x="64525" y="1432330"/>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Nutrition label use</a:t>
              </a:r>
            </a:p>
          </p:txBody>
        </p:sp>
        <p:sp>
          <p:nvSpPr>
            <p:cNvPr id="15" name="TextBox 14">
              <a:extLst>
                <a:ext uri="{FF2B5EF4-FFF2-40B4-BE49-F238E27FC236}">
                  <a16:creationId xmlns:a16="http://schemas.microsoft.com/office/drawing/2014/main" id="{45EA2BC0-B09F-7144-B347-C5B7A633F543}"/>
                </a:ext>
              </a:extLst>
            </p:cNvPr>
            <p:cNvSpPr txBox="1"/>
            <p:nvPr/>
          </p:nvSpPr>
          <p:spPr>
            <a:xfrm>
              <a:off x="31891" y="3261148"/>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Health concern: reduce sugar</a:t>
              </a:r>
            </a:p>
          </p:txBody>
        </p:sp>
        <p:sp>
          <p:nvSpPr>
            <p:cNvPr id="16" name="TextBox 15">
              <a:extLst>
                <a:ext uri="{FF2B5EF4-FFF2-40B4-BE49-F238E27FC236}">
                  <a16:creationId xmlns:a16="http://schemas.microsoft.com/office/drawing/2014/main" id="{C63B9A4E-BD3B-9940-8094-C318783F8304}"/>
                </a:ext>
              </a:extLst>
            </p:cNvPr>
            <p:cNvSpPr txBox="1"/>
            <p:nvPr/>
          </p:nvSpPr>
          <p:spPr>
            <a:xfrm>
              <a:off x="42461" y="4492581"/>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Health concern: reduce calories</a:t>
              </a:r>
            </a:p>
          </p:txBody>
        </p:sp>
        <p:sp>
          <p:nvSpPr>
            <p:cNvPr id="17" name="TextBox 16">
              <a:extLst>
                <a:ext uri="{FF2B5EF4-FFF2-40B4-BE49-F238E27FC236}">
                  <a16:creationId xmlns:a16="http://schemas.microsoft.com/office/drawing/2014/main" id="{B3EA2399-8FDE-CE41-A3BF-C08F60AEE3E4}"/>
                </a:ext>
              </a:extLst>
            </p:cNvPr>
            <p:cNvSpPr txBox="1"/>
            <p:nvPr/>
          </p:nvSpPr>
          <p:spPr>
            <a:xfrm>
              <a:off x="14661" y="5218957"/>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crisps</a:t>
              </a:r>
            </a:p>
          </p:txBody>
        </p:sp>
        <p:sp>
          <p:nvSpPr>
            <p:cNvPr id="18" name="TextBox 17">
              <a:extLst>
                <a:ext uri="{FF2B5EF4-FFF2-40B4-BE49-F238E27FC236}">
                  <a16:creationId xmlns:a16="http://schemas.microsoft.com/office/drawing/2014/main" id="{55F4EC76-0F26-0D42-A51A-4236AF79574F}"/>
                </a:ext>
              </a:extLst>
            </p:cNvPr>
            <p:cNvSpPr txBox="1"/>
            <p:nvPr/>
          </p:nvSpPr>
          <p:spPr>
            <a:xfrm>
              <a:off x="24884" y="2696762"/>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Age</a:t>
              </a:r>
            </a:p>
          </p:txBody>
        </p:sp>
        <p:sp>
          <p:nvSpPr>
            <p:cNvPr id="19" name="TextBox 18">
              <a:extLst>
                <a:ext uri="{FF2B5EF4-FFF2-40B4-BE49-F238E27FC236}">
                  <a16:creationId xmlns:a16="http://schemas.microsoft.com/office/drawing/2014/main" id="{09313602-897E-484B-9EDE-8FE54E038786}"/>
                </a:ext>
              </a:extLst>
            </p:cNvPr>
            <p:cNvSpPr txBox="1"/>
            <p:nvPr/>
          </p:nvSpPr>
          <p:spPr>
            <a:xfrm>
              <a:off x="-3681" y="3883832"/>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Health concern: reduce salt</a:t>
              </a:r>
            </a:p>
          </p:txBody>
        </p:sp>
        <p:sp>
          <p:nvSpPr>
            <p:cNvPr id="20" name="TextBox 19">
              <a:extLst>
                <a:ext uri="{FF2B5EF4-FFF2-40B4-BE49-F238E27FC236}">
                  <a16:creationId xmlns:a16="http://schemas.microsoft.com/office/drawing/2014/main" id="{209966A7-6304-5A40-931A-371AC8D86B8B}"/>
                </a:ext>
              </a:extLst>
            </p:cNvPr>
            <p:cNvSpPr txBox="1"/>
            <p:nvPr/>
          </p:nvSpPr>
          <p:spPr>
            <a:xfrm>
              <a:off x="-6964" y="4279939"/>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Gender</a:t>
              </a:r>
            </a:p>
          </p:txBody>
        </p:sp>
        <p:sp>
          <p:nvSpPr>
            <p:cNvPr id="21" name="TextBox 20">
              <a:extLst>
                <a:ext uri="{FF2B5EF4-FFF2-40B4-BE49-F238E27FC236}">
                  <a16:creationId xmlns:a16="http://schemas.microsoft.com/office/drawing/2014/main" id="{AB754321-8F4F-4644-988D-1F9BFC2E7029}"/>
                </a:ext>
              </a:extLst>
            </p:cNvPr>
            <p:cNvSpPr txBox="1"/>
            <p:nvPr/>
          </p:nvSpPr>
          <p:spPr>
            <a:xfrm>
              <a:off x="14661" y="4817981"/>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Health concern: reduce all</a:t>
              </a:r>
            </a:p>
          </p:txBody>
        </p:sp>
        <p:sp>
          <p:nvSpPr>
            <p:cNvPr id="22" name="TextBox 21">
              <a:extLst>
                <a:ext uri="{FF2B5EF4-FFF2-40B4-BE49-F238E27FC236}">
                  <a16:creationId xmlns:a16="http://schemas.microsoft.com/office/drawing/2014/main" id="{763FEA8F-9417-DF40-AB8F-1D3991BBD10D}"/>
                </a:ext>
              </a:extLst>
            </p:cNvPr>
            <p:cNvSpPr txBox="1"/>
            <p:nvPr/>
          </p:nvSpPr>
          <p:spPr>
            <a:xfrm>
              <a:off x="4833" y="5765539"/>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Health concern: reduce fat</a:t>
              </a:r>
            </a:p>
          </p:txBody>
        </p:sp>
      </p:grpSp>
      <p:sp>
        <p:nvSpPr>
          <p:cNvPr id="23" name="TextBox 22">
            <a:extLst>
              <a:ext uri="{FF2B5EF4-FFF2-40B4-BE49-F238E27FC236}">
                <a16:creationId xmlns:a16="http://schemas.microsoft.com/office/drawing/2014/main" id="{1E96900A-3C0C-CE4B-8039-4B7B5431EB02}"/>
              </a:ext>
            </a:extLst>
          </p:cNvPr>
          <p:cNvSpPr txBox="1"/>
          <p:nvPr/>
        </p:nvSpPr>
        <p:spPr>
          <a:xfrm>
            <a:off x="79942" y="720635"/>
            <a:ext cx="1208867" cy="461665"/>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Number of other options that were equally good</a:t>
            </a:r>
          </a:p>
        </p:txBody>
      </p:sp>
      <p:pic>
        <p:nvPicPr>
          <p:cNvPr id="25" name="Picture 24" descr="Chart&#10;&#10;Description automatically generated">
            <a:extLst>
              <a:ext uri="{FF2B5EF4-FFF2-40B4-BE49-F238E27FC236}">
                <a16:creationId xmlns:a16="http://schemas.microsoft.com/office/drawing/2014/main" id="{65103213-BE7A-4044-B0B5-3EA0A91C7E4D}"/>
              </a:ext>
            </a:extLst>
          </p:cNvPr>
          <p:cNvPicPr>
            <a:picLocks noChangeAspect="1"/>
          </p:cNvPicPr>
          <p:nvPr/>
        </p:nvPicPr>
        <p:blipFill rotWithShape="1">
          <a:blip r:embed="rId3"/>
          <a:srcRect r="26684"/>
          <a:stretch/>
        </p:blipFill>
        <p:spPr>
          <a:xfrm>
            <a:off x="6404221" y="453601"/>
            <a:ext cx="2239297" cy="3054298"/>
          </a:xfrm>
          <a:prstGeom prst="rect">
            <a:avLst/>
          </a:prstGeom>
          <a:ln>
            <a:solidFill>
              <a:schemeClr val="tx1"/>
            </a:solidFill>
          </a:ln>
        </p:spPr>
      </p:pic>
      <p:pic>
        <p:nvPicPr>
          <p:cNvPr id="27" name="Picture 26" descr="Chart&#10;&#10;Description automatically generated">
            <a:extLst>
              <a:ext uri="{FF2B5EF4-FFF2-40B4-BE49-F238E27FC236}">
                <a16:creationId xmlns:a16="http://schemas.microsoft.com/office/drawing/2014/main" id="{24463DBC-36CD-9340-916A-B5B8C77BBA40}"/>
              </a:ext>
            </a:extLst>
          </p:cNvPr>
          <p:cNvPicPr>
            <a:picLocks noChangeAspect="1"/>
          </p:cNvPicPr>
          <p:nvPr/>
        </p:nvPicPr>
        <p:blipFill rotWithShape="1">
          <a:blip r:embed="rId4"/>
          <a:srcRect r="27709"/>
          <a:stretch/>
        </p:blipFill>
        <p:spPr>
          <a:xfrm>
            <a:off x="8690783" y="3564894"/>
            <a:ext cx="2243716" cy="3103744"/>
          </a:xfrm>
          <a:prstGeom prst="rect">
            <a:avLst/>
          </a:prstGeom>
          <a:ln>
            <a:solidFill>
              <a:schemeClr val="tx1"/>
            </a:solidFill>
          </a:ln>
        </p:spPr>
      </p:pic>
      <p:pic>
        <p:nvPicPr>
          <p:cNvPr id="29" name="Picture 28" descr="Chart&#10;&#10;Description automatically generated">
            <a:extLst>
              <a:ext uri="{FF2B5EF4-FFF2-40B4-BE49-F238E27FC236}">
                <a16:creationId xmlns:a16="http://schemas.microsoft.com/office/drawing/2014/main" id="{1B023C6C-77C6-5148-9053-2A919346DEB2}"/>
              </a:ext>
            </a:extLst>
          </p:cNvPr>
          <p:cNvPicPr>
            <a:picLocks noChangeAspect="1"/>
          </p:cNvPicPr>
          <p:nvPr/>
        </p:nvPicPr>
        <p:blipFill rotWithShape="1">
          <a:blip r:embed="rId5"/>
          <a:srcRect r="27299"/>
          <a:stretch/>
        </p:blipFill>
        <p:spPr>
          <a:xfrm>
            <a:off x="4105246" y="455960"/>
            <a:ext cx="2218786" cy="3051939"/>
          </a:xfrm>
          <a:prstGeom prst="rect">
            <a:avLst/>
          </a:prstGeom>
          <a:ln>
            <a:solidFill>
              <a:schemeClr val="tx1"/>
            </a:solidFill>
          </a:ln>
        </p:spPr>
      </p:pic>
      <p:pic>
        <p:nvPicPr>
          <p:cNvPr id="31" name="Picture 30" descr="Chart&#10;&#10;Description automatically generated">
            <a:extLst>
              <a:ext uri="{FF2B5EF4-FFF2-40B4-BE49-F238E27FC236}">
                <a16:creationId xmlns:a16="http://schemas.microsoft.com/office/drawing/2014/main" id="{479EB61C-CD40-6B47-9B06-DE6A5B194218}"/>
              </a:ext>
            </a:extLst>
          </p:cNvPr>
          <p:cNvPicPr>
            <a:picLocks noChangeAspect="1"/>
          </p:cNvPicPr>
          <p:nvPr/>
        </p:nvPicPr>
        <p:blipFill rotWithShape="1">
          <a:blip r:embed="rId6"/>
          <a:srcRect r="26684"/>
          <a:stretch/>
        </p:blipFill>
        <p:spPr>
          <a:xfrm>
            <a:off x="8692365" y="456260"/>
            <a:ext cx="2237348" cy="3051640"/>
          </a:xfrm>
          <a:prstGeom prst="rect">
            <a:avLst/>
          </a:prstGeom>
          <a:ln>
            <a:solidFill>
              <a:schemeClr val="tx1"/>
            </a:solidFill>
          </a:ln>
        </p:spPr>
      </p:pic>
      <p:pic>
        <p:nvPicPr>
          <p:cNvPr id="33" name="Picture 32" descr="Chart&#10;&#10;Description automatically generated">
            <a:extLst>
              <a:ext uri="{FF2B5EF4-FFF2-40B4-BE49-F238E27FC236}">
                <a16:creationId xmlns:a16="http://schemas.microsoft.com/office/drawing/2014/main" id="{60DA73A3-1D83-1D42-A2C1-B24CBDB2DD2E}"/>
              </a:ext>
            </a:extLst>
          </p:cNvPr>
          <p:cNvPicPr>
            <a:picLocks noChangeAspect="1"/>
          </p:cNvPicPr>
          <p:nvPr/>
        </p:nvPicPr>
        <p:blipFill rotWithShape="1">
          <a:blip r:embed="rId7"/>
          <a:srcRect r="27299"/>
          <a:stretch/>
        </p:blipFill>
        <p:spPr>
          <a:xfrm>
            <a:off x="4092564" y="3575587"/>
            <a:ext cx="2248675" cy="3093051"/>
          </a:xfrm>
          <a:prstGeom prst="rect">
            <a:avLst/>
          </a:prstGeom>
          <a:ln>
            <a:solidFill>
              <a:schemeClr val="tx1"/>
            </a:solidFill>
          </a:ln>
        </p:spPr>
      </p:pic>
      <p:pic>
        <p:nvPicPr>
          <p:cNvPr id="35" name="Picture 34" descr="Chart&#10;&#10;Description automatically generated">
            <a:extLst>
              <a:ext uri="{FF2B5EF4-FFF2-40B4-BE49-F238E27FC236}">
                <a16:creationId xmlns:a16="http://schemas.microsoft.com/office/drawing/2014/main" id="{55AE0636-A3A2-BE43-890F-A1AF395B7BF6}"/>
              </a:ext>
            </a:extLst>
          </p:cNvPr>
          <p:cNvPicPr>
            <a:picLocks noChangeAspect="1"/>
          </p:cNvPicPr>
          <p:nvPr/>
        </p:nvPicPr>
        <p:blipFill rotWithShape="1">
          <a:blip r:embed="rId8"/>
          <a:srcRect r="27914"/>
          <a:stretch/>
        </p:blipFill>
        <p:spPr>
          <a:xfrm>
            <a:off x="6404221" y="3564894"/>
            <a:ext cx="2237348" cy="3103745"/>
          </a:xfrm>
          <a:prstGeom prst="rect">
            <a:avLst/>
          </a:prstGeom>
          <a:ln>
            <a:solidFill>
              <a:schemeClr val="tx1"/>
            </a:solidFill>
          </a:ln>
        </p:spPr>
      </p:pic>
      <p:grpSp>
        <p:nvGrpSpPr>
          <p:cNvPr id="36" name="Group 35">
            <a:extLst>
              <a:ext uri="{FF2B5EF4-FFF2-40B4-BE49-F238E27FC236}">
                <a16:creationId xmlns:a16="http://schemas.microsoft.com/office/drawing/2014/main" id="{25BEF5E5-BB6B-F947-909A-2876CFCFDE3E}"/>
              </a:ext>
            </a:extLst>
          </p:cNvPr>
          <p:cNvGrpSpPr/>
          <p:nvPr/>
        </p:nvGrpSpPr>
        <p:grpSpPr>
          <a:xfrm>
            <a:off x="2817221" y="4643105"/>
            <a:ext cx="1072854" cy="1711200"/>
            <a:chOff x="2817221" y="4643105"/>
            <a:chExt cx="1072854" cy="1711200"/>
          </a:xfrm>
        </p:grpSpPr>
        <p:pic>
          <p:nvPicPr>
            <p:cNvPr id="37" name="Picture 36">
              <a:extLst>
                <a:ext uri="{FF2B5EF4-FFF2-40B4-BE49-F238E27FC236}">
                  <a16:creationId xmlns:a16="http://schemas.microsoft.com/office/drawing/2014/main" id="{813FB1DE-6671-B848-8A24-7CAFF37E5F17}"/>
                </a:ext>
              </a:extLst>
            </p:cNvPr>
            <p:cNvPicPr>
              <a:picLocks noChangeAspect="1"/>
            </p:cNvPicPr>
            <p:nvPr/>
          </p:nvPicPr>
          <p:blipFill rotWithShape="1">
            <a:blip r:embed="rId9"/>
            <a:srcRect l="75562" t="43597" r="9975" b="38776"/>
            <a:stretch/>
          </p:blipFill>
          <p:spPr>
            <a:xfrm>
              <a:off x="3001434" y="5145436"/>
              <a:ext cx="743918" cy="1208869"/>
            </a:xfrm>
            <a:prstGeom prst="rect">
              <a:avLst/>
            </a:prstGeom>
          </p:spPr>
        </p:pic>
        <p:sp>
          <p:nvSpPr>
            <p:cNvPr id="38" name="TextBox 37">
              <a:extLst>
                <a:ext uri="{FF2B5EF4-FFF2-40B4-BE49-F238E27FC236}">
                  <a16:creationId xmlns:a16="http://schemas.microsoft.com/office/drawing/2014/main" id="{EBBDCEEF-2D19-FC4A-BC1D-238D0F6954EC}"/>
                </a:ext>
              </a:extLst>
            </p:cNvPr>
            <p:cNvSpPr txBox="1"/>
            <p:nvPr/>
          </p:nvSpPr>
          <p:spPr>
            <a:xfrm>
              <a:off x="2817221" y="4643105"/>
              <a:ext cx="1072854" cy="553998"/>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Predictor value (normalised &amp; scaled)</a:t>
              </a:r>
            </a:p>
          </p:txBody>
        </p:sp>
      </p:grpSp>
      <p:sp>
        <p:nvSpPr>
          <p:cNvPr id="40" name="TextBox 39">
            <a:extLst>
              <a:ext uri="{FF2B5EF4-FFF2-40B4-BE49-F238E27FC236}">
                <a16:creationId xmlns:a16="http://schemas.microsoft.com/office/drawing/2014/main" id="{AFC93AF7-6F94-C346-8A08-0AEC5AA6FE8B}"/>
              </a:ext>
            </a:extLst>
          </p:cNvPr>
          <p:cNvSpPr txBox="1"/>
          <p:nvPr/>
        </p:nvSpPr>
        <p:spPr>
          <a:xfrm>
            <a:off x="8873403" y="6205781"/>
            <a:ext cx="829327" cy="415498"/>
          </a:xfrm>
          <a:prstGeom prst="rect">
            <a:avLst/>
          </a:prstGeom>
          <a:solidFill>
            <a:schemeClr val="bg1"/>
          </a:solidFill>
        </p:spPr>
        <p:txBody>
          <a:bodyPr wrap="square" rtlCol="0">
            <a:spAutoFit/>
          </a:bodyPr>
          <a:lstStyle/>
          <a:p>
            <a:pPr algn="r"/>
            <a:r>
              <a:rPr lang="en-GB" sz="700" dirty="0">
                <a:latin typeface="Arial" panose="020B0604020202020204" pitchFamily="34" charset="0"/>
                <a:cs typeface="Arial" panose="020B0604020202020204" pitchFamily="34" charset="0"/>
              </a:rPr>
              <a:t>Reducing sugar is not health concern</a:t>
            </a:r>
          </a:p>
        </p:txBody>
      </p:sp>
      <p:sp>
        <p:nvSpPr>
          <p:cNvPr id="41" name="TextBox 40">
            <a:extLst>
              <a:ext uri="{FF2B5EF4-FFF2-40B4-BE49-F238E27FC236}">
                <a16:creationId xmlns:a16="http://schemas.microsoft.com/office/drawing/2014/main" id="{9FCB38E3-4A05-1245-B1EA-CCDACAD26FA0}"/>
              </a:ext>
            </a:extLst>
          </p:cNvPr>
          <p:cNvSpPr txBox="1"/>
          <p:nvPr/>
        </p:nvSpPr>
        <p:spPr>
          <a:xfrm>
            <a:off x="9618908" y="6219208"/>
            <a:ext cx="824366" cy="415498"/>
          </a:xfrm>
          <a:prstGeom prst="rect">
            <a:avLst/>
          </a:prstGeom>
          <a:solidFill>
            <a:schemeClr val="bg1"/>
          </a:solidFill>
        </p:spPr>
        <p:txBody>
          <a:bodyPr wrap="square" rtlCol="0">
            <a:spAutoFit/>
          </a:bodyPr>
          <a:lstStyle/>
          <a:p>
            <a:pPr algn="ctr"/>
            <a:r>
              <a:rPr lang="en-GB" sz="700" dirty="0">
                <a:latin typeface="Arial" panose="020B0604020202020204" pitchFamily="34" charset="0"/>
                <a:cs typeface="Arial" panose="020B0604020202020204" pitchFamily="34" charset="0"/>
              </a:rPr>
              <a:t>Reducing sugar is health concern</a:t>
            </a:r>
          </a:p>
        </p:txBody>
      </p:sp>
      <p:sp>
        <p:nvSpPr>
          <p:cNvPr id="42" name="TextBox 41">
            <a:extLst>
              <a:ext uri="{FF2B5EF4-FFF2-40B4-BE49-F238E27FC236}">
                <a16:creationId xmlns:a16="http://schemas.microsoft.com/office/drawing/2014/main" id="{5B9873FE-8ED8-C34B-A9DE-D3E02D807313}"/>
              </a:ext>
            </a:extLst>
          </p:cNvPr>
          <p:cNvSpPr txBox="1"/>
          <p:nvPr/>
        </p:nvSpPr>
        <p:spPr>
          <a:xfrm>
            <a:off x="10444950" y="6278657"/>
            <a:ext cx="492210" cy="338554"/>
          </a:xfrm>
          <a:prstGeom prst="rect">
            <a:avLst/>
          </a:prstGeom>
          <a:solidFill>
            <a:schemeClr val="bg1"/>
          </a:solidFill>
        </p:spPr>
        <p:txBody>
          <a:bodyPr wrap="square" rtlCol="0">
            <a:spAutoFit/>
          </a:bodyPr>
          <a:lstStyle/>
          <a:p>
            <a:r>
              <a:rPr lang="en-GB" sz="800" dirty="0">
                <a:latin typeface="Arial" panose="020B0604020202020204" pitchFamily="34" charset="0"/>
                <a:cs typeface="Arial" panose="020B0604020202020204" pitchFamily="34" charset="0"/>
              </a:rPr>
              <a:t>NA</a:t>
            </a:r>
          </a:p>
          <a:p>
            <a:endParaRPr lang="en-GB" sz="800" dirty="0">
              <a:latin typeface="Arial" panose="020B0604020202020204" pitchFamily="34" charset="0"/>
              <a:cs typeface="Arial" panose="020B0604020202020204" pitchFamily="34" charset="0"/>
            </a:endParaRPr>
          </a:p>
        </p:txBody>
      </p:sp>
      <p:sp>
        <p:nvSpPr>
          <p:cNvPr id="43" name="TextBox 42">
            <a:extLst>
              <a:ext uri="{FF2B5EF4-FFF2-40B4-BE49-F238E27FC236}">
                <a16:creationId xmlns:a16="http://schemas.microsoft.com/office/drawing/2014/main" id="{A6E115A0-39AC-7C49-BC5A-4EE2F23ECB62}"/>
              </a:ext>
            </a:extLst>
          </p:cNvPr>
          <p:cNvSpPr txBox="1"/>
          <p:nvPr/>
        </p:nvSpPr>
        <p:spPr>
          <a:xfrm>
            <a:off x="5306505" y="3253627"/>
            <a:ext cx="955823"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Sandwich</a:t>
            </a:r>
          </a:p>
        </p:txBody>
      </p:sp>
      <p:sp>
        <p:nvSpPr>
          <p:cNvPr id="44" name="TextBox 43">
            <a:extLst>
              <a:ext uri="{FF2B5EF4-FFF2-40B4-BE49-F238E27FC236}">
                <a16:creationId xmlns:a16="http://schemas.microsoft.com/office/drawing/2014/main" id="{FB27D837-340D-8A4B-AF8C-CDE560162FF7}"/>
              </a:ext>
            </a:extLst>
          </p:cNvPr>
          <p:cNvSpPr txBox="1"/>
          <p:nvPr/>
        </p:nvSpPr>
        <p:spPr>
          <a:xfrm>
            <a:off x="4483088" y="3244036"/>
            <a:ext cx="955823"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Not sandwich</a:t>
            </a:r>
          </a:p>
        </p:txBody>
      </p:sp>
      <p:sp>
        <p:nvSpPr>
          <p:cNvPr id="45" name="TextBox 44">
            <a:extLst>
              <a:ext uri="{FF2B5EF4-FFF2-40B4-BE49-F238E27FC236}">
                <a16:creationId xmlns:a16="http://schemas.microsoft.com/office/drawing/2014/main" id="{FC7A66C6-F2E5-2B41-B542-96C04F0A87DB}"/>
              </a:ext>
            </a:extLst>
          </p:cNvPr>
          <p:cNvSpPr txBox="1"/>
          <p:nvPr/>
        </p:nvSpPr>
        <p:spPr>
          <a:xfrm>
            <a:off x="5298122" y="6403873"/>
            <a:ext cx="1043117"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Ready meal</a:t>
            </a:r>
          </a:p>
        </p:txBody>
      </p:sp>
      <p:sp>
        <p:nvSpPr>
          <p:cNvPr id="46" name="TextBox 45">
            <a:extLst>
              <a:ext uri="{FF2B5EF4-FFF2-40B4-BE49-F238E27FC236}">
                <a16:creationId xmlns:a16="http://schemas.microsoft.com/office/drawing/2014/main" id="{C96F25C1-72A5-C342-8FE9-31449367AEDC}"/>
              </a:ext>
            </a:extLst>
          </p:cNvPr>
          <p:cNvSpPr txBox="1"/>
          <p:nvPr/>
        </p:nvSpPr>
        <p:spPr>
          <a:xfrm>
            <a:off x="4421815" y="6404022"/>
            <a:ext cx="955823"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Not ready meal</a:t>
            </a:r>
          </a:p>
        </p:txBody>
      </p:sp>
      <p:sp>
        <p:nvSpPr>
          <p:cNvPr id="48" name="TextBox 47">
            <a:extLst>
              <a:ext uri="{FF2B5EF4-FFF2-40B4-BE49-F238E27FC236}">
                <a16:creationId xmlns:a16="http://schemas.microsoft.com/office/drawing/2014/main" id="{52041A30-72A0-A842-831A-2E70213F2B29}"/>
              </a:ext>
            </a:extLst>
          </p:cNvPr>
          <p:cNvSpPr txBox="1"/>
          <p:nvPr/>
        </p:nvSpPr>
        <p:spPr>
          <a:xfrm>
            <a:off x="7617726" y="6401618"/>
            <a:ext cx="955823"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Yoghurt</a:t>
            </a:r>
          </a:p>
        </p:txBody>
      </p:sp>
      <p:sp>
        <p:nvSpPr>
          <p:cNvPr id="49" name="TextBox 48">
            <a:extLst>
              <a:ext uri="{FF2B5EF4-FFF2-40B4-BE49-F238E27FC236}">
                <a16:creationId xmlns:a16="http://schemas.microsoft.com/office/drawing/2014/main" id="{6163D2DB-99BA-3440-81E1-1BB508CAEF57}"/>
              </a:ext>
            </a:extLst>
          </p:cNvPr>
          <p:cNvSpPr txBox="1"/>
          <p:nvPr/>
        </p:nvSpPr>
        <p:spPr>
          <a:xfrm>
            <a:off x="6727564" y="6401767"/>
            <a:ext cx="955823"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Not yoghurt</a:t>
            </a:r>
          </a:p>
        </p:txBody>
      </p:sp>
      <p:sp>
        <p:nvSpPr>
          <p:cNvPr id="50" name="TextBox 49">
            <a:extLst>
              <a:ext uri="{FF2B5EF4-FFF2-40B4-BE49-F238E27FC236}">
                <a16:creationId xmlns:a16="http://schemas.microsoft.com/office/drawing/2014/main" id="{8A4A7301-8438-1D40-9956-F4249952788F}"/>
              </a:ext>
            </a:extLst>
          </p:cNvPr>
          <p:cNvSpPr txBox="1"/>
          <p:nvPr/>
        </p:nvSpPr>
        <p:spPr>
          <a:xfrm>
            <a:off x="10032804" y="3253627"/>
            <a:ext cx="823417"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Cereal</a:t>
            </a:r>
          </a:p>
        </p:txBody>
      </p:sp>
      <p:sp>
        <p:nvSpPr>
          <p:cNvPr id="51" name="TextBox 50">
            <a:extLst>
              <a:ext uri="{FF2B5EF4-FFF2-40B4-BE49-F238E27FC236}">
                <a16:creationId xmlns:a16="http://schemas.microsoft.com/office/drawing/2014/main" id="{BDD302DE-0396-BC4B-9674-8D2F5ABB4368}"/>
              </a:ext>
            </a:extLst>
          </p:cNvPr>
          <p:cNvSpPr txBox="1"/>
          <p:nvPr/>
        </p:nvSpPr>
        <p:spPr>
          <a:xfrm>
            <a:off x="9207470" y="3256854"/>
            <a:ext cx="878272"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Not cereal</a:t>
            </a:r>
          </a:p>
        </p:txBody>
      </p:sp>
      <p:sp>
        <p:nvSpPr>
          <p:cNvPr id="52" name="TextBox 51">
            <a:extLst>
              <a:ext uri="{FF2B5EF4-FFF2-40B4-BE49-F238E27FC236}">
                <a16:creationId xmlns:a16="http://schemas.microsoft.com/office/drawing/2014/main" id="{BE5234E3-0B22-2B44-BBB5-2083EB23AE50}"/>
              </a:ext>
            </a:extLst>
          </p:cNvPr>
          <p:cNvSpPr txBox="1"/>
          <p:nvPr/>
        </p:nvSpPr>
        <p:spPr>
          <a:xfrm>
            <a:off x="6609430" y="3341064"/>
            <a:ext cx="2019608" cy="144000"/>
          </a:xfrm>
          <a:prstGeom prst="rect">
            <a:avLst/>
          </a:prstGeom>
          <a:solidFill>
            <a:schemeClr val="bg1"/>
          </a:solidFill>
        </p:spPr>
        <p:txBody>
          <a:bodyPr wrap="square" rtlCol="0">
            <a:spAutoFit/>
          </a:bodyPr>
          <a:lstStyle/>
          <a:p>
            <a:pPr algn="ctr"/>
            <a:r>
              <a:rPr lang="en-GB" sz="600" dirty="0">
                <a:latin typeface="Arial" panose="020B0604020202020204" pitchFamily="34" charset="0"/>
                <a:cs typeface="Arial" panose="020B0604020202020204" pitchFamily="34" charset="0"/>
              </a:rPr>
              <a:t>Distinctiveness (from second-best option)</a:t>
            </a:r>
          </a:p>
        </p:txBody>
      </p:sp>
      <p:sp>
        <p:nvSpPr>
          <p:cNvPr id="53" name="TextBox 52">
            <a:extLst>
              <a:ext uri="{FF2B5EF4-FFF2-40B4-BE49-F238E27FC236}">
                <a16:creationId xmlns:a16="http://schemas.microsoft.com/office/drawing/2014/main" id="{07AA1760-04CE-0341-B1C6-698CBC8796BE}"/>
              </a:ext>
            </a:extLst>
          </p:cNvPr>
          <p:cNvSpPr txBox="1"/>
          <p:nvPr/>
        </p:nvSpPr>
        <p:spPr>
          <a:xfrm>
            <a:off x="-9880" y="-15796"/>
            <a:ext cx="11346830" cy="440167"/>
          </a:xfrm>
          <a:prstGeom prst="rect">
            <a:avLst/>
          </a:prstGeom>
          <a:noFill/>
        </p:spPr>
        <p:txBody>
          <a:bodyPr wrap="square" rtlCol="0">
            <a:spAutoFit/>
          </a:bodyPr>
          <a:lstStyle/>
          <a:p>
            <a:r>
              <a:rPr lang="en-GB" sz="1100" dirty="0">
                <a:latin typeface="Arial" panose="020B0604020202020204" pitchFamily="34" charset="0"/>
                <a:cs typeface="Arial" panose="020B0604020202020204" pitchFamily="34" charset="0"/>
              </a:rPr>
              <a:t>Plot of SHAP values for individual trials in test set (left) and partial dependence plots for five most highly correlated predictors and health concern about reducing sugar for the selection of options with a green traffic light band for sugar</a:t>
            </a:r>
          </a:p>
        </p:txBody>
      </p:sp>
    </p:spTree>
    <p:extLst>
      <p:ext uri="{BB962C8B-B14F-4D97-AF65-F5344CB8AC3E}">
        <p14:creationId xmlns:p14="http://schemas.microsoft.com/office/powerpoint/2010/main" val="381619979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Chart&#10;&#10;Description automatically generated">
            <a:extLst>
              <a:ext uri="{FF2B5EF4-FFF2-40B4-BE49-F238E27FC236}">
                <a16:creationId xmlns:a16="http://schemas.microsoft.com/office/drawing/2014/main" id="{3AF09938-4242-E648-9A92-346477042069}"/>
              </a:ext>
            </a:extLst>
          </p:cNvPr>
          <p:cNvPicPr>
            <a:picLocks noChangeAspect="1"/>
          </p:cNvPicPr>
          <p:nvPr/>
        </p:nvPicPr>
        <p:blipFill rotWithShape="1">
          <a:blip r:embed="rId2"/>
          <a:srcRect r="27333"/>
          <a:stretch/>
        </p:blipFill>
        <p:spPr>
          <a:xfrm>
            <a:off x="8570148" y="3401348"/>
            <a:ext cx="2074106" cy="2854275"/>
          </a:xfrm>
          <a:prstGeom prst="rect">
            <a:avLst/>
          </a:prstGeom>
          <a:ln>
            <a:solidFill>
              <a:schemeClr val="tx1"/>
            </a:solidFill>
          </a:ln>
        </p:spPr>
      </p:pic>
      <p:pic>
        <p:nvPicPr>
          <p:cNvPr id="9" name="Picture 8" descr="Chart, scatter chart&#10;&#10;Description automatically generated">
            <a:extLst>
              <a:ext uri="{FF2B5EF4-FFF2-40B4-BE49-F238E27FC236}">
                <a16:creationId xmlns:a16="http://schemas.microsoft.com/office/drawing/2014/main" id="{17472C2A-F8ED-E645-A5D8-8A1959387578}"/>
              </a:ext>
            </a:extLst>
          </p:cNvPr>
          <p:cNvPicPr>
            <a:picLocks noChangeAspect="1"/>
          </p:cNvPicPr>
          <p:nvPr/>
        </p:nvPicPr>
        <p:blipFill rotWithShape="1">
          <a:blip r:embed="rId3"/>
          <a:srcRect r="27778"/>
          <a:stretch/>
        </p:blipFill>
        <p:spPr>
          <a:xfrm>
            <a:off x="6496187" y="486428"/>
            <a:ext cx="2035599" cy="2871636"/>
          </a:xfrm>
          <a:prstGeom prst="rect">
            <a:avLst/>
          </a:prstGeom>
          <a:ln>
            <a:solidFill>
              <a:schemeClr val="tx1"/>
            </a:solidFill>
          </a:ln>
        </p:spPr>
      </p:pic>
      <p:pic>
        <p:nvPicPr>
          <p:cNvPr id="11" name="Picture 10" descr="Chart&#10;&#10;Description automatically generated">
            <a:extLst>
              <a:ext uri="{FF2B5EF4-FFF2-40B4-BE49-F238E27FC236}">
                <a16:creationId xmlns:a16="http://schemas.microsoft.com/office/drawing/2014/main" id="{79BAC322-D587-BD4D-95A1-1093A87D8CE0}"/>
              </a:ext>
            </a:extLst>
          </p:cNvPr>
          <p:cNvPicPr>
            <a:picLocks noChangeAspect="1"/>
          </p:cNvPicPr>
          <p:nvPr/>
        </p:nvPicPr>
        <p:blipFill rotWithShape="1">
          <a:blip r:embed="rId4"/>
          <a:srcRect r="28222"/>
          <a:stretch/>
        </p:blipFill>
        <p:spPr>
          <a:xfrm>
            <a:off x="6481198" y="3398768"/>
            <a:ext cx="2050588" cy="2856855"/>
          </a:xfrm>
          <a:prstGeom prst="rect">
            <a:avLst/>
          </a:prstGeom>
          <a:ln>
            <a:solidFill>
              <a:schemeClr val="tx1"/>
            </a:solidFill>
          </a:ln>
        </p:spPr>
      </p:pic>
      <p:pic>
        <p:nvPicPr>
          <p:cNvPr id="15" name="Picture 14" descr="Chart&#10;&#10;Description automatically generated">
            <a:extLst>
              <a:ext uri="{FF2B5EF4-FFF2-40B4-BE49-F238E27FC236}">
                <a16:creationId xmlns:a16="http://schemas.microsoft.com/office/drawing/2014/main" id="{2D47822A-5098-1F43-BDC5-C636C7D086EB}"/>
              </a:ext>
            </a:extLst>
          </p:cNvPr>
          <p:cNvPicPr>
            <a:picLocks noChangeAspect="1"/>
          </p:cNvPicPr>
          <p:nvPr/>
        </p:nvPicPr>
        <p:blipFill rotWithShape="1">
          <a:blip r:embed="rId5"/>
          <a:srcRect r="27555"/>
          <a:stretch/>
        </p:blipFill>
        <p:spPr>
          <a:xfrm>
            <a:off x="8581934" y="503181"/>
            <a:ext cx="2065063" cy="2850546"/>
          </a:xfrm>
          <a:prstGeom prst="rect">
            <a:avLst/>
          </a:prstGeom>
          <a:ln>
            <a:solidFill>
              <a:schemeClr val="tx1"/>
            </a:solidFill>
          </a:ln>
        </p:spPr>
      </p:pic>
      <p:sp>
        <p:nvSpPr>
          <p:cNvPr id="16" name="TextBox 15">
            <a:extLst>
              <a:ext uri="{FF2B5EF4-FFF2-40B4-BE49-F238E27FC236}">
                <a16:creationId xmlns:a16="http://schemas.microsoft.com/office/drawing/2014/main" id="{D09AAE6F-E663-0B4D-92A3-5150E57A10B3}"/>
              </a:ext>
            </a:extLst>
          </p:cNvPr>
          <p:cNvSpPr txBox="1"/>
          <p:nvPr/>
        </p:nvSpPr>
        <p:spPr>
          <a:xfrm>
            <a:off x="403212" y="19581"/>
            <a:ext cx="10241042" cy="440167"/>
          </a:xfrm>
          <a:prstGeom prst="rect">
            <a:avLst/>
          </a:prstGeom>
          <a:noFill/>
        </p:spPr>
        <p:txBody>
          <a:bodyPr wrap="square" rtlCol="0">
            <a:spAutoFit/>
          </a:bodyPr>
          <a:lstStyle/>
          <a:p>
            <a:r>
              <a:rPr lang="en-GB" sz="1100" dirty="0">
                <a:latin typeface="Arial" panose="020B0604020202020204" pitchFamily="34" charset="0"/>
                <a:cs typeface="Arial" panose="020B0604020202020204" pitchFamily="34" charset="0"/>
              </a:rPr>
              <a:t>Plot of SHAP values for individual trials in test set (left) and partial dependence plots for five most highly correlated predictors and health concern about reducing fat for the selection of options with a green traffic light band for fat</a:t>
            </a:r>
          </a:p>
        </p:txBody>
      </p:sp>
      <p:grpSp>
        <p:nvGrpSpPr>
          <p:cNvPr id="31" name="Group 30">
            <a:extLst>
              <a:ext uri="{FF2B5EF4-FFF2-40B4-BE49-F238E27FC236}">
                <a16:creationId xmlns:a16="http://schemas.microsoft.com/office/drawing/2014/main" id="{F2624AC7-E613-1140-BD4C-CD9BFE1B984F}"/>
              </a:ext>
            </a:extLst>
          </p:cNvPr>
          <p:cNvGrpSpPr/>
          <p:nvPr/>
        </p:nvGrpSpPr>
        <p:grpSpPr>
          <a:xfrm>
            <a:off x="609600" y="396240"/>
            <a:ext cx="3779520" cy="6016351"/>
            <a:chOff x="609600" y="396240"/>
            <a:chExt cx="3779520" cy="6016351"/>
          </a:xfrm>
        </p:grpSpPr>
        <p:grpSp>
          <p:nvGrpSpPr>
            <p:cNvPr id="29" name="Group 28">
              <a:extLst>
                <a:ext uri="{FF2B5EF4-FFF2-40B4-BE49-F238E27FC236}">
                  <a16:creationId xmlns:a16="http://schemas.microsoft.com/office/drawing/2014/main" id="{FCF8AAB6-FD1A-D545-B767-797082AF619C}"/>
                </a:ext>
              </a:extLst>
            </p:cNvPr>
            <p:cNvGrpSpPr/>
            <p:nvPr/>
          </p:nvGrpSpPr>
          <p:grpSpPr>
            <a:xfrm>
              <a:off x="609600" y="396240"/>
              <a:ext cx="3779520" cy="6016351"/>
              <a:chOff x="1228938" y="396240"/>
              <a:chExt cx="3160182" cy="5030468"/>
            </a:xfrm>
          </p:grpSpPr>
          <p:pic>
            <p:nvPicPr>
              <p:cNvPr id="3" name="Picture 2" descr="Chart&#10;&#10;Description automatically generated">
                <a:extLst>
                  <a:ext uri="{FF2B5EF4-FFF2-40B4-BE49-F238E27FC236}">
                    <a16:creationId xmlns:a16="http://schemas.microsoft.com/office/drawing/2014/main" id="{4E4E73D2-F84B-214A-88B0-BD1EF780E680}"/>
                  </a:ext>
                </a:extLst>
              </p:cNvPr>
              <p:cNvPicPr>
                <a:picLocks noChangeAspect="1"/>
              </p:cNvPicPr>
              <p:nvPr/>
            </p:nvPicPr>
            <p:blipFill rotWithShape="1">
              <a:blip r:embed="rId6"/>
              <a:srcRect l="30632" t="5778" r="24222" b="58142"/>
              <a:stretch/>
            </p:blipFill>
            <p:spPr>
              <a:xfrm>
                <a:off x="2067064" y="396240"/>
                <a:ext cx="2322054" cy="2474482"/>
              </a:xfrm>
              <a:prstGeom prst="rect">
                <a:avLst/>
              </a:prstGeom>
            </p:spPr>
          </p:pic>
          <p:pic>
            <p:nvPicPr>
              <p:cNvPr id="20" name="Picture 19" descr="Chart&#10;&#10;Description automatically generated">
                <a:extLst>
                  <a:ext uri="{FF2B5EF4-FFF2-40B4-BE49-F238E27FC236}">
                    <a16:creationId xmlns:a16="http://schemas.microsoft.com/office/drawing/2014/main" id="{A467BE15-DBE8-094A-BBC1-2744E52E0ED4}"/>
                  </a:ext>
                </a:extLst>
              </p:cNvPr>
              <p:cNvPicPr>
                <a:picLocks noChangeAspect="1"/>
              </p:cNvPicPr>
              <p:nvPr/>
            </p:nvPicPr>
            <p:blipFill rotWithShape="1">
              <a:blip r:embed="rId6"/>
              <a:srcRect l="14337" t="93957" r="24222" b="-221"/>
              <a:stretch/>
            </p:blipFill>
            <p:spPr>
              <a:xfrm>
                <a:off x="1228938" y="4997135"/>
                <a:ext cx="3160182" cy="429573"/>
              </a:xfrm>
              <a:prstGeom prst="rect">
                <a:avLst/>
              </a:prstGeom>
            </p:spPr>
          </p:pic>
          <p:pic>
            <p:nvPicPr>
              <p:cNvPr id="23" name="Picture 22" descr="Chart&#10;&#10;Description automatically generated">
                <a:extLst>
                  <a:ext uri="{FF2B5EF4-FFF2-40B4-BE49-F238E27FC236}">
                    <a16:creationId xmlns:a16="http://schemas.microsoft.com/office/drawing/2014/main" id="{77627506-BE3A-484C-A80E-86AABB02EE3D}"/>
                  </a:ext>
                </a:extLst>
              </p:cNvPr>
              <p:cNvPicPr>
                <a:picLocks noChangeAspect="1"/>
              </p:cNvPicPr>
              <p:nvPr/>
            </p:nvPicPr>
            <p:blipFill rotWithShape="1">
              <a:blip r:embed="rId6"/>
              <a:srcRect l="30632" t="81110" r="24222" b="9875"/>
              <a:stretch/>
            </p:blipFill>
            <p:spPr>
              <a:xfrm>
                <a:off x="2067064" y="4380541"/>
                <a:ext cx="2322056" cy="618239"/>
              </a:xfrm>
              <a:prstGeom prst="rect">
                <a:avLst/>
              </a:prstGeom>
            </p:spPr>
          </p:pic>
          <p:pic>
            <p:nvPicPr>
              <p:cNvPr id="25" name="Picture 24" descr="Chart&#10;&#10;Description automatically generated">
                <a:extLst>
                  <a:ext uri="{FF2B5EF4-FFF2-40B4-BE49-F238E27FC236}">
                    <a16:creationId xmlns:a16="http://schemas.microsoft.com/office/drawing/2014/main" id="{A44922A1-0AF0-E648-8EA9-825B56942253}"/>
                  </a:ext>
                </a:extLst>
              </p:cNvPr>
              <p:cNvPicPr>
                <a:picLocks noChangeAspect="1"/>
              </p:cNvPicPr>
              <p:nvPr/>
            </p:nvPicPr>
            <p:blipFill rotWithShape="1">
              <a:blip r:embed="rId6"/>
              <a:srcRect l="30632" t="59329" r="24222" b="23298"/>
              <a:stretch/>
            </p:blipFill>
            <p:spPr>
              <a:xfrm>
                <a:off x="2067064" y="3190299"/>
                <a:ext cx="2322056" cy="1191393"/>
              </a:xfrm>
              <a:prstGeom prst="rect">
                <a:avLst/>
              </a:prstGeom>
            </p:spPr>
          </p:pic>
        </p:grpSp>
        <p:sp>
          <p:nvSpPr>
            <p:cNvPr id="30" name="Rectangle 29">
              <a:extLst>
                <a:ext uri="{FF2B5EF4-FFF2-40B4-BE49-F238E27FC236}">
                  <a16:creationId xmlns:a16="http://schemas.microsoft.com/office/drawing/2014/main" id="{025D8593-2ECA-FA44-8280-0B27B26AF5E6}"/>
                </a:ext>
              </a:extLst>
            </p:cNvPr>
            <p:cNvSpPr/>
            <p:nvPr/>
          </p:nvSpPr>
          <p:spPr>
            <a:xfrm>
              <a:off x="3327689" y="5852963"/>
              <a:ext cx="176212" cy="792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grpSp>
        <p:nvGrpSpPr>
          <p:cNvPr id="33" name="Group 32">
            <a:extLst>
              <a:ext uri="{FF2B5EF4-FFF2-40B4-BE49-F238E27FC236}">
                <a16:creationId xmlns:a16="http://schemas.microsoft.com/office/drawing/2014/main" id="{1391ED1B-234F-324C-A228-8E26952D3297}"/>
              </a:ext>
            </a:extLst>
          </p:cNvPr>
          <p:cNvGrpSpPr/>
          <p:nvPr/>
        </p:nvGrpSpPr>
        <p:grpSpPr>
          <a:xfrm>
            <a:off x="1788676" y="4169382"/>
            <a:ext cx="1072854" cy="1711200"/>
            <a:chOff x="2817221" y="4643105"/>
            <a:chExt cx="1072854" cy="1711200"/>
          </a:xfrm>
        </p:grpSpPr>
        <p:pic>
          <p:nvPicPr>
            <p:cNvPr id="34" name="Picture 33">
              <a:extLst>
                <a:ext uri="{FF2B5EF4-FFF2-40B4-BE49-F238E27FC236}">
                  <a16:creationId xmlns:a16="http://schemas.microsoft.com/office/drawing/2014/main" id="{1A7BC9D6-88CC-5447-AA48-5A96D5B7F507}"/>
                </a:ext>
              </a:extLst>
            </p:cNvPr>
            <p:cNvPicPr>
              <a:picLocks noChangeAspect="1"/>
            </p:cNvPicPr>
            <p:nvPr/>
          </p:nvPicPr>
          <p:blipFill rotWithShape="1">
            <a:blip r:embed="rId7"/>
            <a:srcRect l="75562" t="43597" r="9975" b="38776"/>
            <a:stretch/>
          </p:blipFill>
          <p:spPr>
            <a:xfrm>
              <a:off x="3001434" y="5145436"/>
              <a:ext cx="743918" cy="1208869"/>
            </a:xfrm>
            <a:prstGeom prst="rect">
              <a:avLst/>
            </a:prstGeom>
          </p:spPr>
        </p:pic>
        <p:sp>
          <p:nvSpPr>
            <p:cNvPr id="35" name="TextBox 34">
              <a:extLst>
                <a:ext uri="{FF2B5EF4-FFF2-40B4-BE49-F238E27FC236}">
                  <a16:creationId xmlns:a16="http://schemas.microsoft.com/office/drawing/2014/main" id="{E96E3D33-71F9-024C-BEBB-4AD6DDB3CFA0}"/>
                </a:ext>
              </a:extLst>
            </p:cNvPr>
            <p:cNvSpPr txBox="1"/>
            <p:nvPr/>
          </p:nvSpPr>
          <p:spPr>
            <a:xfrm>
              <a:off x="2817221" y="4643105"/>
              <a:ext cx="1072854" cy="553998"/>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Predictor value (normalised &amp; scaled)</a:t>
              </a:r>
            </a:p>
          </p:txBody>
        </p:sp>
      </p:grpSp>
      <p:pic>
        <p:nvPicPr>
          <p:cNvPr id="57" name="Picture 56" descr="Chart&#10;&#10;Description automatically generated">
            <a:extLst>
              <a:ext uri="{FF2B5EF4-FFF2-40B4-BE49-F238E27FC236}">
                <a16:creationId xmlns:a16="http://schemas.microsoft.com/office/drawing/2014/main" id="{FE0260AF-2660-2E42-99F1-6E186771198B}"/>
              </a:ext>
            </a:extLst>
          </p:cNvPr>
          <p:cNvPicPr>
            <a:picLocks noChangeAspect="1"/>
          </p:cNvPicPr>
          <p:nvPr/>
        </p:nvPicPr>
        <p:blipFill rotWithShape="1">
          <a:blip r:embed="rId6"/>
          <a:srcRect l="30632" t="50493" r="24222" b="45178"/>
          <a:stretch/>
        </p:blipFill>
        <p:spPr>
          <a:xfrm>
            <a:off x="1611984" y="3353725"/>
            <a:ext cx="2777135" cy="355071"/>
          </a:xfrm>
          <a:prstGeom prst="rect">
            <a:avLst/>
          </a:prstGeom>
        </p:spPr>
      </p:pic>
      <p:pic>
        <p:nvPicPr>
          <p:cNvPr id="58" name="Picture 57" descr="Chart, line chart&#10;&#10;Description automatically generated">
            <a:extLst>
              <a:ext uri="{FF2B5EF4-FFF2-40B4-BE49-F238E27FC236}">
                <a16:creationId xmlns:a16="http://schemas.microsoft.com/office/drawing/2014/main" id="{377441D6-B3D4-7342-B33A-E111AC3BB632}"/>
              </a:ext>
            </a:extLst>
          </p:cNvPr>
          <p:cNvPicPr>
            <a:picLocks noChangeAspect="1"/>
          </p:cNvPicPr>
          <p:nvPr/>
        </p:nvPicPr>
        <p:blipFill rotWithShape="1">
          <a:blip r:embed="rId8"/>
          <a:srcRect r="26889"/>
          <a:stretch/>
        </p:blipFill>
        <p:spPr>
          <a:xfrm>
            <a:off x="4348063" y="3394186"/>
            <a:ext cx="2093916" cy="2864018"/>
          </a:xfrm>
          <a:prstGeom prst="rect">
            <a:avLst/>
          </a:prstGeom>
          <a:ln>
            <a:solidFill>
              <a:schemeClr val="tx1"/>
            </a:solidFill>
          </a:ln>
        </p:spPr>
      </p:pic>
      <p:pic>
        <p:nvPicPr>
          <p:cNvPr id="59" name="Picture 58" descr="Chart&#10;&#10;Description automatically generated">
            <a:extLst>
              <a:ext uri="{FF2B5EF4-FFF2-40B4-BE49-F238E27FC236}">
                <a16:creationId xmlns:a16="http://schemas.microsoft.com/office/drawing/2014/main" id="{70CC0DA7-FD1D-4848-B005-556E2E37D432}"/>
              </a:ext>
            </a:extLst>
          </p:cNvPr>
          <p:cNvPicPr>
            <a:picLocks noChangeAspect="1"/>
          </p:cNvPicPr>
          <p:nvPr/>
        </p:nvPicPr>
        <p:blipFill rotWithShape="1">
          <a:blip r:embed="rId9"/>
          <a:srcRect r="27333"/>
          <a:stretch/>
        </p:blipFill>
        <p:spPr>
          <a:xfrm>
            <a:off x="4352123" y="472190"/>
            <a:ext cx="2093916" cy="2881536"/>
          </a:xfrm>
          <a:prstGeom prst="rect">
            <a:avLst/>
          </a:prstGeom>
          <a:ln>
            <a:solidFill>
              <a:schemeClr val="tx1"/>
            </a:solidFill>
          </a:ln>
        </p:spPr>
      </p:pic>
      <p:grpSp>
        <p:nvGrpSpPr>
          <p:cNvPr id="81" name="Group 80">
            <a:extLst>
              <a:ext uri="{FF2B5EF4-FFF2-40B4-BE49-F238E27FC236}">
                <a16:creationId xmlns:a16="http://schemas.microsoft.com/office/drawing/2014/main" id="{FA029964-1806-6548-B0FD-D9DF75A858C0}"/>
              </a:ext>
            </a:extLst>
          </p:cNvPr>
          <p:cNvGrpSpPr/>
          <p:nvPr/>
        </p:nvGrpSpPr>
        <p:grpSpPr>
          <a:xfrm>
            <a:off x="356936" y="479559"/>
            <a:ext cx="1304485" cy="5348041"/>
            <a:chOff x="-789048" y="487858"/>
            <a:chExt cx="1304485" cy="5348041"/>
          </a:xfrm>
        </p:grpSpPr>
        <p:grpSp>
          <p:nvGrpSpPr>
            <p:cNvPr id="82" name="Group 81">
              <a:extLst>
                <a:ext uri="{FF2B5EF4-FFF2-40B4-BE49-F238E27FC236}">
                  <a16:creationId xmlns:a16="http://schemas.microsoft.com/office/drawing/2014/main" id="{2C53AF33-DF92-2A4C-A80B-76823C6DF7B1}"/>
                </a:ext>
              </a:extLst>
            </p:cNvPr>
            <p:cNvGrpSpPr/>
            <p:nvPr/>
          </p:nvGrpSpPr>
          <p:grpSpPr>
            <a:xfrm>
              <a:off x="-789048" y="487858"/>
              <a:ext cx="1304485" cy="5348041"/>
              <a:chOff x="-99300" y="416126"/>
              <a:chExt cx="1304485" cy="5348041"/>
            </a:xfrm>
          </p:grpSpPr>
          <p:sp>
            <p:nvSpPr>
              <p:cNvPr id="84" name="TextBox 83">
                <a:extLst>
                  <a:ext uri="{FF2B5EF4-FFF2-40B4-BE49-F238E27FC236}">
                    <a16:creationId xmlns:a16="http://schemas.microsoft.com/office/drawing/2014/main" id="{5E76703B-9889-E544-9406-A858F1A041B7}"/>
                  </a:ext>
                </a:extLst>
              </p:cNvPr>
              <p:cNvSpPr txBox="1"/>
              <p:nvPr/>
            </p:nvSpPr>
            <p:spPr>
              <a:xfrm>
                <a:off x="-6745" y="5425613"/>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Distinctiveness (from second-best option)</a:t>
                </a:r>
              </a:p>
            </p:txBody>
          </p:sp>
          <p:sp>
            <p:nvSpPr>
              <p:cNvPr id="85" name="TextBox 84">
                <a:extLst>
                  <a:ext uri="{FF2B5EF4-FFF2-40B4-BE49-F238E27FC236}">
                    <a16:creationId xmlns:a16="http://schemas.microsoft.com/office/drawing/2014/main" id="{40338A12-7E01-5146-B4B8-A8B698BD8E50}"/>
                  </a:ext>
                </a:extLst>
              </p:cNvPr>
              <p:cNvSpPr txBox="1"/>
              <p:nvPr/>
            </p:nvSpPr>
            <p:spPr>
              <a:xfrm>
                <a:off x="-99300" y="416126"/>
                <a:ext cx="1292666"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Number of other criteria best option also fits</a:t>
                </a:r>
              </a:p>
            </p:txBody>
          </p:sp>
          <p:sp>
            <p:nvSpPr>
              <p:cNvPr id="86" name="TextBox 85">
                <a:extLst>
                  <a:ext uri="{FF2B5EF4-FFF2-40B4-BE49-F238E27FC236}">
                    <a16:creationId xmlns:a16="http://schemas.microsoft.com/office/drawing/2014/main" id="{6861C5A1-FAE9-5542-97EE-0A5D811F7F05}"/>
                  </a:ext>
                </a:extLst>
              </p:cNvPr>
              <p:cNvSpPr txBox="1"/>
              <p:nvPr/>
            </p:nvSpPr>
            <p:spPr>
              <a:xfrm>
                <a:off x="-3682" y="1549366"/>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ready meal</a:t>
                </a:r>
              </a:p>
            </p:txBody>
          </p:sp>
          <p:sp>
            <p:nvSpPr>
              <p:cNvPr id="87" name="TextBox 86">
                <a:extLst>
                  <a:ext uri="{FF2B5EF4-FFF2-40B4-BE49-F238E27FC236}">
                    <a16:creationId xmlns:a16="http://schemas.microsoft.com/office/drawing/2014/main" id="{B9A9A5A6-DD71-094E-8271-A517DAC53FB1}"/>
                  </a:ext>
                </a:extLst>
              </p:cNvPr>
              <p:cNvSpPr txBox="1"/>
              <p:nvPr/>
            </p:nvSpPr>
            <p:spPr>
              <a:xfrm>
                <a:off x="-22411" y="1907917"/>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Response time</a:t>
                </a:r>
              </a:p>
            </p:txBody>
          </p:sp>
          <p:sp>
            <p:nvSpPr>
              <p:cNvPr id="88" name="TextBox 87">
                <a:extLst>
                  <a:ext uri="{FF2B5EF4-FFF2-40B4-BE49-F238E27FC236}">
                    <a16:creationId xmlns:a16="http://schemas.microsoft.com/office/drawing/2014/main" id="{DCC2B676-30B6-944D-9FCB-27E47A833757}"/>
                  </a:ext>
                </a:extLst>
              </p:cNvPr>
              <p:cNvSpPr txBox="1"/>
              <p:nvPr/>
            </p:nvSpPr>
            <p:spPr>
              <a:xfrm>
                <a:off x="-29885" y="4078520"/>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sandwich</a:t>
                </a:r>
              </a:p>
            </p:txBody>
          </p:sp>
          <p:sp>
            <p:nvSpPr>
              <p:cNvPr id="89" name="TextBox 88">
                <a:extLst>
                  <a:ext uri="{FF2B5EF4-FFF2-40B4-BE49-F238E27FC236}">
                    <a16:creationId xmlns:a16="http://schemas.microsoft.com/office/drawing/2014/main" id="{FD7C2648-ACEA-894F-8EE3-0AB87926D470}"/>
                  </a:ext>
                </a:extLst>
              </p:cNvPr>
              <p:cNvSpPr txBox="1"/>
              <p:nvPr/>
            </p:nvSpPr>
            <p:spPr>
              <a:xfrm>
                <a:off x="-21250" y="2192927"/>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Attitude to healthy eating</a:t>
                </a:r>
              </a:p>
            </p:txBody>
          </p:sp>
          <p:sp>
            <p:nvSpPr>
              <p:cNvPr id="90" name="TextBox 89">
                <a:extLst>
                  <a:ext uri="{FF2B5EF4-FFF2-40B4-BE49-F238E27FC236}">
                    <a16:creationId xmlns:a16="http://schemas.microsoft.com/office/drawing/2014/main" id="{18C16AAB-D05A-1844-BDAF-2F56C90B20A8}"/>
                  </a:ext>
                </a:extLst>
              </p:cNvPr>
              <p:cNvSpPr txBox="1"/>
              <p:nvPr/>
            </p:nvSpPr>
            <p:spPr>
              <a:xfrm>
                <a:off x="-12590" y="2996151"/>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Nutrition label use</a:t>
                </a:r>
              </a:p>
            </p:txBody>
          </p:sp>
          <p:sp>
            <p:nvSpPr>
              <p:cNvPr id="91" name="TextBox 90">
                <a:extLst>
                  <a:ext uri="{FF2B5EF4-FFF2-40B4-BE49-F238E27FC236}">
                    <a16:creationId xmlns:a16="http://schemas.microsoft.com/office/drawing/2014/main" id="{0B6E8B7E-0640-7445-814B-33B0BC2B82A9}"/>
                  </a:ext>
                </a:extLst>
              </p:cNvPr>
              <p:cNvSpPr txBox="1"/>
              <p:nvPr/>
            </p:nvSpPr>
            <p:spPr>
              <a:xfrm>
                <a:off x="-16029" y="2575543"/>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Health concern: reduce sugar</a:t>
                </a:r>
              </a:p>
            </p:txBody>
          </p:sp>
          <p:sp>
            <p:nvSpPr>
              <p:cNvPr id="92" name="TextBox 91">
                <a:extLst>
                  <a:ext uri="{FF2B5EF4-FFF2-40B4-BE49-F238E27FC236}">
                    <a16:creationId xmlns:a16="http://schemas.microsoft.com/office/drawing/2014/main" id="{5FDF5C57-2C81-114B-97A7-A322BDE82602}"/>
                  </a:ext>
                </a:extLst>
              </p:cNvPr>
              <p:cNvSpPr txBox="1"/>
              <p:nvPr/>
            </p:nvSpPr>
            <p:spPr>
              <a:xfrm>
                <a:off x="-19591" y="3282592"/>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Health concern: reduce calories</a:t>
                </a:r>
              </a:p>
            </p:txBody>
          </p:sp>
          <p:sp>
            <p:nvSpPr>
              <p:cNvPr id="93" name="TextBox 92">
                <a:extLst>
                  <a:ext uri="{FF2B5EF4-FFF2-40B4-BE49-F238E27FC236}">
                    <a16:creationId xmlns:a16="http://schemas.microsoft.com/office/drawing/2014/main" id="{6CC51BD7-9378-434E-BEF2-1D378B965FD3}"/>
                  </a:ext>
                </a:extLst>
              </p:cNvPr>
              <p:cNvSpPr txBox="1"/>
              <p:nvPr/>
            </p:nvSpPr>
            <p:spPr>
              <a:xfrm>
                <a:off x="-53024" y="5152133"/>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Age</a:t>
                </a:r>
              </a:p>
            </p:txBody>
          </p:sp>
          <p:sp>
            <p:nvSpPr>
              <p:cNvPr id="94" name="TextBox 93">
                <a:extLst>
                  <a:ext uri="{FF2B5EF4-FFF2-40B4-BE49-F238E27FC236}">
                    <a16:creationId xmlns:a16="http://schemas.microsoft.com/office/drawing/2014/main" id="{C81744BD-4D99-7441-BE13-77719F21C5E7}"/>
                  </a:ext>
                </a:extLst>
              </p:cNvPr>
              <p:cNvSpPr txBox="1"/>
              <p:nvPr/>
            </p:nvSpPr>
            <p:spPr>
              <a:xfrm>
                <a:off x="-24105" y="3660638"/>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Health concern: reduce salt</a:t>
                </a:r>
              </a:p>
            </p:txBody>
          </p:sp>
          <p:sp>
            <p:nvSpPr>
              <p:cNvPr id="95" name="TextBox 94">
                <a:extLst>
                  <a:ext uri="{FF2B5EF4-FFF2-40B4-BE49-F238E27FC236}">
                    <a16:creationId xmlns:a16="http://schemas.microsoft.com/office/drawing/2014/main" id="{EE11661E-DF88-8F45-B05B-0AD8D32FF9FD}"/>
                  </a:ext>
                </a:extLst>
              </p:cNvPr>
              <p:cNvSpPr txBox="1"/>
              <p:nvPr/>
            </p:nvSpPr>
            <p:spPr>
              <a:xfrm>
                <a:off x="-48044" y="4798104"/>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Gender</a:t>
                </a:r>
              </a:p>
            </p:txBody>
          </p:sp>
          <p:sp>
            <p:nvSpPr>
              <p:cNvPr id="96" name="TextBox 95">
                <a:extLst>
                  <a:ext uri="{FF2B5EF4-FFF2-40B4-BE49-F238E27FC236}">
                    <a16:creationId xmlns:a16="http://schemas.microsoft.com/office/drawing/2014/main" id="{EED9D72A-82BA-1547-9BDF-513C1EDF90CA}"/>
                  </a:ext>
                </a:extLst>
              </p:cNvPr>
              <p:cNvSpPr txBox="1"/>
              <p:nvPr/>
            </p:nvSpPr>
            <p:spPr>
              <a:xfrm>
                <a:off x="-29885" y="4371603"/>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Health concern: reduce all</a:t>
                </a:r>
              </a:p>
            </p:txBody>
          </p:sp>
          <p:sp>
            <p:nvSpPr>
              <p:cNvPr id="97" name="TextBox 96">
                <a:extLst>
                  <a:ext uri="{FF2B5EF4-FFF2-40B4-BE49-F238E27FC236}">
                    <a16:creationId xmlns:a16="http://schemas.microsoft.com/office/drawing/2014/main" id="{3162FF8E-DBB9-B643-ADB6-00376345C999}"/>
                  </a:ext>
                </a:extLst>
              </p:cNvPr>
              <p:cNvSpPr txBox="1"/>
              <p:nvPr/>
            </p:nvSpPr>
            <p:spPr>
              <a:xfrm>
                <a:off x="-17005" y="1152123"/>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Health concern: reduce fat</a:t>
                </a:r>
              </a:p>
            </p:txBody>
          </p:sp>
        </p:grpSp>
        <p:sp>
          <p:nvSpPr>
            <p:cNvPr id="83" name="TextBox 82">
              <a:extLst>
                <a:ext uri="{FF2B5EF4-FFF2-40B4-BE49-F238E27FC236}">
                  <a16:creationId xmlns:a16="http://schemas.microsoft.com/office/drawing/2014/main" id="{7D5CA88A-023B-834D-B74E-0626769A59B1}"/>
                </a:ext>
              </a:extLst>
            </p:cNvPr>
            <p:cNvSpPr txBox="1"/>
            <p:nvPr/>
          </p:nvSpPr>
          <p:spPr>
            <a:xfrm>
              <a:off x="-741902" y="792951"/>
              <a:ext cx="1208867" cy="461665"/>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Number of other options that were equally good</a:t>
              </a:r>
            </a:p>
          </p:txBody>
        </p:sp>
      </p:grpSp>
      <p:sp>
        <p:nvSpPr>
          <p:cNvPr id="98" name="TextBox 97">
            <a:extLst>
              <a:ext uri="{FF2B5EF4-FFF2-40B4-BE49-F238E27FC236}">
                <a16:creationId xmlns:a16="http://schemas.microsoft.com/office/drawing/2014/main" id="{0A526B3F-8AFE-944A-82C4-EDAB858DFBA1}"/>
              </a:ext>
            </a:extLst>
          </p:cNvPr>
          <p:cNvSpPr txBox="1"/>
          <p:nvPr/>
        </p:nvSpPr>
        <p:spPr>
          <a:xfrm>
            <a:off x="4349646" y="2919569"/>
            <a:ext cx="829327" cy="415498"/>
          </a:xfrm>
          <a:prstGeom prst="rect">
            <a:avLst/>
          </a:prstGeom>
          <a:solidFill>
            <a:schemeClr val="bg1"/>
          </a:solidFill>
        </p:spPr>
        <p:txBody>
          <a:bodyPr wrap="square" rtlCol="0">
            <a:spAutoFit/>
          </a:bodyPr>
          <a:lstStyle/>
          <a:p>
            <a:pPr algn="r"/>
            <a:r>
              <a:rPr lang="en-GB" sz="700" dirty="0">
                <a:latin typeface="Arial" panose="020B0604020202020204" pitchFamily="34" charset="0"/>
                <a:cs typeface="Arial" panose="020B0604020202020204" pitchFamily="34" charset="0"/>
              </a:rPr>
              <a:t>Reducing calories is not health concern</a:t>
            </a:r>
          </a:p>
        </p:txBody>
      </p:sp>
      <p:sp>
        <p:nvSpPr>
          <p:cNvPr id="99" name="TextBox 98">
            <a:extLst>
              <a:ext uri="{FF2B5EF4-FFF2-40B4-BE49-F238E27FC236}">
                <a16:creationId xmlns:a16="http://schemas.microsoft.com/office/drawing/2014/main" id="{7454F7AC-599B-8C47-8DFD-9744892E9400}"/>
              </a:ext>
            </a:extLst>
          </p:cNvPr>
          <p:cNvSpPr txBox="1"/>
          <p:nvPr/>
        </p:nvSpPr>
        <p:spPr>
          <a:xfrm>
            <a:off x="5123726" y="2990148"/>
            <a:ext cx="887253" cy="307777"/>
          </a:xfrm>
          <a:prstGeom prst="rect">
            <a:avLst/>
          </a:prstGeom>
          <a:solidFill>
            <a:schemeClr val="bg1"/>
          </a:solidFill>
        </p:spPr>
        <p:txBody>
          <a:bodyPr wrap="square" rtlCol="0">
            <a:spAutoFit/>
          </a:bodyPr>
          <a:lstStyle/>
          <a:p>
            <a:pPr algn="ctr"/>
            <a:r>
              <a:rPr lang="en-GB" sz="700" dirty="0">
                <a:latin typeface="Arial" panose="020B0604020202020204" pitchFamily="34" charset="0"/>
                <a:cs typeface="Arial" panose="020B0604020202020204" pitchFamily="34" charset="0"/>
              </a:rPr>
              <a:t>Reducing calories is health concern</a:t>
            </a:r>
          </a:p>
        </p:txBody>
      </p:sp>
      <p:sp>
        <p:nvSpPr>
          <p:cNvPr id="100" name="TextBox 99">
            <a:extLst>
              <a:ext uri="{FF2B5EF4-FFF2-40B4-BE49-F238E27FC236}">
                <a16:creationId xmlns:a16="http://schemas.microsoft.com/office/drawing/2014/main" id="{990C482F-82CF-AA44-BF94-22679FD709C7}"/>
              </a:ext>
            </a:extLst>
          </p:cNvPr>
          <p:cNvSpPr txBox="1"/>
          <p:nvPr/>
        </p:nvSpPr>
        <p:spPr>
          <a:xfrm>
            <a:off x="5949769" y="3006733"/>
            <a:ext cx="492210" cy="338554"/>
          </a:xfrm>
          <a:prstGeom prst="rect">
            <a:avLst/>
          </a:prstGeom>
          <a:solidFill>
            <a:schemeClr val="bg1"/>
          </a:solidFill>
        </p:spPr>
        <p:txBody>
          <a:bodyPr wrap="square" rtlCol="0">
            <a:spAutoFit/>
          </a:bodyPr>
          <a:lstStyle/>
          <a:p>
            <a:r>
              <a:rPr lang="en-GB" sz="800" dirty="0">
                <a:latin typeface="Arial" panose="020B0604020202020204" pitchFamily="34" charset="0"/>
                <a:cs typeface="Arial" panose="020B0604020202020204" pitchFamily="34" charset="0"/>
              </a:rPr>
              <a:t>NA</a:t>
            </a:r>
          </a:p>
          <a:p>
            <a:endParaRPr lang="en-GB" sz="800" dirty="0">
              <a:latin typeface="Arial" panose="020B0604020202020204" pitchFamily="34" charset="0"/>
              <a:cs typeface="Arial" panose="020B0604020202020204" pitchFamily="34" charset="0"/>
            </a:endParaRPr>
          </a:p>
        </p:txBody>
      </p:sp>
      <p:sp>
        <p:nvSpPr>
          <p:cNvPr id="101" name="TextBox 100">
            <a:extLst>
              <a:ext uri="{FF2B5EF4-FFF2-40B4-BE49-F238E27FC236}">
                <a16:creationId xmlns:a16="http://schemas.microsoft.com/office/drawing/2014/main" id="{67A32506-AEE4-3C4B-9EF9-3FEEC5D8C67D}"/>
              </a:ext>
            </a:extLst>
          </p:cNvPr>
          <p:cNvSpPr txBox="1"/>
          <p:nvPr/>
        </p:nvSpPr>
        <p:spPr>
          <a:xfrm>
            <a:off x="6492127" y="2905513"/>
            <a:ext cx="805229" cy="415498"/>
          </a:xfrm>
          <a:prstGeom prst="rect">
            <a:avLst/>
          </a:prstGeom>
          <a:solidFill>
            <a:schemeClr val="bg1"/>
          </a:solidFill>
        </p:spPr>
        <p:txBody>
          <a:bodyPr wrap="square" rtlCol="0">
            <a:spAutoFit/>
          </a:bodyPr>
          <a:lstStyle/>
          <a:p>
            <a:pPr algn="r"/>
            <a:r>
              <a:rPr lang="en-GB" sz="700" dirty="0">
                <a:latin typeface="Arial" panose="020B0604020202020204" pitchFamily="34" charset="0"/>
                <a:cs typeface="Arial" panose="020B0604020202020204" pitchFamily="34" charset="0"/>
              </a:rPr>
              <a:t>Reducing sugar is not health concern</a:t>
            </a:r>
          </a:p>
        </p:txBody>
      </p:sp>
      <p:sp>
        <p:nvSpPr>
          <p:cNvPr id="102" name="TextBox 101">
            <a:extLst>
              <a:ext uri="{FF2B5EF4-FFF2-40B4-BE49-F238E27FC236}">
                <a16:creationId xmlns:a16="http://schemas.microsoft.com/office/drawing/2014/main" id="{6734866B-72C7-4D43-8980-8146AA8840E9}"/>
              </a:ext>
            </a:extLst>
          </p:cNvPr>
          <p:cNvSpPr txBox="1"/>
          <p:nvPr/>
        </p:nvSpPr>
        <p:spPr>
          <a:xfrm>
            <a:off x="7237487" y="2990380"/>
            <a:ext cx="880559" cy="307777"/>
          </a:xfrm>
          <a:prstGeom prst="rect">
            <a:avLst/>
          </a:prstGeom>
          <a:solidFill>
            <a:schemeClr val="bg1"/>
          </a:solidFill>
        </p:spPr>
        <p:txBody>
          <a:bodyPr wrap="square" rtlCol="0">
            <a:spAutoFit/>
          </a:bodyPr>
          <a:lstStyle/>
          <a:p>
            <a:pPr algn="ctr"/>
            <a:r>
              <a:rPr lang="en-GB" sz="700" dirty="0">
                <a:latin typeface="Arial" panose="020B0604020202020204" pitchFamily="34" charset="0"/>
                <a:cs typeface="Arial" panose="020B0604020202020204" pitchFamily="34" charset="0"/>
              </a:rPr>
              <a:t>Reducing sugar is health concern</a:t>
            </a:r>
          </a:p>
        </p:txBody>
      </p:sp>
      <p:sp>
        <p:nvSpPr>
          <p:cNvPr id="103" name="TextBox 102">
            <a:extLst>
              <a:ext uri="{FF2B5EF4-FFF2-40B4-BE49-F238E27FC236}">
                <a16:creationId xmlns:a16="http://schemas.microsoft.com/office/drawing/2014/main" id="{7C57E967-361B-F345-BD46-25F48A5180F2}"/>
              </a:ext>
            </a:extLst>
          </p:cNvPr>
          <p:cNvSpPr txBox="1"/>
          <p:nvPr/>
        </p:nvSpPr>
        <p:spPr>
          <a:xfrm>
            <a:off x="8039590" y="2978389"/>
            <a:ext cx="477908" cy="338554"/>
          </a:xfrm>
          <a:prstGeom prst="rect">
            <a:avLst/>
          </a:prstGeom>
          <a:solidFill>
            <a:schemeClr val="bg1"/>
          </a:solidFill>
        </p:spPr>
        <p:txBody>
          <a:bodyPr wrap="square" rtlCol="0">
            <a:spAutoFit/>
          </a:bodyPr>
          <a:lstStyle/>
          <a:p>
            <a:r>
              <a:rPr lang="en-GB" sz="800" dirty="0">
                <a:latin typeface="Arial" panose="020B0604020202020204" pitchFamily="34" charset="0"/>
                <a:cs typeface="Arial" panose="020B0604020202020204" pitchFamily="34" charset="0"/>
              </a:rPr>
              <a:t>NA</a:t>
            </a:r>
          </a:p>
          <a:p>
            <a:endParaRPr lang="en-GB" sz="800" dirty="0">
              <a:latin typeface="Arial" panose="020B0604020202020204" pitchFamily="34" charset="0"/>
              <a:cs typeface="Arial" panose="020B0604020202020204" pitchFamily="34" charset="0"/>
            </a:endParaRPr>
          </a:p>
        </p:txBody>
      </p:sp>
      <p:sp>
        <p:nvSpPr>
          <p:cNvPr id="104" name="TextBox 103">
            <a:extLst>
              <a:ext uri="{FF2B5EF4-FFF2-40B4-BE49-F238E27FC236}">
                <a16:creationId xmlns:a16="http://schemas.microsoft.com/office/drawing/2014/main" id="{1539F2E9-A4E6-3B49-B9D5-577C2A92B844}"/>
              </a:ext>
            </a:extLst>
          </p:cNvPr>
          <p:cNvSpPr txBox="1"/>
          <p:nvPr/>
        </p:nvSpPr>
        <p:spPr>
          <a:xfrm>
            <a:off x="8611564" y="2919801"/>
            <a:ext cx="829327" cy="415498"/>
          </a:xfrm>
          <a:prstGeom prst="rect">
            <a:avLst/>
          </a:prstGeom>
          <a:solidFill>
            <a:schemeClr val="bg1"/>
          </a:solidFill>
        </p:spPr>
        <p:txBody>
          <a:bodyPr wrap="square" rtlCol="0">
            <a:spAutoFit/>
          </a:bodyPr>
          <a:lstStyle/>
          <a:p>
            <a:pPr algn="r"/>
            <a:r>
              <a:rPr lang="en-GB" sz="700" dirty="0">
                <a:latin typeface="Arial" panose="020B0604020202020204" pitchFamily="34" charset="0"/>
                <a:cs typeface="Arial" panose="020B0604020202020204" pitchFamily="34" charset="0"/>
              </a:rPr>
              <a:t>Reducing salt is not health concern</a:t>
            </a:r>
          </a:p>
        </p:txBody>
      </p:sp>
      <p:sp>
        <p:nvSpPr>
          <p:cNvPr id="105" name="TextBox 104">
            <a:extLst>
              <a:ext uri="{FF2B5EF4-FFF2-40B4-BE49-F238E27FC236}">
                <a16:creationId xmlns:a16="http://schemas.microsoft.com/office/drawing/2014/main" id="{E07ABF07-1DDC-9F45-868D-9A259451E287}"/>
              </a:ext>
            </a:extLst>
          </p:cNvPr>
          <p:cNvSpPr txBox="1"/>
          <p:nvPr/>
        </p:nvSpPr>
        <p:spPr>
          <a:xfrm>
            <a:off x="9371357" y="2990380"/>
            <a:ext cx="824366" cy="307777"/>
          </a:xfrm>
          <a:prstGeom prst="rect">
            <a:avLst/>
          </a:prstGeom>
          <a:solidFill>
            <a:schemeClr val="bg1"/>
          </a:solidFill>
        </p:spPr>
        <p:txBody>
          <a:bodyPr wrap="square" rtlCol="0">
            <a:spAutoFit/>
          </a:bodyPr>
          <a:lstStyle/>
          <a:p>
            <a:pPr algn="ctr"/>
            <a:r>
              <a:rPr lang="en-GB" sz="700" dirty="0">
                <a:latin typeface="Arial" panose="020B0604020202020204" pitchFamily="34" charset="0"/>
                <a:cs typeface="Arial" panose="020B0604020202020204" pitchFamily="34" charset="0"/>
              </a:rPr>
              <a:t>Reducing salt is health concern</a:t>
            </a:r>
          </a:p>
        </p:txBody>
      </p:sp>
      <p:sp>
        <p:nvSpPr>
          <p:cNvPr id="106" name="TextBox 105">
            <a:extLst>
              <a:ext uri="{FF2B5EF4-FFF2-40B4-BE49-F238E27FC236}">
                <a16:creationId xmlns:a16="http://schemas.microsoft.com/office/drawing/2014/main" id="{F0BF5BA6-DD88-7F44-BA38-C95600CE35C4}"/>
              </a:ext>
            </a:extLst>
          </p:cNvPr>
          <p:cNvSpPr txBox="1"/>
          <p:nvPr/>
        </p:nvSpPr>
        <p:spPr>
          <a:xfrm>
            <a:off x="10154535" y="2978389"/>
            <a:ext cx="492210" cy="338554"/>
          </a:xfrm>
          <a:prstGeom prst="rect">
            <a:avLst/>
          </a:prstGeom>
          <a:solidFill>
            <a:schemeClr val="bg1"/>
          </a:solidFill>
        </p:spPr>
        <p:txBody>
          <a:bodyPr wrap="square" rtlCol="0">
            <a:spAutoFit/>
          </a:bodyPr>
          <a:lstStyle/>
          <a:p>
            <a:r>
              <a:rPr lang="en-GB" sz="800" dirty="0">
                <a:latin typeface="Arial" panose="020B0604020202020204" pitchFamily="34" charset="0"/>
                <a:cs typeface="Arial" panose="020B0604020202020204" pitchFamily="34" charset="0"/>
              </a:rPr>
              <a:t>NA</a:t>
            </a:r>
          </a:p>
          <a:p>
            <a:endParaRPr lang="en-GB" sz="800" dirty="0">
              <a:latin typeface="Arial" panose="020B0604020202020204" pitchFamily="34" charset="0"/>
              <a:cs typeface="Arial" panose="020B0604020202020204" pitchFamily="34" charset="0"/>
            </a:endParaRPr>
          </a:p>
        </p:txBody>
      </p:sp>
      <p:sp>
        <p:nvSpPr>
          <p:cNvPr id="107" name="TextBox 106">
            <a:extLst>
              <a:ext uri="{FF2B5EF4-FFF2-40B4-BE49-F238E27FC236}">
                <a16:creationId xmlns:a16="http://schemas.microsoft.com/office/drawing/2014/main" id="{7BAC2D57-0D53-AA4C-A312-C91F91B5D6F0}"/>
              </a:ext>
            </a:extLst>
          </p:cNvPr>
          <p:cNvSpPr txBox="1"/>
          <p:nvPr/>
        </p:nvSpPr>
        <p:spPr>
          <a:xfrm>
            <a:off x="8651423" y="5833011"/>
            <a:ext cx="749607" cy="415498"/>
          </a:xfrm>
          <a:prstGeom prst="rect">
            <a:avLst/>
          </a:prstGeom>
          <a:solidFill>
            <a:schemeClr val="bg1"/>
          </a:solidFill>
        </p:spPr>
        <p:txBody>
          <a:bodyPr wrap="square" rtlCol="0">
            <a:spAutoFit/>
          </a:bodyPr>
          <a:lstStyle/>
          <a:p>
            <a:pPr algn="r"/>
            <a:r>
              <a:rPr lang="en-GB" sz="700" dirty="0">
                <a:latin typeface="Arial" panose="020B0604020202020204" pitchFamily="34" charset="0"/>
                <a:cs typeface="Arial" panose="020B0604020202020204" pitchFamily="34" charset="0"/>
              </a:rPr>
              <a:t>Reducing fat is not health concern</a:t>
            </a:r>
          </a:p>
        </p:txBody>
      </p:sp>
      <p:sp>
        <p:nvSpPr>
          <p:cNvPr id="108" name="TextBox 107">
            <a:extLst>
              <a:ext uri="{FF2B5EF4-FFF2-40B4-BE49-F238E27FC236}">
                <a16:creationId xmlns:a16="http://schemas.microsoft.com/office/drawing/2014/main" id="{72A2EBAD-99C7-9C49-8E81-2D685BE6DA51}"/>
              </a:ext>
            </a:extLst>
          </p:cNvPr>
          <p:cNvSpPr txBox="1"/>
          <p:nvPr/>
        </p:nvSpPr>
        <p:spPr>
          <a:xfrm>
            <a:off x="9373843" y="5905241"/>
            <a:ext cx="785015" cy="307777"/>
          </a:xfrm>
          <a:prstGeom prst="rect">
            <a:avLst/>
          </a:prstGeom>
          <a:solidFill>
            <a:schemeClr val="bg1"/>
          </a:solidFill>
        </p:spPr>
        <p:txBody>
          <a:bodyPr wrap="square" rtlCol="0">
            <a:spAutoFit/>
          </a:bodyPr>
          <a:lstStyle/>
          <a:p>
            <a:pPr algn="ctr"/>
            <a:r>
              <a:rPr lang="en-GB" sz="700" dirty="0">
                <a:latin typeface="Arial" panose="020B0604020202020204" pitchFamily="34" charset="0"/>
                <a:cs typeface="Arial" panose="020B0604020202020204" pitchFamily="34" charset="0"/>
              </a:rPr>
              <a:t>Reducing fat is health concern</a:t>
            </a:r>
          </a:p>
        </p:txBody>
      </p:sp>
      <p:sp>
        <p:nvSpPr>
          <p:cNvPr id="109" name="TextBox 108">
            <a:extLst>
              <a:ext uri="{FF2B5EF4-FFF2-40B4-BE49-F238E27FC236}">
                <a16:creationId xmlns:a16="http://schemas.microsoft.com/office/drawing/2014/main" id="{66BE2D77-B6E4-6246-B412-2F1FE326EA83}"/>
              </a:ext>
            </a:extLst>
          </p:cNvPr>
          <p:cNvSpPr txBox="1"/>
          <p:nvPr/>
        </p:nvSpPr>
        <p:spPr>
          <a:xfrm>
            <a:off x="10133383" y="5893250"/>
            <a:ext cx="492210" cy="338554"/>
          </a:xfrm>
          <a:prstGeom prst="rect">
            <a:avLst/>
          </a:prstGeom>
          <a:solidFill>
            <a:schemeClr val="bg1"/>
          </a:solidFill>
        </p:spPr>
        <p:txBody>
          <a:bodyPr wrap="square" rtlCol="0">
            <a:spAutoFit/>
          </a:bodyPr>
          <a:lstStyle/>
          <a:p>
            <a:r>
              <a:rPr lang="en-GB" sz="800" dirty="0">
                <a:latin typeface="Arial" panose="020B0604020202020204" pitchFamily="34" charset="0"/>
                <a:cs typeface="Arial" panose="020B0604020202020204" pitchFamily="34" charset="0"/>
              </a:rPr>
              <a:t>NA</a:t>
            </a:r>
          </a:p>
          <a:p>
            <a:endParaRPr lang="en-GB" sz="800" dirty="0">
              <a:latin typeface="Arial" panose="020B0604020202020204" pitchFamily="34" charset="0"/>
              <a:cs typeface="Arial" panose="020B0604020202020204" pitchFamily="34" charset="0"/>
            </a:endParaRPr>
          </a:p>
        </p:txBody>
      </p:sp>
      <p:sp>
        <p:nvSpPr>
          <p:cNvPr id="110" name="TextBox 109">
            <a:extLst>
              <a:ext uri="{FF2B5EF4-FFF2-40B4-BE49-F238E27FC236}">
                <a16:creationId xmlns:a16="http://schemas.microsoft.com/office/drawing/2014/main" id="{A0799C23-2B05-4449-8F3E-0B0F2B5C3EEE}"/>
              </a:ext>
            </a:extLst>
          </p:cNvPr>
          <p:cNvSpPr txBox="1"/>
          <p:nvPr/>
        </p:nvSpPr>
        <p:spPr>
          <a:xfrm>
            <a:off x="7767421" y="5886508"/>
            <a:ext cx="752400" cy="33855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Ready meal</a:t>
            </a:r>
          </a:p>
          <a:p>
            <a:pPr algn="ctr"/>
            <a:endParaRPr lang="en-GB" sz="800" dirty="0">
              <a:latin typeface="Arial" panose="020B0604020202020204" pitchFamily="34" charset="0"/>
              <a:cs typeface="Arial" panose="020B0604020202020204" pitchFamily="34" charset="0"/>
            </a:endParaRPr>
          </a:p>
        </p:txBody>
      </p:sp>
      <p:sp>
        <p:nvSpPr>
          <p:cNvPr id="111" name="TextBox 110">
            <a:extLst>
              <a:ext uri="{FF2B5EF4-FFF2-40B4-BE49-F238E27FC236}">
                <a16:creationId xmlns:a16="http://schemas.microsoft.com/office/drawing/2014/main" id="{40CD4DFA-93E7-1743-845C-EFD809B890F0}"/>
              </a:ext>
            </a:extLst>
          </p:cNvPr>
          <p:cNvSpPr txBox="1"/>
          <p:nvPr/>
        </p:nvSpPr>
        <p:spPr>
          <a:xfrm>
            <a:off x="6691086" y="5900945"/>
            <a:ext cx="1076335" cy="33855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Not ready meal</a:t>
            </a:r>
          </a:p>
          <a:p>
            <a:pPr algn="ctr"/>
            <a:endParaRPr lang="en-GB" sz="800" dirty="0">
              <a:latin typeface="Arial" panose="020B0604020202020204" pitchFamily="34" charset="0"/>
              <a:cs typeface="Arial" panose="020B0604020202020204" pitchFamily="34" charset="0"/>
            </a:endParaRPr>
          </a:p>
        </p:txBody>
      </p:sp>
      <p:sp>
        <p:nvSpPr>
          <p:cNvPr id="117" name="TextBox 116">
            <a:extLst>
              <a:ext uri="{FF2B5EF4-FFF2-40B4-BE49-F238E27FC236}">
                <a16:creationId xmlns:a16="http://schemas.microsoft.com/office/drawing/2014/main" id="{4F396740-A688-EC4B-8E15-F1982708FF68}"/>
              </a:ext>
            </a:extLst>
          </p:cNvPr>
          <p:cNvSpPr txBox="1"/>
          <p:nvPr/>
        </p:nvSpPr>
        <p:spPr>
          <a:xfrm>
            <a:off x="4421815" y="6105140"/>
            <a:ext cx="2020164" cy="144000"/>
          </a:xfrm>
          <a:prstGeom prst="rect">
            <a:avLst/>
          </a:prstGeom>
          <a:solidFill>
            <a:schemeClr val="bg1"/>
          </a:solidFill>
        </p:spPr>
        <p:txBody>
          <a:bodyPr wrap="square" rtlCol="0">
            <a:spAutoFit/>
          </a:bodyPr>
          <a:lstStyle/>
          <a:p>
            <a:pPr algn="ctr"/>
            <a:r>
              <a:rPr lang="en-GB" sz="600" dirty="0">
                <a:latin typeface="Arial" panose="020B0604020202020204" pitchFamily="34" charset="0"/>
                <a:cs typeface="Arial" panose="020B0604020202020204" pitchFamily="34" charset="0"/>
              </a:rPr>
              <a:t>Number of options that were equally good</a:t>
            </a:r>
          </a:p>
        </p:txBody>
      </p:sp>
    </p:spTree>
    <p:extLst>
      <p:ext uri="{BB962C8B-B14F-4D97-AF65-F5344CB8AC3E}">
        <p14:creationId xmlns:p14="http://schemas.microsoft.com/office/powerpoint/2010/main" val="23330342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hart, scatter chart&#10;&#10;Description automatically generated">
            <a:extLst>
              <a:ext uri="{FF2B5EF4-FFF2-40B4-BE49-F238E27FC236}">
                <a16:creationId xmlns:a16="http://schemas.microsoft.com/office/drawing/2014/main" id="{D560CC00-F008-6E45-BA3D-FA8B43207634}"/>
              </a:ext>
            </a:extLst>
          </p:cNvPr>
          <p:cNvPicPr>
            <a:picLocks noChangeAspect="1"/>
          </p:cNvPicPr>
          <p:nvPr/>
        </p:nvPicPr>
        <p:blipFill rotWithShape="1">
          <a:blip r:embed="rId2"/>
          <a:srcRect l="19247" t="6000" r="22741"/>
          <a:stretch/>
        </p:blipFill>
        <p:spPr>
          <a:xfrm>
            <a:off x="1603370" y="411480"/>
            <a:ext cx="2983871" cy="6446520"/>
          </a:xfrm>
          <a:prstGeom prst="rect">
            <a:avLst/>
          </a:prstGeom>
        </p:spPr>
      </p:pic>
      <p:pic>
        <p:nvPicPr>
          <p:cNvPr id="5" name="Picture 4" descr="Chart, line chart&#10;&#10;Description automatically generated">
            <a:extLst>
              <a:ext uri="{FF2B5EF4-FFF2-40B4-BE49-F238E27FC236}">
                <a16:creationId xmlns:a16="http://schemas.microsoft.com/office/drawing/2014/main" id="{A20DE24E-3B02-0F49-8AF2-0F705C3654D6}"/>
              </a:ext>
            </a:extLst>
          </p:cNvPr>
          <p:cNvPicPr>
            <a:picLocks noChangeAspect="1"/>
          </p:cNvPicPr>
          <p:nvPr/>
        </p:nvPicPr>
        <p:blipFill rotWithShape="1">
          <a:blip r:embed="rId3"/>
          <a:srcRect r="28055"/>
          <a:stretch/>
        </p:blipFill>
        <p:spPr>
          <a:xfrm>
            <a:off x="4455742" y="441958"/>
            <a:ext cx="2173657" cy="3021299"/>
          </a:xfrm>
          <a:prstGeom prst="rect">
            <a:avLst/>
          </a:prstGeom>
          <a:ln>
            <a:solidFill>
              <a:schemeClr val="tx1"/>
            </a:solidFill>
          </a:ln>
        </p:spPr>
      </p:pic>
      <p:pic>
        <p:nvPicPr>
          <p:cNvPr id="7" name="Picture 6" descr="Chart&#10;&#10;Description automatically generated">
            <a:extLst>
              <a:ext uri="{FF2B5EF4-FFF2-40B4-BE49-F238E27FC236}">
                <a16:creationId xmlns:a16="http://schemas.microsoft.com/office/drawing/2014/main" id="{B2B276DD-D3F5-054D-B7D6-27DD93CF7323}"/>
              </a:ext>
            </a:extLst>
          </p:cNvPr>
          <p:cNvPicPr>
            <a:picLocks noChangeAspect="1"/>
          </p:cNvPicPr>
          <p:nvPr/>
        </p:nvPicPr>
        <p:blipFill rotWithShape="1">
          <a:blip r:embed="rId4"/>
          <a:srcRect r="28055"/>
          <a:stretch/>
        </p:blipFill>
        <p:spPr>
          <a:xfrm>
            <a:off x="6724394" y="441958"/>
            <a:ext cx="2173657" cy="3021299"/>
          </a:xfrm>
          <a:prstGeom prst="rect">
            <a:avLst/>
          </a:prstGeom>
          <a:ln>
            <a:solidFill>
              <a:schemeClr val="tx1"/>
            </a:solidFill>
          </a:ln>
        </p:spPr>
      </p:pic>
      <p:pic>
        <p:nvPicPr>
          <p:cNvPr id="9" name="Picture 8" descr="Chart&#10;&#10;Description automatically generated">
            <a:extLst>
              <a:ext uri="{FF2B5EF4-FFF2-40B4-BE49-F238E27FC236}">
                <a16:creationId xmlns:a16="http://schemas.microsoft.com/office/drawing/2014/main" id="{3AAB974C-9BDC-6B41-89CC-C05193166DD7}"/>
              </a:ext>
            </a:extLst>
          </p:cNvPr>
          <p:cNvPicPr>
            <a:picLocks noChangeAspect="1"/>
          </p:cNvPicPr>
          <p:nvPr/>
        </p:nvPicPr>
        <p:blipFill rotWithShape="1">
          <a:blip r:embed="rId5"/>
          <a:srcRect r="28055"/>
          <a:stretch/>
        </p:blipFill>
        <p:spPr>
          <a:xfrm>
            <a:off x="8993046" y="441958"/>
            <a:ext cx="2149011" cy="2987042"/>
          </a:xfrm>
          <a:prstGeom prst="rect">
            <a:avLst/>
          </a:prstGeom>
          <a:ln>
            <a:solidFill>
              <a:schemeClr val="tx1"/>
            </a:solidFill>
          </a:ln>
        </p:spPr>
      </p:pic>
      <p:pic>
        <p:nvPicPr>
          <p:cNvPr id="11" name="Picture 10" descr="Chart, scatter chart&#10;&#10;Description automatically generated">
            <a:extLst>
              <a:ext uri="{FF2B5EF4-FFF2-40B4-BE49-F238E27FC236}">
                <a16:creationId xmlns:a16="http://schemas.microsoft.com/office/drawing/2014/main" id="{A0FE96D2-0A73-D24A-9581-F8BD4F5E262C}"/>
              </a:ext>
            </a:extLst>
          </p:cNvPr>
          <p:cNvPicPr>
            <a:picLocks noChangeAspect="1"/>
          </p:cNvPicPr>
          <p:nvPr/>
        </p:nvPicPr>
        <p:blipFill rotWithShape="1">
          <a:blip r:embed="rId6"/>
          <a:srcRect r="28055"/>
          <a:stretch/>
        </p:blipFill>
        <p:spPr>
          <a:xfrm>
            <a:off x="4455741" y="3550919"/>
            <a:ext cx="2173657" cy="3021299"/>
          </a:xfrm>
          <a:prstGeom prst="rect">
            <a:avLst/>
          </a:prstGeom>
          <a:ln>
            <a:solidFill>
              <a:schemeClr val="tx1"/>
            </a:solidFill>
          </a:ln>
        </p:spPr>
      </p:pic>
      <p:pic>
        <p:nvPicPr>
          <p:cNvPr id="13" name="Picture 12" descr="Chart&#10;&#10;Description automatically generated">
            <a:extLst>
              <a:ext uri="{FF2B5EF4-FFF2-40B4-BE49-F238E27FC236}">
                <a16:creationId xmlns:a16="http://schemas.microsoft.com/office/drawing/2014/main" id="{9E4CC1D2-2136-3E4A-A274-057151DE4DD7}"/>
              </a:ext>
            </a:extLst>
          </p:cNvPr>
          <p:cNvPicPr>
            <a:picLocks noChangeAspect="1"/>
          </p:cNvPicPr>
          <p:nvPr/>
        </p:nvPicPr>
        <p:blipFill rotWithShape="1">
          <a:blip r:embed="rId7"/>
          <a:srcRect r="28000"/>
          <a:stretch/>
        </p:blipFill>
        <p:spPr>
          <a:xfrm>
            <a:off x="6724394" y="3550919"/>
            <a:ext cx="2172614" cy="3017520"/>
          </a:xfrm>
          <a:prstGeom prst="rect">
            <a:avLst/>
          </a:prstGeom>
          <a:ln>
            <a:solidFill>
              <a:schemeClr val="tx1"/>
            </a:solidFill>
          </a:ln>
        </p:spPr>
      </p:pic>
      <p:pic>
        <p:nvPicPr>
          <p:cNvPr id="15" name="Picture 14" descr="Chart, scatter chart&#10;&#10;Description automatically generated">
            <a:extLst>
              <a:ext uri="{FF2B5EF4-FFF2-40B4-BE49-F238E27FC236}">
                <a16:creationId xmlns:a16="http://schemas.microsoft.com/office/drawing/2014/main" id="{2944C988-395D-E54E-9BA8-65120838CAA1}"/>
              </a:ext>
            </a:extLst>
          </p:cNvPr>
          <p:cNvPicPr>
            <a:picLocks noChangeAspect="1"/>
          </p:cNvPicPr>
          <p:nvPr/>
        </p:nvPicPr>
        <p:blipFill rotWithShape="1">
          <a:blip r:embed="rId8"/>
          <a:srcRect r="28666"/>
          <a:stretch/>
        </p:blipFill>
        <p:spPr>
          <a:xfrm>
            <a:off x="8992004" y="3550920"/>
            <a:ext cx="2152498" cy="3017520"/>
          </a:xfrm>
          <a:prstGeom prst="rect">
            <a:avLst/>
          </a:prstGeom>
          <a:ln>
            <a:solidFill>
              <a:schemeClr val="tx1"/>
            </a:solidFill>
          </a:ln>
        </p:spPr>
      </p:pic>
      <p:sp>
        <p:nvSpPr>
          <p:cNvPr id="16" name="TextBox 15">
            <a:extLst>
              <a:ext uri="{FF2B5EF4-FFF2-40B4-BE49-F238E27FC236}">
                <a16:creationId xmlns:a16="http://schemas.microsoft.com/office/drawing/2014/main" id="{973C68E0-7959-404D-9FEC-2D9CBADDE961}"/>
              </a:ext>
            </a:extLst>
          </p:cNvPr>
          <p:cNvSpPr txBox="1"/>
          <p:nvPr/>
        </p:nvSpPr>
        <p:spPr>
          <a:xfrm>
            <a:off x="301637" y="-32629"/>
            <a:ext cx="10840420" cy="440167"/>
          </a:xfrm>
          <a:prstGeom prst="rect">
            <a:avLst/>
          </a:prstGeom>
          <a:noFill/>
        </p:spPr>
        <p:txBody>
          <a:bodyPr wrap="square" rtlCol="0">
            <a:spAutoFit/>
          </a:bodyPr>
          <a:lstStyle/>
          <a:p>
            <a:r>
              <a:rPr lang="en-GB" sz="1100" dirty="0">
                <a:latin typeface="Arial" panose="020B0604020202020204" pitchFamily="34" charset="0"/>
                <a:cs typeface="Arial" panose="020B0604020202020204" pitchFamily="34" charset="0"/>
              </a:rPr>
              <a:t>Plot of SHAP values for individual trials in test set (left) and partial dependence plots for five most highly correlated predictors and health concern about reducing salt for the selection of options with a green traffic light band for salt</a:t>
            </a:r>
          </a:p>
        </p:txBody>
      </p:sp>
      <p:grpSp>
        <p:nvGrpSpPr>
          <p:cNvPr id="37" name="Group 36">
            <a:extLst>
              <a:ext uri="{FF2B5EF4-FFF2-40B4-BE49-F238E27FC236}">
                <a16:creationId xmlns:a16="http://schemas.microsoft.com/office/drawing/2014/main" id="{A7D0801E-A104-3E49-86C4-A7E6E9FA07A1}"/>
              </a:ext>
            </a:extLst>
          </p:cNvPr>
          <p:cNvGrpSpPr/>
          <p:nvPr/>
        </p:nvGrpSpPr>
        <p:grpSpPr>
          <a:xfrm>
            <a:off x="301637" y="472438"/>
            <a:ext cx="1362643" cy="6031160"/>
            <a:chOff x="-789048" y="487858"/>
            <a:chExt cx="1362643" cy="6031160"/>
          </a:xfrm>
        </p:grpSpPr>
        <p:grpSp>
          <p:nvGrpSpPr>
            <p:cNvPr id="17" name="Group 16">
              <a:extLst>
                <a:ext uri="{FF2B5EF4-FFF2-40B4-BE49-F238E27FC236}">
                  <a16:creationId xmlns:a16="http://schemas.microsoft.com/office/drawing/2014/main" id="{E56A9F46-F103-CC4A-997F-AF7876860EC6}"/>
                </a:ext>
              </a:extLst>
            </p:cNvPr>
            <p:cNvGrpSpPr/>
            <p:nvPr/>
          </p:nvGrpSpPr>
          <p:grpSpPr>
            <a:xfrm>
              <a:off x="-789048" y="487858"/>
              <a:ext cx="1362643" cy="6031160"/>
              <a:chOff x="-99300" y="416126"/>
              <a:chExt cx="1362643" cy="6031160"/>
            </a:xfrm>
          </p:grpSpPr>
          <p:sp>
            <p:nvSpPr>
              <p:cNvPr id="18" name="TextBox 17">
                <a:extLst>
                  <a:ext uri="{FF2B5EF4-FFF2-40B4-BE49-F238E27FC236}">
                    <a16:creationId xmlns:a16="http://schemas.microsoft.com/office/drawing/2014/main" id="{0937C379-7049-0043-87AB-5536C0AADC8F}"/>
                  </a:ext>
                </a:extLst>
              </p:cNvPr>
              <p:cNvSpPr txBox="1"/>
              <p:nvPr/>
            </p:nvSpPr>
            <p:spPr>
              <a:xfrm>
                <a:off x="-15501" y="1091758"/>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Distinctiveness (from second-best option)</a:t>
                </a:r>
              </a:p>
            </p:txBody>
          </p:sp>
          <p:sp>
            <p:nvSpPr>
              <p:cNvPr id="19" name="TextBox 18">
                <a:extLst>
                  <a:ext uri="{FF2B5EF4-FFF2-40B4-BE49-F238E27FC236}">
                    <a16:creationId xmlns:a16="http://schemas.microsoft.com/office/drawing/2014/main" id="{7B13BD91-2D71-5E4A-9A92-1989E05550BB}"/>
                  </a:ext>
                </a:extLst>
              </p:cNvPr>
              <p:cNvSpPr txBox="1"/>
              <p:nvPr/>
            </p:nvSpPr>
            <p:spPr>
              <a:xfrm>
                <a:off x="-99300" y="416126"/>
                <a:ext cx="1292666"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Number of other criteria best option also fits</a:t>
                </a:r>
              </a:p>
            </p:txBody>
          </p:sp>
          <p:sp>
            <p:nvSpPr>
              <p:cNvPr id="20" name="TextBox 19">
                <a:extLst>
                  <a:ext uri="{FF2B5EF4-FFF2-40B4-BE49-F238E27FC236}">
                    <a16:creationId xmlns:a16="http://schemas.microsoft.com/office/drawing/2014/main" id="{0F847B6F-E317-A94F-BE06-4A8604A25AAD}"/>
                  </a:ext>
                </a:extLst>
              </p:cNvPr>
              <p:cNvSpPr txBox="1"/>
              <p:nvPr/>
            </p:nvSpPr>
            <p:spPr>
              <a:xfrm>
                <a:off x="-15502" y="2035450"/>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cereal</a:t>
                </a:r>
              </a:p>
            </p:txBody>
          </p:sp>
          <p:sp>
            <p:nvSpPr>
              <p:cNvPr id="21" name="TextBox 20">
                <a:extLst>
                  <a:ext uri="{FF2B5EF4-FFF2-40B4-BE49-F238E27FC236}">
                    <a16:creationId xmlns:a16="http://schemas.microsoft.com/office/drawing/2014/main" id="{DA818EAF-65A6-8C45-AD6C-6550776A22E7}"/>
                  </a:ext>
                </a:extLst>
              </p:cNvPr>
              <p:cNvSpPr txBox="1"/>
              <p:nvPr/>
            </p:nvSpPr>
            <p:spPr>
              <a:xfrm>
                <a:off x="-3681" y="1456821"/>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ready meal</a:t>
                </a:r>
              </a:p>
            </p:txBody>
          </p:sp>
          <p:sp>
            <p:nvSpPr>
              <p:cNvPr id="22" name="TextBox 21">
                <a:extLst>
                  <a:ext uri="{FF2B5EF4-FFF2-40B4-BE49-F238E27FC236}">
                    <a16:creationId xmlns:a16="http://schemas.microsoft.com/office/drawing/2014/main" id="{CBBAEC95-D05C-2649-AE4F-CD2F72253597}"/>
                  </a:ext>
                </a:extLst>
              </p:cNvPr>
              <p:cNvSpPr txBox="1"/>
              <p:nvPr/>
            </p:nvSpPr>
            <p:spPr>
              <a:xfrm>
                <a:off x="28975" y="4584703"/>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yoghurt</a:t>
                </a:r>
              </a:p>
            </p:txBody>
          </p:sp>
          <p:sp>
            <p:nvSpPr>
              <p:cNvPr id="23" name="TextBox 22">
                <a:extLst>
                  <a:ext uri="{FF2B5EF4-FFF2-40B4-BE49-F238E27FC236}">
                    <a16:creationId xmlns:a16="http://schemas.microsoft.com/office/drawing/2014/main" id="{8235D910-3A65-4944-BC4B-0E344CDD02D6}"/>
                  </a:ext>
                </a:extLst>
              </p:cNvPr>
              <p:cNvSpPr txBox="1"/>
              <p:nvPr/>
            </p:nvSpPr>
            <p:spPr>
              <a:xfrm>
                <a:off x="-36914" y="2680448"/>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Response time</a:t>
                </a:r>
              </a:p>
            </p:txBody>
          </p:sp>
          <p:sp>
            <p:nvSpPr>
              <p:cNvPr id="24" name="TextBox 23">
                <a:extLst>
                  <a:ext uri="{FF2B5EF4-FFF2-40B4-BE49-F238E27FC236}">
                    <a16:creationId xmlns:a16="http://schemas.microsoft.com/office/drawing/2014/main" id="{2572B5D5-7E26-9840-B341-09A50F24243D}"/>
                  </a:ext>
                </a:extLst>
              </p:cNvPr>
              <p:cNvSpPr txBox="1"/>
              <p:nvPr/>
            </p:nvSpPr>
            <p:spPr>
              <a:xfrm>
                <a:off x="18571" y="1747391"/>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sandwich</a:t>
                </a:r>
              </a:p>
            </p:txBody>
          </p:sp>
          <p:sp>
            <p:nvSpPr>
              <p:cNvPr id="25" name="TextBox 24">
                <a:extLst>
                  <a:ext uri="{FF2B5EF4-FFF2-40B4-BE49-F238E27FC236}">
                    <a16:creationId xmlns:a16="http://schemas.microsoft.com/office/drawing/2014/main" id="{D4157885-D99B-CB41-A7C6-8ECDB95021F4}"/>
                  </a:ext>
                </a:extLst>
              </p:cNvPr>
              <p:cNvSpPr txBox="1"/>
              <p:nvPr/>
            </p:nvSpPr>
            <p:spPr>
              <a:xfrm>
                <a:off x="-21674" y="2370520"/>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soup</a:t>
                </a:r>
              </a:p>
            </p:txBody>
          </p:sp>
          <p:sp>
            <p:nvSpPr>
              <p:cNvPr id="26" name="TextBox 25">
                <a:extLst>
                  <a:ext uri="{FF2B5EF4-FFF2-40B4-BE49-F238E27FC236}">
                    <a16:creationId xmlns:a16="http://schemas.microsoft.com/office/drawing/2014/main" id="{A2F24FDE-725A-9B4E-880A-DA4444ADC9BA}"/>
                  </a:ext>
                </a:extLst>
              </p:cNvPr>
              <p:cNvSpPr txBox="1"/>
              <p:nvPr/>
            </p:nvSpPr>
            <p:spPr>
              <a:xfrm>
                <a:off x="14661" y="3282263"/>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Attitude to healthy eating</a:t>
                </a:r>
              </a:p>
            </p:txBody>
          </p:sp>
          <p:sp>
            <p:nvSpPr>
              <p:cNvPr id="27" name="TextBox 26">
                <a:extLst>
                  <a:ext uri="{FF2B5EF4-FFF2-40B4-BE49-F238E27FC236}">
                    <a16:creationId xmlns:a16="http://schemas.microsoft.com/office/drawing/2014/main" id="{EFF97864-10ED-904C-AB3F-CB5643A12143}"/>
                  </a:ext>
                </a:extLst>
              </p:cNvPr>
              <p:cNvSpPr txBox="1"/>
              <p:nvPr/>
            </p:nvSpPr>
            <p:spPr>
              <a:xfrm>
                <a:off x="-3682" y="4249761"/>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Nutrition label use</a:t>
                </a:r>
              </a:p>
            </p:txBody>
          </p:sp>
          <p:sp>
            <p:nvSpPr>
              <p:cNvPr id="28" name="TextBox 27">
                <a:extLst>
                  <a:ext uri="{FF2B5EF4-FFF2-40B4-BE49-F238E27FC236}">
                    <a16:creationId xmlns:a16="http://schemas.microsoft.com/office/drawing/2014/main" id="{1E7C79AA-84E8-4840-8CBE-773C6AC80B9E}"/>
                  </a:ext>
                </a:extLst>
              </p:cNvPr>
              <p:cNvSpPr txBox="1"/>
              <p:nvPr/>
            </p:nvSpPr>
            <p:spPr>
              <a:xfrm>
                <a:off x="31154" y="6108732"/>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Health concern: reduce sugar</a:t>
                </a:r>
              </a:p>
            </p:txBody>
          </p:sp>
          <p:sp>
            <p:nvSpPr>
              <p:cNvPr id="29" name="TextBox 28">
                <a:extLst>
                  <a:ext uri="{FF2B5EF4-FFF2-40B4-BE49-F238E27FC236}">
                    <a16:creationId xmlns:a16="http://schemas.microsoft.com/office/drawing/2014/main" id="{5225EF28-91F5-3741-BF13-4ADAE696523E}"/>
                  </a:ext>
                </a:extLst>
              </p:cNvPr>
              <p:cNvSpPr txBox="1"/>
              <p:nvPr/>
            </p:nvSpPr>
            <p:spPr>
              <a:xfrm>
                <a:off x="54476" y="4798116"/>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Health concern: reduce calories</a:t>
                </a:r>
              </a:p>
            </p:txBody>
          </p:sp>
          <p:sp>
            <p:nvSpPr>
              <p:cNvPr id="30" name="TextBox 29">
                <a:extLst>
                  <a:ext uri="{FF2B5EF4-FFF2-40B4-BE49-F238E27FC236}">
                    <a16:creationId xmlns:a16="http://schemas.microsoft.com/office/drawing/2014/main" id="{BFBE6845-BF99-7744-87A4-BC99E468BED9}"/>
                  </a:ext>
                </a:extLst>
              </p:cNvPr>
              <p:cNvSpPr txBox="1"/>
              <p:nvPr/>
            </p:nvSpPr>
            <p:spPr>
              <a:xfrm>
                <a:off x="-15503" y="2993799"/>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crisps</a:t>
                </a:r>
              </a:p>
            </p:txBody>
          </p:sp>
          <p:sp>
            <p:nvSpPr>
              <p:cNvPr id="31" name="TextBox 30">
                <a:extLst>
                  <a:ext uri="{FF2B5EF4-FFF2-40B4-BE49-F238E27FC236}">
                    <a16:creationId xmlns:a16="http://schemas.microsoft.com/office/drawing/2014/main" id="{F755F0BB-359D-FD46-A432-DE77DA3DA6A4}"/>
                  </a:ext>
                </a:extLst>
              </p:cNvPr>
              <p:cNvSpPr txBox="1"/>
              <p:nvPr/>
            </p:nvSpPr>
            <p:spPr>
              <a:xfrm>
                <a:off x="-3682" y="5528778"/>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Age</a:t>
                </a:r>
              </a:p>
            </p:txBody>
          </p:sp>
          <p:sp>
            <p:nvSpPr>
              <p:cNvPr id="32" name="TextBox 31">
                <a:extLst>
                  <a:ext uri="{FF2B5EF4-FFF2-40B4-BE49-F238E27FC236}">
                    <a16:creationId xmlns:a16="http://schemas.microsoft.com/office/drawing/2014/main" id="{B2C62BB4-1724-2D4F-968C-A5C7761C63B9}"/>
                  </a:ext>
                </a:extLst>
              </p:cNvPr>
              <p:cNvSpPr txBox="1"/>
              <p:nvPr/>
            </p:nvSpPr>
            <p:spPr>
              <a:xfrm>
                <a:off x="-3681" y="3883832"/>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Health concern: reduce salt</a:t>
                </a:r>
              </a:p>
            </p:txBody>
          </p:sp>
          <p:sp>
            <p:nvSpPr>
              <p:cNvPr id="33" name="TextBox 32">
                <a:extLst>
                  <a:ext uri="{FF2B5EF4-FFF2-40B4-BE49-F238E27FC236}">
                    <a16:creationId xmlns:a16="http://schemas.microsoft.com/office/drawing/2014/main" id="{342F9998-F938-7446-8E3A-856D36CCDA46}"/>
                  </a:ext>
                </a:extLst>
              </p:cNvPr>
              <p:cNvSpPr txBox="1"/>
              <p:nvPr/>
            </p:nvSpPr>
            <p:spPr>
              <a:xfrm>
                <a:off x="46793" y="5212734"/>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Gender</a:t>
                </a:r>
              </a:p>
            </p:txBody>
          </p:sp>
          <p:sp>
            <p:nvSpPr>
              <p:cNvPr id="34" name="TextBox 33">
                <a:extLst>
                  <a:ext uri="{FF2B5EF4-FFF2-40B4-BE49-F238E27FC236}">
                    <a16:creationId xmlns:a16="http://schemas.microsoft.com/office/drawing/2014/main" id="{ED950848-02F0-8F4D-A629-93804D712DE3}"/>
                  </a:ext>
                </a:extLst>
              </p:cNvPr>
              <p:cNvSpPr txBox="1"/>
              <p:nvPr/>
            </p:nvSpPr>
            <p:spPr>
              <a:xfrm>
                <a:off x="28976" y="3599200"/>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Health concern: reduce all</a:t>
                </a:r>
              </a:p>
            </p:txBody>
          </p:sp>
          <p:sp>
            <p:nvSpPr>
              <p:cNvPr id="35" name="TextBox 34">
                <a:extLst>
                  <a:ext uri="{FF2B5EF4-FFF2-40B4-BE49-F238E27FC236}">
                    <a16:creationId xmlns:a16="http://schemas.microsoft.com/office/drawing/2014/main" id="{D7D51BA8-DAEB-DB4E-B778-9CD6B8C8663F}"/>
                  </a:ext>
                </a:extLst>
              </p:cNvPr>
              <p:cNvSpPr txBox="1"/>
              <p:nvPr/>
            </p:nvSpPr>
            <p:spPr>
              <a:xfrm>
                <a:off x="4833" y="5765539"/>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Health concern: reduce fat</a:t>
                </a:r>
              </a:p>
            </p:txBody>
          </p:sp>
        </p:grpSp>
        <p:sp>
          <p:nvSpPr>
            <p:cNvPr id="36" name="TextBox 35">
              <a:extLst>
                <a:ext uri="{FF2B5EF4-FFF2-40B4-BE49-F238E27FC236}">
                  <a16:creationId xmlns:a16="http://schemas.microsoft.com/office/drawing/2014/main" id="{CF102073-69EA-1C44-B469-21E36396E57B}"/>
                </a:ext>
              </a:extLst>
            </p:cNvPr>
            <p:cNvSpPr txBox="1"/>
            <p:nvPr/>
          </p:nvSpPr>
          <p:spPr>
            <a:xfrm>
              <a:off x="-741902" y="751386"/>
              <a:ext cx="1208867" cy="461665"/>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Number of other options that were equally good</a:t>
              </a:r>
            </a:p>
          </p:txBody>
        </p:sp>
      </p:grpSp>
      <p:grpSp>
        <p:nvGrpSpPr>
          <p:cNvPr id="38" name="Group 37">
            <a:extLst>
              <a:ext uri="{FF2B5EF4-FFF2-40B4-BE49-F238E27FC236}">
                <a16:creationId xmlns:a16="http://schemas.microsoft.com/office/drawing/2014/main" id="{5E4FC22C-3A7C-A44F-A8DE-3910AEA0C8A9}"/>
              </a:ext>
            </a:extLst>
          </p:cNvPr>
          <p:cNvGrpSpPr/>
          <p:nvPr/>
        </p:nvGrpSpPr>
        <p:grpSpPr>
          <a:xfrm>
            <a:off x="3252029" y="4603688"/>
            <a:ext cx="1072854" cy="1711200"/>
            <a:chOff x="2817221" y="4643105"/>
            <a:chExt cx="1072854" cy="1711200"/>
          </a:xfrm>
        </p:grpSpPr>
        <p:pic>
          <p:nvPicPr>
            <p:cNvPr id="39" name="Picture 38">
              <a:extLst>
                <a:ext uri="{FF2B5EF4-FFF2-40B4-BE49-F238E27FC236}">
                  <a16:creationId xmlns:a16="http://schemas.microsoft.com/office/drawing/2014/main" id="{E3522319-91DB-454D-9034-FC9E60B8FEF0}"/>
                </a:ext>
              </a:extLst>
            </p:cNvPr>
            <p:cNvPicPr>
              <a:picLocks noChangeAspect="1"/>
            </p:cNvPicPr>
            <p:nvPr/>
          </p:nvPicPr>
          <p:blipFill rotWithShape="1">
            <a:blip r:embed="rId9"/>
            <a:srcRect l="75562" t="43597" r="9975" b="38776"/>
            <a:stretch/>
          </p:blipFill>
          <p:spPr>
            <a:xfrm>
              <a:off x="3001434" y="5145436"/>
              <a:ext cx="743918" cy="1208869"/>
            </a:xfrm>
            <a:prstGeom prst="rect">
              <a:avLst/>
            </a:prstGeom>
          </p:spPr>
        </p:pic>
        <p:sp>
          <p:nvSpPr>
            <p:cNvPr id="40" name="TextBox 39">
              <a:extLst>
                <a:ext uri="{FF2B5EF4-FFF2-40B4-BE49-F238E27FC236}">
                  <a16:creationId xmlns:a16="http://schemas.microsoft.com/office/drawing/2014/main" id="{4761698F-8E83-864B-AD2B-E5D4399FADBE}"/>
                </a:ext>
              </a:extLst>
            </p:cNvPr>
            <p:cNvSpPr txBox="1"/>
            <p:nvPr/>
          </p:nvSpPr>
          <p:spPr>
            <a:xfrm>
              <a:off x="2817221" y="4643105"/>
              <a:ext cx="1072854" cy="553998"/>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Predictor value (normalised &amp; scaled)</a:t>
              </a:r>
            </a:p>
          </p:txBody>
        </p:sp>
      </p:grpSp>
      <p:sp>
        <p:nvSpPr>
          <p:cNvPr id="43" name="TextBox 42">
            <a:extLst>
              <a:ext uri="{FF2B5EF4-FFF2-40B4-BE49-F238E27FC236}">
                <a16:creationId xmlns:a16="http://schemas.microsoft.com/office/drawing/2014/main" id="{0DE05AD0-0908-8349-9024-315EE15BBFA9}"/>
              </a:ext>
            </a:extLst>
          </p:cNvPr>
          <p:cNvSpPr txBox="1"/>
          <p:nvPr/>
        </p:nvSpPr>
        <p:spPr>
          <a:xfrm>
            <a:off x="4579150" y="3294567"/>
            <a:ext cx="2019608" cy="144000"/>
          </a:xfrm>
          <a:prstGeom prst="rect">
            <a:avLst/>
          </a:prstGeom>
          <a:solidFill>
            <a:schemeClr val="bg1"/>
          </a:solidFill>
        </p:spPr>
        <p:txBody>
          <a:bodyPr wrap="square" rtlCol="0">
            <a:spAutoFit/>
          </a:bodyPr>
          <a:lstStyle/>
          <a:p>
            <a:pPr algn="ctr"/>
            <a:r>
              <a:rPr lang="en-GB" sz="600" dirty="0">
                <a:latin typeface="Arial" panose="020B0604020202020204" pitchFamily="34" charset="0"/>
                <a:cs typeface="Arial" panose="020B0604020202020204" pitchFamily="34" charset="0"/>
              </a:rPr>
              <a:t>Distinctiveness (from second-best option)</a:t>
            </a:r>
          </a:p>
        </p:txBody>
      </p:sp>
      <p:sp>
        <p:nvSpPr>
          <p:cNvPr id="44" name="TextBox 43">
            <a:extLst>
              <a:ext uri="{FF2B5EF4-FFF2-40B4-BE49-F238E27FC236}">
                <a16:creationId xmlns:a16="http://schemas.microsoft.com/office/drawing/2014/main" id="{172D2AE6-B5E0-474F-9410-80D7BE9D8F5F}"/>
              </a:ext>
            </a:extLst>
          </p:cNvPr>
          <p:cNvSpPr txBox="1"/>
          <p:nvPr/>
        </p:nvSpPr>
        <p:spPr>
          <a:xfrm>
            <a:off x="7929265" y="3213151"/>
            <a:ext cx="955823"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Yoghurt</a:t>
            </a:r>
          </a:p>
        </p:txBody>
      </p:sp>
      <p:sp>
        <p:nvSpPr>
          <p:cNvPr id="45" name="TextBox 44">
            <a:extLst>
              <a:ext uri="{FF2B5EF4-FFF2-40B4-BE49-F238E27FC236}">
                <a16:creationId xmlns:a16="http://schemas.microsoft.com/office/drawing/2014/main" id="{A3CAE3B1-5F4F-294D-9773-053AD682FE13}"/>
              </a:ext>
            </a:extLst>
          </p:cNvPr>
          <p:cNvSpPr txBox="1"/>
          <p:nvPr/>
        </p:nvSpPr>
        <p:spPr>
          <a:xfrm>
            <a:off x="7039103" y="3213300"/>
            <a:ext cx="955823"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Not yoghurt</a:t>
            </a:r>
          </a:p>
        </p:txBody>
      </p:sp>
      <p:sp>
        <p:nvSpPr>
          <p:cNvPr id="46" name="TextBox 45">
            <a:extLst>
              <a:ext uri="{FF2B5EF4-FFF2-40B4-BE49-F238E27FC236}">
                <a16:creationId xmlns:a16="http://schemas.microsoft.com/office/drawing/2014/main" id="{AA64DBE2-E3C6-E04D-BD77-AE37F524C7E8}"/>
              </a:ext>
            </a:extLst>
          </p:cNvPr>
          <p:cNvSpPr txBox="1"/>
          <p:nvPr/>
        </p:nvSpPr>
        <p:spPr>
          <a:xfrm>
            <a:off x="10187500" y="3183824"/>
            <a:ext cx="955823"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Crisps</a:t>
            </a:r>
          </a:p>
        </p:txBody>
      </p:sp>
      <p:sp>
        <p:nvSpPr>
          <p:cNvPr id="47" name="TextBox 46">
            <a:extLst>
              <a:ext uri="{FF2B5EF4-FFF2-40B4-BE49-F238E27FC236}">
                <a16:creationId xmlns:a16="http://schemas.microsoft.com/office/drawing/2014/main" id="{FB75A73E-00B4-D345-8A5E-BE5FF1D9CBB2}"/>
              </a:ext>
            </a:extLst>
          </p:cNvPr>
          <p:cNvSpPr txBox="1"/>
          <p:nvPr/>
        </p:nvSpPr>
        <p:spPr>
          <a:xfrm>
            <a:off x="9297338" y="3183973"/>
            <a:ext cx="955823"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Not crisps</a:t>
            </a:r>
          </a:p>
        </p:txBody>
      </p:sp>
      <p:sp>
        <p:nvSpPr>
          <p:cNvPr id="48" name="TextBox 47">
            <a:extLst>
              <a:ext uri="{FF2B5EF4-FFF2-40B4-BE49-F238E27FC236}">
                <a16:creationId xmlns:a16="http://schemas.microsoft.com/office/drawing/2014/main" id="{A8379442-59F4-5B4D-8FA1-272B0AEE2D72}"/>
              </a:ext>
            </a:extLst>
          </p:cNvPr>
          <p:cNvSpPr txBox="1"/>
          <p:nvPr/>
        </p:nvSpPr>
        <p:spPr>
          <a:xfrm>
            <a:off x="5688073" y="6323671"/>
            <a:ext cx="876179"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Soup</a:t>
            </a:r>
          </a:p>
        </p:txBody>
      </p:sp>
      <p:sp>
        <p:nvSpPr>
          <p:cNvPr id="49" name="TextBox 48">
            <a:extLst>
              <a:ext uri="{FF2B5EF4-FFF2-40B4-BE49-F238E27FC236}">
                <a16:creationId xmlns:a16="http://schemas.microsoft.com/office/drawing/2014/main" id="{EFA9F33A-96C5-C347-AA9A-6CA837D8D5CE}"/>
              </a:ext>
            </a:extLst>
          </p:cNvPr>
          <p:cNvSpPr txBox="1"/>
          <p:nvPr/>
        </p:nvSpPr>
        <p:spPr>
          <a:xfrm>
            <a:off x="4832417" y="6306567"/>
            <a:ext cx="955823"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Not soup</a:t>
            </a:r>
          </a:p>
        </p:txBody>
      </p:sp>
      <p:sp>
        <p:nvSpPr>
          <p:cNvPr id="50" name="TextBox 49">
            <a:extLst>
              <a:ext uri="{FF2B5EF4-FFF2-40B4-BE49-F238E27FC236}">
                <a16:creationId xmlns:a16="http://schemas.microsoft.com/office/drawing/2014/main" id="{34901A1C-1B88-6B40-8D28-85C53426A8BA}"/>
              </a:ext>
            </a:extLst>
          </p:cNvPr>
          <p:cNvSpPr txBox="1"/>
          <p:nvPr/>
        </p:nvSpPr>
        <p:spPr>
          <a:xfrm>
            <a:off x="7890271" y="6305407"/>
            <a:ext cx="955823"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Ready meal</a:t>
            </a:r>
          </a:p>
        </p:txBody>
      </p:sp>
      <p:sp>
        <p:nvSpPr>
          <p:cNvPr id="51" name="TextBox 50">
            <a:extLst>
              <a:ext uri="{FF2B5EF4-FFF2-40B4-BE49-F238E27FC236}">
                <a16:creationId xmlns:a16="http://schemas.microsoft.com/office/drawing/2014/main" id="{6586E983-6067-EF4A-8BE0-22D10F6D9BCA}"/>
              </a:ext>
            </a:extLst>
          </p:cNvPr>
          <p:cNvSpPr txBox="1"/>
          <p:nvPr/>
        </p:nvSpPr>
        <p:spPr>
          <a:xfrm>
            <a:off x="7000109" y="6305556"/>
            <a:ext cx="955823"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Not ready meal</a:t>
            </a:r>
          </a:p>
        </p:txBody>
      </p:sp>
      <p:sp>
        <p:nvSpPr>
          <p:cNvPr id="52" name="TextBox 51">
            <a:extLst>
              <a:ext uri="{FF2B5EF4-FFF2-40B4-BE49-F238E27FC236}">
                <a16:creationId xmlns:a16="http://schemas.microsoft.com/office/drawing/2014/main" id="{0FE65281-BB62-AE48-AF1E-9EF4A9D94F16}"/>
              </a:ext>
            </a:extLst>
          </p:cNvPr>
          <p:cNvSpPr txBox="1"/>
          <p:nvPr/>
        </p:nvSpPr>
        <p:spPr>
          <a:xfrm>
            <a:off x="8992005" y="6226353"/>
            <a:ext cx="925490" cy="307777"/>
          </a:xfrm>
          <a:prstGeom prst="rect">
            <a:avLst/>
          </a:prstGeom>
          <a:solidFill>
            <a:schemeClr val="bg1"/>
          </a:solidFill>
        </p:spPr>
        <p:txBody>
          <a:bodyPr wrap="square" rtlCol="0">
            <a:spAutoFit/>
          </a:bodyPr>
          <a:lstStyle/>
          <a:p>
            <a:pPr algn="r"/>
            <a:r>
              <a:rPr lang="en-GB" sz="700" dirty="0">
                <a:latin typeface="Arial" panose="020B0604020202020204" pitchFamily="34" charset="0"/>
                <a:cs typeface="Arial" panose="020B0604020202020204" pitchFamily="34" charset="0"/>
              </a:rPr>
              <a:t>Reducing salt is not health concern</a:t>
            </a:r>
          </a:p>
        </p:txBody>
      </p:sp>
      <p:sp>
        <p:nvSpPr>
          <p:cNvPr id="53" name="TextBox 52">
            <a:extLst>
              <a:ext uri="{FF2B5EF4-FFF2-40B4-BE49-F238E27FC236}">
                <a16:creationId xmlns:a16="http://schemas.microsoft.com/office/drawing/2014/main" id="{D2CAD3C7-E651-4148-AF7F-3BBEE25B479C}"/>
              </a:ext>
            </a:extLst>
          </p:cNvPr>
          <p:cNvSpPr txBox="1"/>
          <p:nvPr/>
        </p:nvSpPr>
        <p:spPr>
          <a:xfrm>
            <a:off x="9833443" y="6226353"/>
            <a:ext cx="874040" cy="307777"/>
          </a:xfrm>
          <a:prstGeom prst="rect">
            <a:avLst/>
          </a:prstGeom>
          <a:solidFill>
            <a:schemeClr val="bg1"/>
          </a:solidFill>
        </p:spPr>
        <p:txBody>
          <a:bodyPr wrap="square" rtlCol="0">
            <a:spAutoFit/>
          </a:bodyPr>
          <a:lstStyle/>
          <a:p>
            <a:pPr algn="ctr"/>
            <a:r>
              <a:rPr lang="en-GB" sz="700" dirty="0">
                <a:latin typeface="Arial" panose="020B0604020202020204" pitchFamily="34" charset="0"/>
                <a:cs typeface="Arial" panose="020B0604020202020204" pitchFamily="34" charset="0"/>
              </a:rPr>
              <a:t>Reducing salt is health concern</a:t>
            </a:r>
          </a:p>
        </p:txBody>
      </p:sp>
      <p:sp>
        <p:nvSpPr>
          <p:cNvPr id="54" name="TextBox 53">
            <a:extLst>
              <a:ext uri="{FF2B5EF4-FFF2-40B4-BE49-F238E27FC236}">
                <a16:creationId xmlns:a16="http://schemas.microsoft.com/office/drawing/2014/main" id="{AE554EB2-E318-8E4B-903F-08C5BCD809FD}"/>
              </a:ext>
            </a:extLst>
          </p:cNvPr>
          <p:cNvSpPr txBox="1"/>
          <p:nvPr/>
        </p:nvSpPr>
        <p:spPr>
          <a:xfrm>
            <a:off x="10649847" y="6286592"/>
            <a:ext cx="398016" cy="261610"/>
          </a:xfrm>
          <a:prstGeom prst="rect">
            <a:avLst/>
          </a:prstGeom>
          <a:solidFill>
            <a:schemeClr val="bg1"/>
          </a:solidFill>
        </p:spPr>
        <p:txBody>
          <a:bodyPr wrap="square" rtlCol="0">
            <a:spAutoFit/>
          </a:bodyPr>
          <a:lstStyle/>
          <a:p>
            <a:r>
              <a:rPr lang="en-GB" sz="800" dirty="0">
                <a:latin typeface="Arial" panose="020B0604020202020204" pitchFamily="34" charset="0"/>
                <a:cs typeface="Arial" panose="020B0604020202020204" pitchFamily="34" charset="0"/>
              </a:rPr>
              <a:t>NA</a:t>
            </a:r>
          </a:p>
          <a:p>
            <a:endParaRPr lang="en-GB" sz="3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0726511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Chart&#10;&#10;Description automatically generated">
            <a:extLst>
              <a:ext uri="{FF2B5EF4-FFF2-40B4-BE49-F238E27FC236}">
                <a16:creationId xmlns:a16="http://schemas.microsoft.com/office/drawing/2014/main" id="{593C1FCA-FB72-2840-ACCF-28AC2FC453BE}"/>
              </a:ext>
            </a:extLst>
          </p:cNvPr>
          <p:cNvPicPr>
            <a:picLocks noChangeAspect="1"/>
          </p:cNvPicPr>
          <p:nvPr/>
        </p:nvPicPr>
        <p:blipFill rotWithShape="1">
          <a:blip r:embed="rId2"/>
          <a:srcRect l="18613" t="6223" r="24518"/>
          <a:stretch/>
        </p:blipFill>
        <p:spPr>
          <a:xfrm>
            <a:off x="1098326" y="426720"/>
            <a:ext cx="2925034" cy="6431280"/>
          </a:xfrm>
          <a:prstGeom prst="rect">
            <a:avLst/>
          </a:prstGeom>
        </p:spPr>
      </p:pic>
      <p:pic>
        <p:nvPicPr>
          <p:cNvPr id="5" name="Picture 4" descr="Chart, line chart&#10;&#10;Description automatically generated">
            <a:extLst>
              <a:ext uri="{FF2B5EF4-FFF2-40B4-BE49-F238E27FC236}">
                <a16:creationId xmlns:a16="http://schemas.microsoft.com/office/drawing/2014/main" id="{AA7F7E9D-B9B1-FC4E-BC52-B59E731DEC61}"/>
              </a:ext>
            </a:extLst>
          </p:cNvPr>
          <p:cNvPicPr>
            <a:picLocks noChangeAspect="1"/>
          </p:cNvPicPr>
          <p:nvPr/>
        </p:nvPicPr>
        <p:blipFill rotWithShape="1">
          <a:blip r:embed="rId3"/>
          <a:srcRect r="27555"/>
          <a:stretch/>
        </p:blipFill>
        <p:spPr>
          <a:xfrm>
            <a:off x="4023360" y="457200"/>
            <a:ext cx="2152904" cy="2971800"/>
          </a:xfrm>
          <a:prstGeom prst="rect">
            <a:avLst/>
          </a:prstGeom>
          <a:ln>
            <a:solidFill>
              <a:schemeClr val="tx1"/>
            </a:solidFill>
          </a:ln>
        </p:spPr>
      </p:pic>
      <p:pic>
        <p:nvPicPr>
          <p:cNvPr id="7" name="Picture 6" descr="Chart, scatter chart&#10;&#10;Description automatically generated">
            <a:extLst>
              <a:ext uri="{FF2B5EF4-FFF2-40B4-BE49-F238E27FC236}">
                <a16:creationId xmlns:a16="http://schemas.microsoft.com/office/drawing/2014/main" id="{78721914-2E4E-2A49-97A1-9B326D2114BB}"/>
              </a:ext>
            </a:extLst>
          </p:cNvPr>
          <p:cNvPicPr>
            <a:picLocks noChangeAspect="1"/>
          </p:cNvPicPr>
          <p:nvPr/>
        </p:nvPicPr>
        <p:blipFill rotWithShape="1">
          <a:blip r:embed="rId4"/>
          <a:srcRect r="28000"/>
          <a:stretch/>
        </p:blipFill>
        <p:spPr>
          <a:xfrm>
            <a:off x="3998808" y="3503648"/>
            <a:ext cx="2177456" cy="3024244"/>
          </a:xfrm>
          <a:prstGeom prst="rect">
            <a:avLst/>
          </a:prstGeom>
          <a:ln>
            <a:solidFill>
              <a:schemeClr val="tx1"/>
            </a:solidFill>
          </a:ln>
        </p:spPr>
      </p:pic>
      <p:pic>
        <p:nvPicPr>
          <p:cNvPr id="9" name="Picture 8" descr="Chart, scatter chart&#10;&#10;Description automatically generated">
            <a:extLst>
              <a:ext uri="{FF2B5EF4-FFF2-40B4-BE49-F238E27FC236}">
                <a16:creationId xmlns:a16="http://schemas.microsoft.com/office/drawing/2014/main" id="{8F99992A-5A1E-E048-AF6F-2057EB3499C7}"/>
              </a:ext>
            </a:extLst>
          </p:cNvPr>
          <p:cNvPicPr>
            <a:picLocks noChangeAspect="1"/>
          </p:cNvPicPr>
          <p:nvPr/>
        </p:nvPicPr>
        <p:blipFill rotWithShape="1">
          <a:blip r:embed="rId5"/>
          <a:srcRect r="27778"/>
          <a:stretch/>
        </p:blipFill>
        <p:spPr>
          <a:xfrm>
            <a:off x="8494887" y="456540"/>
            <a:ext cx="2177456" cy="2967148"/>
          </a:xfrm>
          <a:prstGeom prst="rect">
            <a:avLst/>
          </a:prstGeom>
          <a:ln>
            <a:solidFill>
              <a:schemeClr val="tx1"/>
            </a:solidFill>
          </a:ln>
        </p:spPr>
      </p:pic>
      <p:pic>
        <p:nvPicPr>
          <p:cNvPr id="11" name="Picture 10" descr="Chart, scatter chart&#10;&#10;Description automatically generated">
            <a:extLst>
              <a:ext uri="{FF2B5EF4-FFF2-40B4-BE49-F238E27FC236}">
                <a16:creationId xmlns:a16="http://schemas.microsoft.com/office/drawing/2014/main" id="{9AD6E6BB-3BC6-4749-AFB6-36B0388F0F82}"/>
              </a:ext>
            </a:extLst>
          </p:cNvPr>
          <p:cNvPicPr>
            <a:picLocks noChangeAspect="1"/>
          </p:cNvPicPr>
          <p:nvPr/>
        </p:nvPicPr>
        <p:blipFill rotWithShape="1">
          <a:blip r:embed="rId6"/>
          <a:srcRect r="27778"/>
          <a:stretch/>
        </p:blipFill>
        <p:spPr>
          <a:xfrm>
            <a:off x="6243487" y="3503648"/>
            <a:ext cx="2184176" cy="3024244"/>
          </a:xfrm>
          <a:prstGeom prst="rect">
            <a:avLst/>
          </a:prstGeom>
          <a:ln>
            <a:solidFill>
              <a:schemeClr val="tx1"/>
            </a:solidFill>
          </a:ln>
        </p:spPr>
      </p:pic>
      <p:pic>
        <p:nvPicPr>
          <p:cNvPr id="13" name="Picture 12" descr="Chart&#10;&#10;Description automatically generated">
            <a:extLst>
              <a:ext uri="{FF2B5EF4-FFF2-40B4-BE49-F238E27FC236}">
                <a16:creationId xmlns:a16="http://schemas.microsoft.com/office/drawing/2014/main" id="{6B89F7DE-6DE2-9D4A-81F1-54D66960D2D7}"/>
              </a:ext>
            </a:extLst>
          </p:cNvPr>
          <p:cNvPicPr>
            <a:picLocks noChangeAspect="1"/>
          </p:cNvPicPr>
          <p:nvPr/>
        </p:nvPicPr>
        <p:blipFill rotWithShape="1">
          <a:blip r:embed="rId7"/>
          <a:srcRect r="28000"/>
          <a:stretch/>
        </p:blipFill>
        <p:spPr>
          <a:xfrm>
            <a:off x="8494887" y="3503648"/>
            <a:ext cx="2177456" cy="3024244"/>
          </a:xfrm>
          <a:prstGeom prst="rect">
            <a:avLst/>
          </a:prstGeom>
          <a:ln>
            <a:solidFill>
              <a:schemeClr val="tx1"/>
            </a:solidFill>
          </a:ln>
        </p:spPr>
      </p:pic>
      <p:sp>
        <p:nvSpPr>
          <p:cNvPr id="14" name="TextBox 13">
            <a:extLst>
              <a:ext uri="{FF2B5EF4-FFF2-40B4-BE49-F238E27FC236}">
                <a16:creationId xmlns:a16="http://schemas.microsoft.com/office/drawing/2014/main" id="{5EE5653E-7DF9-C64A-968B-CE33DA2FBF91}"/>
              </a:ext>
            </a:extLst>
          </p:cNvPr>
          <p:cNvSpPr txBox="1"/>
          <p:nvPr/>
        </p:nvSpPr>
        <p:spPr>
          <a:xfrm>
            <a:off x="-224650" y="1181"/>
            <a:ext cx="10896993" cy="440167"/>
          </a:xfrm>
          <a:prstGeom prst="rect">
            <a:avLst/>
          </a:prstGeom>
          <a:noFill/>
        </p:spPr>
        <p:txBody>
          <a:bodyPr wrap="square" rtlCol="0">
            <a:spAutoFit/>
          </a:bodyPr>
          <a:lstStyle/>
          <a:p>
            <a:r>
              <a:rPr lang="en-GB" sz="1100" dirty="0">
                <a:latin typeface="Arial" panose="020B0604020202020204" pitchFamily="34" charset="0"/>
                <a:cs typeface="Arial" panose="020B0604020202020204" pitchFamily="34" charset="0"/>
              </a:rPr>
              <a:t>Plot of SHAP values for individual trials in test set (left) and partial dependence plots for five most highly correlated predictors and health concern about overall (average) nutrition for the selection of options with the best average traffic light banding across nutrients</a:t>
            </a:r>
          </a:p>
        </p:txBody>
      </p:sp>
      <p:grpSp>
        <p:nvGrpSpPr>
          <p:cNvPr id="34" name="Group 33">
            <a:extLst>
              <a:ext uri="{FF2B5EF4-FFF2-40B4-BE49-F238E27FC236}">
                <a16:creationId xmlns:a16="http://schemas.microsoft.com/office/drawing/2014/main" id="{39A42508-8D32-0B43-AF5B-A69FD1CE049B}"/>
              </a:ext>
            </a:extLst>
          </p:cNvPr>
          <p:cNvGrpSpPr/>
          <p:nvPr/>
        </p:nvGrpSpPr>
        <p:grpSpPr>
          <a:xfrm>
            <a:off x="-224650" y="441960"/>
            <a:ext cx="1402458" cy="5951996"/>
            <a:chOff x="-789048" y="487858"/>
            <a:chExt cx="1402458" cy="5951996"/>
          </a:xfrm>
        </p:grpSpPr>
        <p:grpSp>
          <p:nvGrpSpPr>
            <p:cNvPr id="35" name="Group 34">
              <a:extLst>
                <a:ext uri="{FF2B5EF4-FFF2-40B4-BE49-F238E27FC236}">
                  <a16:creationId xmlns:a16="http://schemas.microsoft.com/office/drawing/2014/main" id="{EB0FEBAA-0118-E944-BC6A-1E4AEEB12CBF}"/>
                </a:ext>
              </a:extLst>
            </p:cNvPr>
            <p:cNvGrpSpPr/>
            <p:nvPr/>
          </p:nvGrpSpPr>
          <p:grpSpPr>
            <a:xfrm>
              <a:off x="-789048" y="487858"/>
              <a:ext cx="1402458" cy="5951996"/>
              <a:chOff x="-99300" y="416126"/>
              <a:chExt cx="1402458" cy="5951996"/>
            </a:xfrm>
          </p:grpSpPr>
          <p:sp>
            <p:nvSpPr>
              <p:cNvPr id="37" name="TextBox 36">
                <a:extLst>
                  <a:ext uri="{FF2B5EF4-FFF2-40B4-BE49-F238E27FC236}">
                    <a16:creationId xmlns:a16="http://schemas.microsoft.com/office/drawing/2014/main" id="{856B1AE6-139B-004D-B8EE-8F887941C55F}"/>
                  </a:ext>
                </a:extLst>
              </p:cNvPr>
              <p:cNvSpPr txBox="1"/>
              <p:nvPr/>
            </p:nvSpPr>
            <p:spPr>
              <a:xfrm>
                <a:off x="42461" y="1076055"/>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Distinctiveness (from second-best option)</a:t>
                </a:r>
              </a:p>
            </p:txBody>
          </p:sp>
          <p:sp>
            <p:nvSpPr>
              <p:cNvPr id="38" name="TextBox 37">
                <a:extLst>
                  <a:ext uri="{FF2B5EF4-FFF2-40B4-BE49-F238E27FC236}">
                    <a16:creationId xmlns:a16="http://schemas.microsoft.com/office/drawing/2014/main" id="{24D77F61-251F-B94A-9348-C08B7F7301DD}"/>
                  </a:ext>
                </a:extLst>
              </p:cNvPr>
              <p:cNvSpPr txBox="1"/>
              <p:nvPr/>
            </p:nvSpPr>
            <p:spPr>
              <a:xfrm>
                <a:off x="-99300" y="416126"/>
                <a:ext cx="1292666"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Number of other criteria best option also fits</a:t>
                </a:r>
              </a:p>
            </p:txBody>
          </p:sp>
          <p:sp>
            <p:nvSpPr>
              <p:cNvPr id="39" name="TextBox 38">
                <a:extLst>
                  <a:ext uri="{FF2B5EF4-FFF2-40B4-BE49-F238E27FC236}">
                    <a16:creationId xmlns:a16="http://schemas.microsoft.com/office/drawing/2014/main" id="{7346E681-52DC-434C-8871-AE389C4ACEBC}"/>
                  </a:ext>
                </a:extLst>
              </p:cNvPr>
              <p:cNvSpPr txBox="1"/>
              <p:nvPr/>
            </p:nvSpPr>
            <p:spPr>
              <a:xfrm>
                <a:off x="42461" y="3331518"/>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cereal</a:t>
                </a:r>
              </a:p>
            </p:txBody>
          </p:sp>
          <p:sp>
            <p:nvSpPr>
              <p:cNvPr id="40" name="TextBox 39">
                <a:extLst>
                  <a:ext uri="{FF2B5EF4-FFF2-40B4-BE49-F238E27FC236}">
                    <a16:creationId xmlns:a16="http://schemas.microsoft.com/office/drawing/2014/main" id="{2470C7BB-0871-0E47-A8D2-B6A1C31445FD}"/>
                  </a:ext>
                </a:extLst>
              </p:cNvPr>
              <p:cNvSpPr txBox="1"/>
              <p:nvPr/>
            </p:nvSpPr>
            <p:spPr>
              <a:xfrm>
                <a:off x="13453" y="1747257"/>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ready meal</a:t>
                </a:r>
              </a:p>
            </p:txBody>
          </p:sp>
          <p:sp>
            <p:nvSpPr>
              <p:cNvPr id="41" name="TextBox 40">
                <a:extLst>
                  <a:ext uri="{FF2B5EF4-FFF2-40B4-BE49-F238E27FC236}">
                    <a16:creationId xmlns:a16="http://schemas.microsoft.com/office/drawing/2014/main" id="{CC4560B3-AA50-9646-8785-CCF5B31FC43C}"/>
                  </a:ext>
                </a:extLst>
              </p:cNvPr>
              <p:cNvSpPr txBox="1"/>
              <p:nvPr/>
            </p:nvSpPr>
            <p:spPr>
              <a:xfrm>
                <a:off x="74609" y="2372645"/>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yoghurt</a:t>
                </a:r>
              </a:p>
            </p:txBody>
          </p:sp>
          <p:sp>
            <p:nvSpPr>
              <p:cNvPr id="42" name="TextBox 41">
                <a:extLst>
                  <a:ext uri="{FF2B5EF4-FFF2-40B4-BE49-F238E27FC236}">
                    <a16:creationId xmlns:a16="http://schemas.microsoft.com/office/drawing/2014/main" id="{41A255C5-3BB9-434D-ACE2-AF9310BEBF40}"/>
                  </a:ext>
                </a:extLst>
              </p:cNvPr>
              <p:cNvSpPr txBox="1"/>
              <p:nvPr/>
            </p:nvSpPr>
            <p:spPr>
              <a:xfrm>
                <a:off x="13454" y="1477031"/>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Response time</a:t>
                </a:r>
              </a:p>
            </p:txBody>
          </p:sp>
          <p:sp>
            <p:nvSpPr>
              <p:cNvPr id="43" name="TextBox 42">
                <a:extLst>
                  <a:ext uri="{FF2B5EF4-FFF2-40B4-BE49-F238E27FC236}">
                    <a16:creationId xmlns:a16="http://schemas.microsoft.com/office/drawing/2014/main" id="{6A655989-084F-7A4F-B9B0-479B6F8872A2}"/>
                  </a:ext>
                </a:extLst>
              </p:cNvPr>
              <p:cNvSpPr txBox="1"/>
              <p:nvPr/>
            </p:nvSpPr>
            <p:spPr>
              <a:xfrm>
                <a:off x="94291" y="2068417"/>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sandwich</a:t>
                </a:r>
              </a:p>
            </p:txBody>
          </p:sp>
          <p:sp>
            <p:nvSpPr>
              <p:cNvPr id="44" name="TextBox 43">
                <a:extLst>
                  <a:ext uri="{FF2B5EF4-FFF2-40B4-BE49-F238E27FC236}">
                    <a16:creationId xmlns:a16="http://schemas.microsoft.com/office/drawing/2014/main" id="{A2BAB4FD-7FF4-9849-AC24-C9EF9C9448BF}"/>
                  </a:ext>
                </a:extLst>
              </p:cNvPr>
              <p:cNvSpPr txBox="1"/>
              <p:nvPr/>
            </p:nvSpPr>
            <p:spPr>
              <a:xfrm>
                <a:off x="42461" y="4275963"/>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soup</a:t>
                </a:r>
              </a:p>
            </p:txBody>
          </p:sp>
          <p:sp>
            <p:nvSpPr>
              <p:cNvPr id="45" name="TextBox 44">
                <a:extLst>
                  <a:ext uri="{FF2B5EF4-FFF2-40B4-BE49-F238E27FC236}">
                    <a16:creationId xmlns:a16="http://schemas.microsoft.com/office/drawing/2014/main" id="{FF546D36-EA0B-BB47-934F-4D731134C045}"/>
                  </a:ext>
                </a:extLst>
              </p:cNvPr>
              <p:cNvSpPr txBox="1"/>
              <p:nvPr/>
            </p:nvSpPr>
            <p:spPr>
              <a:xfrm>
                <a:off x="24884" y="2640721"/>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Attitude to healthy eating</a:t>
                </a:r>
              </a:p>
            </p:txBody>
          </p:sp>
          <p:sp>
            <p:nvSpPr>
              <p:cNvPr id="46" name="TextBox 45">
                <a:extLst>
                  <a:ext uri="{FF2B5EF4-FFF2-40B4-BE49-F238E27FC236}">
                    <a16:creationId xmlns:a16="http://schemas.microsoft.com/office/drawing/2014/main" id="{4D33C73F-A8AC-294E-AC76-B3D9E4AAE3EB}"/>
                  </a:ext>
                </a:extLst>
              </p:cNvPr>
              <p:cNvSpPr txBox="1"/>
              <p:nvPr/>
            </p:nvSpPr>
            <p:spPr>
              <a:xfrm>
                <a:off x="23786" y="4572369"/>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Nutrition label use</a:t>
                </a:r>
              </a:p>
            </p:txBody>
          </p:sp>
          <p:sp>
            <p:nvSpPr>
              <p:cNvPr id="47" name="TextBox 46">
                <a:extLst>
                  <a:ext uri="{FF2B5EF4-FFF2-40B4-BE49-F238E27FC236}">
                    <a16:creationId xmlns:a16="http://schemas.microsoft.com/office/drawing/2014/main" id="{C85106CB-EFF4-B646-BAAE-169DD7086AA0}"/>
                  </a:ext>
                </a:extLst>
              </p:cNvPr>
              <p:cNvSpPr txBox="1"/>
              <p:nvPr/>
            </p:nvSpPr>
            <p:spPr>
              <a:xfrm>
                <a:off x="24884" y="3550498"/>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Health concern: reduce sugar</a:t>
                </a:r>
              </a:p>
            </p:txBody>
          </p:sp>
          <p:sp>
            <p:nvSpPr>
              <p:cNvPr id="48" name="TextBox 47">
                <a:extLst>
                  <a:ext uri="{FF2B5EF4-FFF2-40B4-BE49-F238E27FC236}">
                    <a16:creationId xmlns:a16="http://schemas.microsoft.com/office/drawing/2014/main" id="{FA8FCFE1-9B6C-BA43-9AE0-EE39BA6B993D}"/>
                  </a:ext>
                </a:extLst>
              </p:cNvPr>
              <p:cNvSpPr txBox="1"/>
              <p:nvPr/>
            </p:nvSpPr>
            <p:spPr>
              <a:xfrm>
                <a:off x="26240" y="5469379"/>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Health concern: reduce calories</a:t>
                </a:r>
              </a:p>
            </p:txBody>
          </p:sp>
          <p:sp>
            <p:nvSpPr>
              <p:cNvPr id="49" name="TextBox 48">
                <a:extLst>
                  <a:ext uri="{FF2B5EF4-FFF2-40B4-BE49-F238E27FC236}">
                    <a16:creationId xmlns:a16="http://schemas.microsoft.com/office/drawing/2014/main" id="{91893CC4-B1D9-F048-A454-A1C7A553A8E2}"/>
                  </a:ext>
                </a:extLst>
              </p:cNvPr>
              <p:cNvSpPr txBox="1"/>
              <p:nvPr/>
            </p:nvSpPr>
            <p:spPr>
              <a:xfrm>
                <a:off x="63811" y="3026309"/>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Food type: crisps</a:t>
                </a:r>
              </a:p>
            </p:txBody>
          </p:sp>
          <p:sp>
            <p:nvSpPr>
              <p:cNvPr id="50" name="TextBox 49">
                <a:extLst>
                  <a:ext uri="{FF2B5EF4-FFF2-40B4-BE49-F238E27FC236}">
                    <a16:creationId xmlns:a16="http://schemas.microsoft.com/office/drawing/2014/main" id="{9C6D4160-FFC4-D94D-AC90-A48214116B34}"/>
                  </a:ext>
                </a:extLst>
              </p:cNvPr>
              <p:cNvSpPr txBox="1"/>
              <p:nvPr/>
            </p:nvSpPr>
            <p:spPr>
              <a:xfrm>
                <a:off x="13452" y="3975372"/>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Age</a:t>
                </a:r>
              </a:p>
            </p:txBody>
          </p:sp>
          <p:sp>
            <p:nvSpPr>
              <p:cNvPr id="51" name="TextBox 50">
                <a:extLst>
                  <a:ext uri="{FF2B5EF4-FFF2-40B4-BE49-F238E27FC236}">
                    <a16:creationId xmlns:a16="http://schemas.microsoft.com/office/drawing/2014/main" id="{B4B1784D-D43B-544E-80F7-20E4B6C99D9F}"/>
                  </a:ext>
                </a:extLst>
              </p:cNvPr>
              <p:cNvSpPr txBox="1"/>
              <p:nvPr/>
            </p:nvSpPr>
            <p:spPr>
              <a:xfrm>
                <a:off x="24883" y="5136278"/>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Health concern: reduce salt</a:t>
                </a:r>
              </a:p>
            </p:txBody>
          </p:sp>
          <p:sp>
            <p:nvSpPr>
              <p:cNvPr id="52" name="TextBox 51">
                <a:extLst>
                  <a:ext uri="{FF2B5EF4-FFF2-40B4-BE49-F238E27FC236}">
                    <a16:creationId xmlns:a16="http://schemas.microsoft.com/office/drawing/2014/main" id="{8292F916-5C37-9E4C-ABB9-27F7AED89683}"/>
                  </a:ext>
                </a:extLst>
              </p:cNvPr>
              <p:cNvSpPr txBox="1"/>
              <p:nvPr/>
            </p:nvSpPr>
            <p:spPr>
              <a:xfrm>
                <a:off x="-1786" y="6152678"/>
                <a:ext cx="1208867" cy="21544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Gender</a:t>
                </a:r>
              </a:p>
            </p:txBody>
          </p:sp>
          <p:sp>
            <p:nvSpPr>
              <p:cNvPr id="53" name="TextBox 52">
                <a:extLst>
                  <a:ext uri="{FF2B5EF4-FFF2-40B4-BE49-F238E27FC236}">
                    <a16:creationId xmlns:a16="http://schemas.microsoft.com/office/drawing/2014/main" id="{FC468394-6B2F-3048-972C-819EA4EF1B3A}"/>
                  </a:ext>
                </a:extLst>
              </p:cNvPr>
              <p:cNvSpPr txBox="1"/>
              <p:nvPr/>
            </p:nvSpPr>
            <p:spPr>
              <a:xfrm>
                <a:off x="14661" y="4817981"/>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Health concern: reduce all</a:t>
                </a:r>
              </a:p>
            </p:txBody>
          </p:sp>
          <p:sp>
            <p:nvSpPr>
              <p:cNvPr id="54" name="TextBox 53">
                <a:extLst>
                  <a:ext uri="{FF2B5EF4-FFF2-40B4-BE49-F238E27FC236}">
                    <a16:creationId xmlns:a16="http://schemas.microsoft.com/office/drawing/2014/main" id="{9E8760A7-974F-1545-A60D-F1F1637F517B}"/>
                  </a:ext>
                </a:extLst>
              </p:cNvPr>
              <p:cNvSpPr txBox="1"/>
              <p:nvPr/>
            </p:nvSpPr>
            <p:spPr>
              <a:xfrm>
                <a:off x="4833" y="5765539"/>
                <a:ext cx="1208867" cy="338554"/>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Health concern: reduce fat</a:t>
                </a:r>
              </a:p>
            </p:txBody>
          </p:sp>
        </p:grpSp>
        <p:sp>
          <p:nvSpPr>
            <p:cNvPr id="36" name="TextBox 35">
              <a:extLst>
                <a:ext uri="{FF2B5EF4-FFF2-40B4-BE49-F238E27FC236}">
                  <a16:creationId xmlns:a16="http://schemas.microsoft.com/office/drawing/2014/main" id="{29FA2B53-63E9-474D-913E-DA4A64B24518}"/>
                </a:ext>
              </a:extLst>
            </p:cNvPr>
            <p:cNvSpPr txBox="1"/>
            <p:nvPr/>
          </p:nvSpPr>
          <p:spPr>
            <a:xfrm>
              <a:off x="-741902" y="751386"/>
              <a:ext cx="1208867" cy="461665"/>
            </a:xfrm>
            <a:prstGeom prst="rect">
              <a:avLst/>
            </a:prstGeom>
            <a:noFill/>
          </p:spPr>
          <p:txBody>
            <a:bodyPr wrap="square" rtlCol="0">
              <a:spAutoFit/>
            </a:bodyPr>
            <a:lstStyle/>
            <a:p>
              <a:pPr algn="r"/>
              <a:r>
                <a:rPr lang="en-GB" sz="800" dirty="0">
                  <a:latin typeface="Arial" panose="020B0604020202020204" pitchFamily="34" charset="0"/>
                  <a:cs typeface="Arial" panose="020B0604020202020204" pitchFamily="34" charset="0"/>
                </a:rPr>
                <a:t>Number of other options that were equally good</a:t>
              </a:r>
            </a:p>
          </p:txBody>
        </p:sp>
      </p:grpSp>
      <p:pic>
        <p:nvPicPr>
          <p:cNvPr id="56" name="Picture 55" descr="Chart, scatter chart&#10;&#10;Description automatically generated">
            <a:extLst>
              <a:ext uri="{FF2B5EF4-FFF2-40B4-BE49-F238E27FC236}">
                <a16:creationId xmlns:a16="http://schemas.microsoft.com/office/drawing/2014/main" id="{29503D17-1D8C-A64D-8A91-93622EAD42FA}"/>
              </a:ext>
            </a:extLst>
          </p:cNvPr>
          <p:cNvPicPr>
            <a:picLocks noChangeAspect="1"/>
          </p:cNvPicPr>
          <p:nvPr/>
        </p:nvPicPr>
        <p:blipFill rotWithShape="1">
          <a:blip r:embed="rId8"/>
          <a:srcRect r="28000"/>
          <a:stretch/>
        </p:blipFill>
        <p:spPr>
          <a:xfrm>
            <a:off x="6243487" y="451887"/>
            <a:ext cx="2177456" cy="2971800"/>
          </a:xfrm>
          <a:prstGeom prst="rect">
            <a:avLst/>
          </a:prstGeom>
          <a:ln>
            <a:solidFill>
              <a:schemeClr val="tx1"/>
            </a:solidFill>
          </a:ln>
        </p:spPr>
      </p:pic>
      <p:grpSp>
        <p:nvGrpSpPr>
          <p:cNvPr id="58" name="Group 57">
            <a:extLst>
              <a:ext uri="{FF2B5EF4-FFF2-40B4-BE49-F238E27FC236}">
                <a16:creationId xmlns:a16="http://schemas.microsoft.com/office/drawing/2014/main" id="{62F39B6E-2CA1-104F-8229-F43602903AF2}"/>
              </a:ext>
            </a:extLst>
          </p:cNvPr>
          <p:cNvGrpSpPr/>
          <p:nvPr/>
        </p:nvGrpSpPr>
        <p:grpSpPr>
          <a:xfrm>
            <a:off x="1244696" y="4598203"/>
            <a:ext cx="1072854" cy="1711200"/>
            <a:chOff x="2817221" y="4643105"/>
            <a:chExt cx="1072854" cy="1711200"/>
          </a:xfrm>
        </p:grpSpPr>
        <p:pic>
          <p:nvPicPr>
            <p:cNvPr id="59" name="Picture 58">
              <a:extLst>
                <a:ext uri="{FF2B5EF4-FFF2-40B4-BE49-F238E27FC236}">
                  <a16:creationId xmlns:a16="http://schemas.microsoft.com/office/drawing/2014/main" id="{04E8A0DF-7FBA-0946-B3BA-0CE744CB1125}"/>
                </a:ext>
              </a:extLst>
            </p:cNvPr>
            <p:cNvPicPr>
              <a:picLocks noChangeAspect="1"/>
            </p:cNvPicPr>
            <p:nvPr/>
          </p:nvPicPr>
          <p:blipFill rotWithShape="1">
            <a:blip r:embed="rId9"/>
            <a:srcRect l="75562" t="43597" r="9975" b="38776"/>
            <a:stretch/>
          </p:blipFill>
          <p:spPr>
            <a:xfrm>
              <a:off x="3001434" y="5145436"/>
              <a:ext cx="743918" cy="1208869"/>
            </a:xfrm>
            <a:prstGeom prst="rect">
              <a:avLst/>
            </a:prstGeom>
          </p:spPr>
        </p:pic>
        <p:sp>
          <p:nvSpPr>
            <p:cNvPr id="60" name="TextBox 59">
              <a:extLst>
                <a:ext uri="{FF2B5EF4-FFF2-40B4-BE49-F238E27FC236}">
                  <a16:creationId xmlns:a16="http://schemas.microsoft.com/office/drawing/2014/main" id="{BDB61827-72F4-C34D-8CBA-704CBFCD56B5}"/>
                </a:ext>
              </a:extLst>
            </p:cNvPr>
            <p:cNvSpPr txBox="1"/>
            <p:nvPr/>
          </p:nvSpPr>
          <p:spPr>
            <a:xfrm>
              <a:off x="2817221" y="4643105"/>
              <a:ext cx="1072854" cy="553998"/>
            </a:xfrm>
            <a:prstGeom prst="rect">
              <a:avLst/>
            </a:prstGeom>
            <a:noFill/>
          </p:spPr>
          <p:txBody>
            <a:bodyPr wrap="square" rtlCol="0">
              <a:spAutoFit/>
            </a:bodyPr>
            <a:lstStyle/>
            <a:p>
              <a:r>
                <a:rPr lang="en-GB" sz="1000" dirty="0">
                  <a:latin typeface="Arial" panose="020B0604020202020204" pitchFamily="34" charset="0"/>
                  <a:cs typeface="Arial" panose="020B0604020202020204" pitchFamily="34" charset="0"/>
                </a:rPr>
                <a:t>Predictor value (normalised &amp; scaled)</a:t>
              </a:r>
            </a:p>
          </p:txBody>
        </p:sp>
      </p:grpSp>
      <p:sp>
        <p:nvSpPr>
          <p:cNvPr id="55" name="TextBox 54">
            <a:extLst>
              <a:ext uri="{FF2B5EF4-FFF2-40B4-BE49-F238E27FC236}">
                <a16:creationId xmlns:a16="http://schemas.microsoft.com/office/drawing/2014/main" id="{5F972F66-9B57-B341-A8FC-C6358E267620}"/>
              </a:ext>
            </a:extLst>
          </p:cNvPr>
          <p:cNvSpPr txBox="1"/>
          <p:nvPr/>
        </p:nvSpPr>
        <p:spPr>
          <a:xfrm>
            <a:off x="4209873" y="3259399"/>
            <a:ext cx="1921297" cy="144000"/>
          </a:xfrm>
          <a:prstGeom prst="rect">
            <a:avLst/>
          </a:prstGeom>
          <a:solidFill>
            <a:schemeClr val="bg1"/>
          </a:solidFill>
        </p:spPr>
        <p:txBody>
          <a:bodyPr wrap="square" rtlCol="0">
            <a:spAutoFit/>
          </a:bodyPr>
          <a:lstStyle/>
          <a:p>
            <a:pPr algn="ctr"/>
            <a:r>
              <a:rPr lang="en-GB" sz="600" dirty="0">
                <a:latin typeface="Arial" panose="020B0604020202020204" pitchFamily="34" charset="0"/>
                <a:cs typeface="Arial" panose="020B0604020202020204" pitchFamily="34" charset="0"/>
              </a:rPr>
              <a:t>Distinctiveness (from second-best option)</a:t>
            </a:r>
          </a:p>
        </p:txBody>
      </p:sp>
      <p:sp>
        <p:nvSpPr>
          <p:cNvPr id="57" name="TextBox 56">
            <a:extLst>
              <a:ext uri="{FF2B5EF4-FFF2-40B4-BE49-F238E27FC236}">
                <a16:creationId xmlns:a16="http://schemas.microsoft.com/office/drawing/2014/main" id="{EDA2E329-899D-4F49-8DDA-4F67DE84BA13}"/>
              </a:ext>
            </a:extLst>
          </p:cNvPr>
          <p:cNvSpPr txBox="1"/>
          <p:nvPr/>
        </p:nvSpPr>
        <p:spPr>
          <a:xfrm>
            <a:off x="7465120" y="3151528"/>
            <a:ext cx="955823"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Cereal</a:t>
            </a:r>
          </a:p>
        </p:txBody>
      </p:sp>
      <p:sp>
        <p:nvSpPr>
          <p:cNvPr id="61" name="TextBox 60">
            <a:extLst>
              <a:ext uri="{FF2B5EF4-FFF2-40B4-BE49-F238E27FC236}">
                <a16:creationId xmlns:a16="http://schemas.microsoft.com/office/drawing/2014/main" id="{88C99C81-0CB3-A24B-98F4-2F1301064D21}"/>
              </a:ext>
            </a:extLst>
          </p:cNvPr>
          <p:cNvSpPr txBox="1"/>
          <p:nvPr/>
        </p:nvSpPr>
        <p:spPr>
          <a:xfrm>
            <a:off x="6574958" y="3151677"/>
            <a:ext cx="955823"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Not cereal</a:t>
            </a:r>
          </a:p>
        </p:txBody>
      </p:sp>
      <p:sp>
        <p:nvSpPr>
          <p:cNvPr id="62" name="TextBox 61">
            <a:extLst>
              <a:ext uri="{FF2B5EF4-FFF2-40B4-BE49-F238E27FC236}">
                <a16:creationId xmlns:a16="http://schemas.microsoft.com/office/drawing/2014/main" id="{D093DD4A-438A-024A-AEBA-6C1BD86B5C12}"/>
              </a:ext>
            </a:extLst>
          </p:cNvPr>
          <p:cNvSpPr txBox="1"/>
          <p:nvPr/>
        </p:nvSpPr>
        <p:spPr>
          <a:xfrm>
            <a:off x="9642576" y="3163650"/>
            <a:ext cx="955823"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Yoghurt</a:t>
            </a:r>
          </a:p>
        </p:txBody>
      </p:sp>
      <p:sp>
        <p:nvSpPr>
          <p:cNvPr id="63" name="TextBox 62">
            <a:extLst>
              <a:ext uri="{FF2B5EF4-FFF2-40B4-BE49-F238E27FC236}">
                <a16:creationId xmlns:a16="http://schemas.microsoft.com/office/drawing/2014/main" id="{8CF43A9D-D95F-2847-ADE8-1BECB0D92502}"/>
              </a:ext>
            </a:extLst>
          </p:cNvPr>
          <p:cNvSpPr txBox="1"/>
          <p:nvPr/>
        </p:nvSpPr>
        <p:spPr>
          <a:xfrm>
            <a:off x="8752414" y="3163799"/>
            <a:ext cx="955823"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Not yoghurt</a:t>
            </a:r>
          </a:p>
        </p:txBody>
      </p:sp>
      <p:sp>
        <p:nvSpPr>
          <p:cNvPr id="64" name="TextBox 63">
            <a:extLst>
              <a:ext uri="{FF2B5EF4-FFF2-40B4-BE49-F238E27FC236}">
                <a16:creationId xmlns:a16="http://schemas.microsoft.com/office/drawing/2014/main" id="{7D28CD1D-E4AD-D74A-B75B-A913F36AC1E6}"/>
              </a:ext>
            </a:extLst>
          </p:cNvPr>
          <p:cNvSpPr txBox="1"/>
          <p:nvPr/>
        </p:nvSpPr>
        <p:spPr>
          <a:xfrm>
            <a:off x="7371262" y="6268500"/>
            <a:ext cx="955823"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Soup</a:t>
            </a:r>
          </a:p>
        </p:txBody>
      </p:sp>
      <p:sp>
        <p:nvSpPr>
          <p:cNvPr id="65" name="TextBox 64">
            <a:extLst>
              <a:ext uri="{FF2B5EF4-FFF2-40B4-BE49-F238E27FC236}">
                <a16:creationId xmlns:a16="http://schemas.microsoft.com/office/drawing/2014/main" id="{94BEFE67-DD6C-8F45-930C-D20EC03FCB3B}"/>
              </a:ext>
            </a:extLst>
          </p:cNvPr>
          <p:cNvSpPr txBox="1"/>
          <p:nvPr/>
        </p:nvSpPr>
        <p:spPr>
          <a:xfrm>
            <a:off x="6481100" y="6268649"/>
            <a:ext cx="955823"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Not soup</a:t>
            </a:r>
          </a:p>
        </p:txBody>
      </p:sp>
      <p:sp>
        <p:nvSpPr>
          <p:cNvPr id="66" name="TextBox 65">
            <a:extLst>
              <a:ext uri="{FF2B5EF4-FFF2-40B4-BE49-F238E27FC236}">
                <a16:creationId xmlns:a16="http://schemas.microsoft.com/office/drawing/2014/main" id="{B054681D-721D-D14C-99CB-33C51EB551A3}"/>
              </a:ext>
            </a:extLst>
          </p:cNvPr>
          <p:cNvSpPr txBox="1"/>
          <p:nvPr/>
        </p:nvSpPr>
        <p:spPr>
          <a:xfrm>
            <a:off x="5187086" y="6264734"/>
            <a:ext cx="955823"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Crisps</a:t>
            </a:r>
          </a:p>
        </p:txBody>
      </p:sp>
      <p:sp>
        <p:nvSpPr>
          <p:cNvPr id="67" name="TextBox 66">
            <a:extLst>
              <a:ext uri="{FF2B5EF4-FFF2-40B4-BE49-F238E27FC236}">
                <a16:creationId xmlns:a16="http://schemas.microsoft.com/office/drawing/2014/main" id="{DD509B4A-5C71-2A44-9757-6431C0162AF2}"/>
              </a:ext>
            </a:extLst>
          </p:cNvPr>
          <p:cNvSpPr txBox="1"/>
          <p:nvPr/>
        </p:nvSpPr>
        <p:spPr>
          <a:xfrm>
            <a:off x="4296924" y="6264883"/>
            <a:ext cx="955823" cy="215444"/>
          </a:xfrm>
          <a:prstGeom prst="rect">
            <a:avLst/>
          </a:prstGeom>
          <a:solidFill>
            <a:schemeClr val="bg1"/>
          </a:solidFill>
        </p:spPr>
        <p:txBody>
          <a:bodyPr wrap="square" rtlCol="0">
            <a:spAutoFit/>
          </a:bodyPr>
          <a:lstStyle/>
          <a:p>
            <a:pPr algn="ctr"/>
            <a:r>
              <a:rPr lang="en-GB" sz="800" dirty="0">
                <a:latin typeface="Arial" panose="020B0604020202020204" pitchFamily="34" charset="0"/>
                <a:cs typeface="Arial" panose="020B0604020202020204" pitchFamily="34" charset="0"/>
              </a:rPr>
              <a:t>Not crisps</a:t>
            </a:r>
          </a:p>
        </p:txBody>
      </p:sp>
      <p:sp>
        <p:nvSpPr>
          <p:cNvPr id="68" name="TextBox 67">
            <a:extLst>
              <a:ext uri="{FF2B5EF4-FFF2-40B4-BE49-F238E27FC236}">
                <a16:creationId xmlns:a16="http://schemas.microsoft.com/office/drawing/2014/main" id="{4D81589F-EF6A-0B45-99C1-AE88BE26F612}"/>
              </a:ext>
            </a:extLst>
          </p:cNvPr>
          <p:cNvSpPr txBox="1"/>
          <p:nvPr/>
        </p:nvSpPr>
        <p:spPr>
          <a:xfrm>
            <a:off x="8564698" y="6145816"/>
            <a:ext cx="861090" cy="360000"/>
          </a:xfrm>
          <a:prstGeom prst="rect">
            <a:avLst/>
          </a:prstGeom>
          <a:solidFill>
            <a:schemeClr val="bg1"/>
          </a:solidFill>
        </p:spPr>
        <p:txBody>
          <a:bodyPr wrap="square" rtlCol="0">
            <a:spAutoFit/>
          </a:bodyPr>
          <a:lstStyle/>
          <a:p>
            <a:pPr algn="r"/>
            <a:r>
              <a:rPr lang="en-GB" sz="600" dirty="0">
                <a:latin typeface="Arial" panose="020B0604020202020204" pitchFamily="34" charset="0"/>
                <a:cs typeface="Arial" panose="020B0604020202020204" pitchFamily="34" charset="0"/>
              </a:rPr>
              <a:t>Reducing all nutrients is not health concern</a:t>
            </a:r>
          </a:p>
        </p:txBody>
      </p:sp>
      <p:sp>
        <p:nvSpPr>
          <p:cNvPr id="69" name="TextBox 68">
            <a:extLst>
              <a:ext uri="{FF2B5EF4-FFF2-40B4-BE49-F238E27FC236}">
                <a16:creationId xmlns:a16="http://schemas.microsoft.com/office/drawing/2014/main" id="{21E0C9C2-74BA-E546-A2EE-1D35AC7E5802}"/>
              </a:ext>
            </a:extLst>
          </p:cNvPr>
          <p:cNvSpPr txBox="1"/>
          <p:nvPr/>
        </p:nvSpPr>
        <p:spPr>
          <a:xfrm>
            <a:off x="9430936" y="6150831"/>
            <a:ext cx="703117" cy="324000"/>
          </a:xfrm>
          <a:prstGeom prst="rect">
            <a:avLst/>
          </a:prstGeom>
          <a:solidFill>
            <a:schemeClr val="bg1"/>
          </a:solidFill>
        </p:spPr>
        <p:txBody>
          <a:bodyPr wrap="square" rtlCol="0">
            <a:spAutoFit/>
          </a:bodyPr>
          <a:lstStyle/>
          <a:p>
            <a:pPr algn="ctr"/>
            <a:r>
              <a:rPr lang="en-GB" sz="600" dirty="0">
                <a:latin typeface="Arial" panose="020B0604020202020204" pitchFamily="34" charset="0"/>
                <a:cs typeface="Arial" panose="020B0604020202020204" pitchFamily="34" charset="0"/>
              </a:rPr>
              <a:t>Reducing all nutrients is health concern</a:t>
            </a:r>
          </a:p>
        </p:txBody>
      </p:sp>
      <p:sp>
        <p:nvSpPr>
          <p:cNvPr id="70" name="TextBox 69">
            <a:extLst>
              <a:ext uri="{FF2B5EF4-FFF2-40B4-BE49-F238E27FC236}">
                <a16:creationId xmlns:a16="http://schemas.microsoft.com/office/drawing/2014/main" id="{A9203DB9-2160-C341-9737-0775D392FE24}"/>
              </a:ext>
            </a:extLst>
          </p:cNvPr>
          <p:cNvSpPr txBox="1"/>
          <p:nvPr/>
        </p:nvSpPr>
        <p:spPr>
          <a:xfrm>
            <a:off x="10134053" y="6168416"/>
            <a:ext cx="481931" cy="338554"/>
          </a:xfrm>
          <a:prstGeom prst="rect">
            <a:avLst/>
          </a:prstGeom>
          <a:solidFill>
            <a:schemeClr val="bg1"/>
          </a:solidFill>
        </p:spPr>
        <p:txBody>
          <a:bodyPr wrap="square" rtlCol="0">
            <a:spAutoFit/>
          </a:bodyPr>
          <a:lstStyle/>
          <a:p>
            <a:r>
              <a:rPr lang="en-GB" sz="800" dirty="0">
                <a:latin typeface="Arial" panose="020B0604020202020204" pitchFamily="34" charset="0"/>
                <a:cs typeface="Arial" panose="020B0604020202020204" pitchFamily="34" charset="0"/>
              </a:rPr>
              <a:t>NA</a:t>
            </a:r>
          </a:p>
          <a:p>
            <a:endParaRPr lang="en-GB" sz="800"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54959011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487</TotalTime>
  <Words>1457</Words>
  <Application>Microsoft Macintosh PowerPoint</Application>
  <PresentationFormat>Widescreen</PresentationFormat>
  <Paragraphs>296</Paragraphs>
  <Slides>9</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Liu Xiaodan, Dawn</dc:creator>
  <cp:lastModifiedBy>Liu Xiaodan, Dawn</cp:lastModifiedBy>
  <cp:revision>97</cp:revision>
  <dcterms:created xsi:type="dcterms:W3CDTF">2021-05-26T10:17:35Z</dcterms:created>
  <dcterms:modified xsi:type="dcterms:W3CDTF">2021-06-03T09:33:57Z</dcterms:modified>
</cp:coreProperties>
</file>