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314" r:id="rId2"/>
    <p:sldId id="333" r:id="rId3"/>
    <p:sldId id="334" r:id="rId4"/>
    <p:sldId id="267" r:id="rId5"/>
    <p:sldId id="303" r:id="rId6"/>
    <p:sldId id="291" r:id="rId7"/>
    <p:sldId id="293" r:id="rId8"/>
    <p:sldId id="358" r:id="rId9"/>
    <p:sldId id="363" r:id="rId10"/>
    <p:sldId id="309" r:id="rId11"/>
    <p:sldId id="341" r:id="rId12"/>
    <p:sldId id="364" r:id="rId13"/>
    <p:sldId id="353" r:id="rId14"/>
    <p:sldId id="259" r:id="rId15"/>
    <p:sldId id="365" r:id="rId16"/>
    <p:sldId id="260" r:id="rId17"/>
    <p:sldId id="272" r:id="rId18"/>
    <p:sldId id="360" r:id="rId19"/>
    <p:sldId id="357" r:id="rId20"/>
    <p:sldId id="361" r:id="rId21"/>
    <p:sldId id="332" r:id="rId22"/>
    <p:sldId id="25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448"/>
    <a:srgbClr val="169EC0"/>
    <a:srgbClr val="6693BE"/>
    <a:srgbClr val="0089BE"/>
    <a:srgbClr val="0096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88"/>
    <p:restoredTop sz="73101"/>
  </p:normalViewPr>
  <p:slideViewPr>
    <p:cSldViewPr snapToGrid="0" snapToObjects="1">
      <p:cViewPr varScale="1">
        <p:scale>
          <a:sx n="49" d="100"/>
          <a:sy n="49" d="100"/>
        </p:scale>
        <p:origin x="36" y="126"/>
      </p:cViewPr>
      <p:guideLst/>
    </p:cSldViewPr>
  </p:slideViewPr>
  <p:notesTextViewPr>
    <p:cViewPr>
      <p:scale>
        <a:sx n="90" d="100"/>
        <a:sy n="9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11904A-5233-3648-A7B6-06AE2B9ED7CB}" type="datetimeFigureOut">
              <a:rPr lang="en-US" smtClean="0"/>
              <a:t>9/3/2020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E8B6B3-3008-A442-B96F-00DD8573C2AF}" type="slidenum">
              <a:rPr lang="en-US" smtClean="0"/>
              <a:t>‹#›</a:t>
            </a:fld>
            <a:endParaRPr lang="en-US"/>
          </a:p>
        </p:txBody>
      </p:sp>
    </p:spTree>
    <p:extLst>
      <p:ext uri="{BB962C8B-B14F-4D97-AF65-F5344CB8AC3E}">
        <p14:creationId xmlns:p14="http://schemas.microsoft.com/office/powerpoint/2010/main" val="860291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Opening.  (5 minutes)</a:t>
            </a:r>
          </a:p>
          <a:p>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Explain how we will conduct the group.  People to raise hand or press the hand raise button to speak (highlight where they can find the button) – get them to test it.  They can respond to me or other people in the group.  The facilitators will keep an eye on who wants to speak and say who is next to speak etc.  Remind the group that everything they say is confidential and should not be shared outside the group.  Also, that everything they say will be anonymised in any research findings.  Show them where the chat is and mention that they can post a private message to us if there any issues.  </a:t>
            </a:r>
            <a:r>
              <a:rPr lang="en-GB" sz="1200" i="1" kern="1200" dirty="0">
                <a:solidFill>
                  <a:schemeClr val="tx1"/>
                </a:solidFill>
                <a:effectLst/>
                <a:latin typeface="+mn-lt"/>
                <a:ea typeface="+mn-ea"/>
                <a:cs typeface="+mn-cs"/>
              </a:rPr>
              <a:t>Also mention that they are being video recorded by only we will see the recording.</a:t>
            </a:r>
            <a:endParaRPr lang="en-IE" sz="1200" i="1" kern="1200" dirty="0">
              <a:solidFill>
                <a:schemeClr val="tx1"/>
              </a:solidFill>
              <a:effectLst/>
              <a:latin typeface="+mn-lt"/>
              <a:ea typeface="+mn-ea"/>
              <a:cs typeface="+mn-cs"/>
            </a:endParaRPr>
          </a:p>
          <a:p>
            <a:endParaRPr lang="en-US" dirty="0"/>
          </a:p>
          <a:p>
            <a:r>
              <a:rPr lang="en-US" dirty="0"/>
              <a:t>Fiona</a:t>
            </a:r>
          </a:p>
        </p:txBody>
      </p:sp>
      <p:sp>
        <p:nvSpPr>
          <p:cNvPr id="4" name="Slide Number Placeholder 3"/>
          <p:cNvSpPr>
            <a:spLocks noGrp="1"/>
          </p:cNvSpPr>
          <p:nvPr>
            <p:ph type="sldNum" sz="quarter" idx="5"/>
          </p:nvPr>
        </p:nvSpPr>
        <p:spPr/>
        <p:txBody>
          <a:bodyPr/>
          <a:lstStyle/>
          <a:p>
            <a:fld id="{0BE8B6B3-3008-A442-B96F-00DD8573C2AF}" type="slidenum">
              <a:rPr lang="en-US" smtClean="0"/>
              <a:t>2</a:t>
            </a:fld>
            <a:endParaRPr lang="en-US"/>
          </a:p>
        </p:txBody>
      </p:sp>
    </p:spTree>
    <p:extLst>
      <p:ext uri="{BB962C8B-B14F-4D97-AF65-F5344CB8AC3E}">
        <p14:creationId xmlns:p14="http://schemas.microsoft.com/office/powerpoint/2010/main" val="5014494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b="1" i="0" dirty="0">
                <a:latin typeface="Arial" panose="020B0604020202020204" pitchFamily="34" charset="0"/>
                <a:cs typeface="Arial" panose="020B0604020202020204" pitchFamily="34" charset="0"/>
              </a:rPr>
              <a:t>We’re interested in the relationship between lad culture and women. How do you think women are generally perceived or represented in lad culture?</a:t>
            </a:r>
          </a:p>
          <a:p>
            <a:pPr lvl="0"/>
            <a:endParaRPr lang="en-GB" sz="1200" b="1" i="0" dirty="0">
              <a:latin typeface="Arial" panose="020B0604020202020204" pitchFamily="34" charset="0"/>
              <a:cs typeface="Arial" panose="020B0604020202020204" pitchFamily="34" charset="0"/>
            </a:endParaRPr>
          </a:p>
          <a:p>
            <a:pPr lvl="0"/>
            <a:r>
              <a:rPr lang="en-GB" sz="1200" b="1" i="0" dirty="0">
                <a:latin typeface="Arial" panose="020B0604020202020204" pitchFamily="34" charset="0"/>
                <a:cs typeface="Arial" panose="020B0604020202020204" pitchFamily="34" charset="0"/>
              </a:rPr>
              <a:t>Can you think of any relevant hashtags you or your mates have used in relation to women?</a:t>
            </a:r>
          </a:p>
          <a:p>
            <a:pPr lvl="0"/>
            <a:endParaRPr lang="en-GB" sz="1200" b="1" i="0" dirty="0">
              <a:latin typeface="Arial" panose="020B0604020202020204" pitchFamily="34" charset="0"/>
              <a:cs typeface="Arial" panose="020B0604020202020204" pitchFamily="34" charset="0"/>
            </a:endParaRPr>
          </a:p>
          <a:p>
            <a:pPr lvl="0"/>
            <a:r>
              <a:rPr lang="en-GB" sz="1200" b="1" dirty="0">
                <a:latin typeface="Arial" panose="020B0604020202020204" pitchFamily="34" charset="0"/>
                <a:cs typeface="Arial" panose="020B0604020202020204" pitchFamily="34" charset="0"/>
              </a:rPr>
              <a:t>Please take a look at the hashtags on this slide, have you or any of your mates ever used the hashtags to describe women? If so, can you say a little about that</a:t>
            </a:r>
          </a:p>
          <a:p>
            <a:pPr lvl="0"/>
            <a:br>
              <a:rPr lang="en-GB" sz="1200" b="1" dirty="0">
                <a:latin typeface="Arial" panose="020B0604020202020204" pitchFamily="34" charset="0"/>
                <a:cs typeface="Arial" panose="020B0604020202020204" pitchFamily="34" charset="0"/>
              </a:rPr>
            </a:br>
            <a:r>
              <a:rPr lang="en-GB" sz="1200" b="1" dirty="0">
                <a:latin typeface="Arial" panose="020B0604020202020204" pitchFamily="34" charset="0"/>
                <a:cs typeface="Arial" panose="020B0604020202020204" pitchFamily="34" charset="0"/>
              </a:rPr>
              <a:t>Craig</a:t>
            </a:r>
          </a:p>
        </p:txBody>
      </p:sp>
      <p:sp>
        <p:nvSpPr>
          <p:cNvPr id="4" name="Slide Number Placeholder 3"/>
          <p:cNvSpPr>
            <a:spLocks noGrp="1"/>
          </p:cNvSpPr>
          <p:nvPr>
            <p:ph type="sldNum" sz="quarter" idx="5"/>
          </p:nvPr>
        </p:nvSpPr>
        <p:spPr/>
        <p:txBody>
          <a:bodyPr/>
          <a:lstStyle/>
          <a:p>
            <a:fld id="{0BE8B6B3-3008-A442-B96F-00DD8573C2AF}" type="slidenum">
              <a:rPr lang="en-US" smtClean="0"/>
              <a:t>11</a:t>
            </a:fld>
            <a:endParaRPr lang="en-US"/>
          </a:p>
        </p:txBody>
      </p:sp>
    </p:spTree>
    <p:extLst>
      <p:ext uri="{BB962C8B-B14F-4D97-AF65-F5344CB8AC3E}">
        <p14:creationId xmlns:p14="http://schemas.microsoft.com/office/powerpoint/2010/main" val="1419151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What do you think about feminism and the #metoo movement?</a:t>
            </a:r>
          </a:p>
          <a:p>
            <a:endParaRPr lang="en-US" i="1" dirty="0"/>
          </a:p>
          <a:p>
            <a:r>
              <a:rPr lang="en-US" i="1" dirty="0"/>
              <a:t>Then </a:t>
            </a:r>
            <a:r>
              <a:rPr lang="en-US" i="1" dirty="0" err="1"/>
              <a:t>flyin</a:t>
            </a:r>
            <a:r>
              <a:rPr lang="en-US" i="1" dirty="0"/>
              <a:t> animation…</a:t>
            </a:r>
          </a:p>
          <a:p>
            <a:endParaRPr lang="en-US" dirty="0"/>
          </a:p>
          <a:p>
            <a:r>
              <a:rPr lang="en-US" dirty="0"/>
              <a:t>Anti-feminist posts and memes have become pretty common on various social media platforms, including Twitter, Instagram and Facebook. Have you come across those sorts of posts on social media often? If so, where have you seen them? On what social media platform? Why do you think ant-feminist posts have become so popular on social media in recent years?</a:t>
            </a:r>
          </a:p>
          <a:p>
            <a:endParaRPr lang="en-US" dirty="0"/>
          </a:p>
          <a:p>
            <a:r>
              <a:rPr lang="en-US" dirty="0"/>
              <a:t>Fiona</a:t>
            </a:r>
          </a:p>
        </p:txBody>
      </p:sp>
      <p:sp>
        <p:nvSpPr>
          <p:cNvPr id="4" name="Slide Number Placeholder 3"/>
          <p:cNvSpPr>
            <a:spLocks noGrp="1"/>
          </p:cNvSpPr>
          <p:nvPr>
            <p:ph type="sldNum" sz="quarter" idx="5"/>
          </p:nvPr>
        </p:nvSpPr>
        <p:spPr/>
        <p:txBody>
          <a:bodyPr/>
          <a:lstStyle/>
          <a:p>
            <a:fld id="{0BE8B6B3-3008-A442-B96F-00DD8573C2AF}" type="slidenum">
              <a:rPr lang="en-US" smtClean="0"/>
              <a:t>12</a:t>
            </a:fld>
            <a:endParaRPr lang="en-US"/>
          </a:p>
        </p:txBody>
      </p:sp>
    </p:spTree>
    <p:extLst>
      <p:ext uri="{BB962C8B-B14F-4D97-AF65-F5344CB8AC3E}">
        <p14:creationId xmlns:p14="http://schemas.microsoft.com/office/powerpoint/2010/main" val="32064604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There’s been some negative media reports about the relationship between lad culture and feminism over the last few years.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This slide features an image of a guy who thinks lad culture at his </a:t>
            </a:r>
            <a:r>
              <a:rPr lang="en-US" b="1" dirty="0" err="1"/>
              <a:t>uni</a:t>
            </a:r>
            <a:r>
              <a:rPr lang="en-US" b="1" dirty="0"/>
              <a:t> makes its hard to call for him to call himself a male feminist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Do you think its possible to be a lad and a feminist? </a:t>
            </a:r>
            <a:r>
              <a:rPr lang="en-GB" b="1" dirty="0">
                <a:latin typeface="Arial" panose="020B0604020202020204" pitchFamily="34" charset="0"/>
                <a:cs typeface="Arial" panose="020B0604020202020204" pitchFamily="34" charset="0"/>
              </a:rPr>
              <a:t>For instance, do you think if you’re a typical ‘lad’ nowadays, you can post about feminism? If not, why not? </a:t>
            </a:r>
            <a:endParaRPr lang="en-US" b="1" dirty="0"/>
          </a:p>
          <a:p>
            <a:endParaRPr lang="en-GB" b="1" dirty="0"/>
          </a:p>
          <a:p>
            <a:r>
              <a:rPr lang="en-GB" b="1" dirty="0"/>
              <a:t>Do you or your mates post content that relates to the topic of feminism on social media?</a:t>
            </a:r>
          </a:p>
          <a:p>
            <a:endParaRPr lang="en-US" b="1" dirty="0"/>
          </a:p>
          <a:p>
            <a:r>
              <a:rPr lang="en-US" b="1" dirty="0"/>
              <a:t>Craig</a:t>
            </a:r>
          </a:p>
          <a:p>
            <a:endParaRPr lang="en-GB" dirty="0"/>
          </a:p>
          <a:p>
            <a:endParaRPr lang="en-US" dirty="0"/>
          </a:p>
        </p:txBody>
      </p:sp>
      <p:sp>
        <p:nvSpPr>
          <p:cNvPr id="4" name="Slide Number Placeholder 3"/>
          <p:cNvSpPr>
            <a:spLocks noGrp="1"/>
          </p:cNvSpPr>
          <p:nvPr>
            <p:ph type="sldNum" sz="quarter" idx="5"/>
          </p:nvPr>
        </p:nvSpPr>
        <p:spPr/>
        <p:txBody>
          <a:bodyPr/>
          <a:lstStyle/>
          <a:p>
            <a:fld id="{0BE8B6B3-3008-A442-B96F-00DD8573C2AF}" type="slidenum">
              <a:rPr lang="en-US" smtClean="0"/>
              <a:t>13</a:t>
            </a:fld>
            <a:endParaRPr lang="en-US"/>
          </a:p>
        </p:txBody>
      </p:sp>
    </p:spTree>
    <p:extLst>
      <p:ext uri="{BB962C8B-B14F-4D97-AF65-F5344CB8AC3E}">
        <p14:creationId xmlns:p14="http://schemas.microsoft.com/office/powerpoint/2010/main" val="4141636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1" dirty="0"/>
              <a:t>What’s your experience of lads on social media and their attitudes to transgender issues?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The slide features some examples of memes which were posted on various social media platforms, including Twitter, Instagram and Facebook.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In your opinion are these memes common in online spaces associated with lad culture? If so, why do you think they’re common?</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Fiona</a:t>
            </a:r>
          </a:p>
        </p:txBody>
      </p:sp>
      <p:sp>
        <p:nvSpPr>
          <p:cNvPr id="4" name="Slide Number Placeholder 3"/>
          <p:cNvSpPr>
            <a:spLocks noGrp="1"/>
          </p:cNvSpPr>
          <p:nvPr>
            <p:ph type="sldNum" sz="quarter" idx="5"/>
          </p:nvPr>
        </p:nvSpPr>
        <p:spPr/>
        <p:txBody>
          <a:bodyPr/>
          <a:lstStyle/>
          <a:p>
            <a:fld id="{0BE8B6B3-3008-A442-B96F-00DD8573C2AF}" type="slidenum">
              <a:rPr lang="en-US" smtClean="0"/>
              <a:t>14</a:t>
            </a:fld>
            <a:endParaRPr lang="en-US"/>
          </a:p>
        </p:txBody>
      </p:sp>
    </p:spTree>
    <p:extLst>
      <p:ext uri="{BB962C8B-B14F-4D97-AF65-F5344CB8AC3E}">
        <p14:creationId xmlns:p14="http://schemas.microsoft.com/office/powerpoint/2010/main" val="250195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online influencers do you associate with masculinity and the gender issues we’ve just discussed, including feminism and trans issues?</a:t>
            </a:r>
          </a:p>
          <a:p>
            <a:endParaRPr lang="en-US" b="1" dirty="0"/>
          </a:p>
          <a:p>
            <a:r>
              <a:rPr lang="en-US" b="1" dirty="0"/>
              <a:t>Do you recognize the people featured on this slide as online influencers about gender issues? Like feminism and trans issues?</a:t>
            </a:r>
            <a:br>
              <a:rPr lang="en-US" b="1" dirty="0"/>
            </a:br>
            <a:endParaRPr lang="en-US" b="1" dirty="0"/>
          </a:p>
          <a:p>
            <a:r>
              <a:rPr lang="en-US" b="1" dirty="0"/>
              <a:t>Craig</a:t>
            </a:r>
          </a:p>
        </p:txBody>
      </p:sp>
      <p:sp>
        <p:nvSpPr>
          <p:cNvPr id="4" name="Slide Number Placeholder 3"/>
          <p:cNvSpPr>
            <a:spLocks noGrp="1"/>
          </p:cNvSpPr>
          <p:nvPr>
            <p:ph type="sldNum" sz="quarter" idx="5"/>
          </p:nvPr>
        </p:nvSpPr>
        <p:spPr/>
        <p:txBody>
          <a:bodyPr/>
          <a:lstStyle/>
          <a:p>
            <a:fld id="{0BE8B6B3-3008-A442-B96F-00DD8573C2AF}" type="slidenum">
              <a:rPr lang="en-US" smtClean="0"/>
              <a:t>15</a:t>
            </a:fld>
            <a:endParaRPr lang="en-US"/>
          </a:p>
        </p:txBody>
      </p:sp>
    </p:spTree>
    <p:extLst>
      <p:ext uri="{BB962C8B-B14F-4D97-AF65-F5344CB8AC3E}">
        <p14:creationId xmlns:p14="http://schemas.microsoft.com/office/powerpoint/2010/main" val="31572211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We’re coming near the end of our focus group now and we just want to conclude by giving you an opportunity to speak about your online experiences on social media.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Do you have anything you regretting posting online? For instance, have you or your mates ever posted anything online from the night before that you regretted the following morning? If so, can you talk about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Do your mates give you a hard time about this (next slide)?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Fiona</a:t>
            </a:r>
          </a:p>
          <a:p>
            <a:endParaRPr lang="en-US" dirty="0"/>
          </a:p>
        </p:txBody>
      </p:sp>
      <p:sp>
        <p:nvSpPr>
          <p:cNvPr id="4" name="Slide Number Placeholder 3"/>
          <p:cNvSpPr>
            <a:spLocks noGrp="1"/>
          </p:cNvSpPr>
          <p:nvPr>
            <p:ph type="sldNum" sz="quarter" idx="5"/>
          </p:nvPr>
        </p:nvSpPr>
        <p:spPr/>
        <p:txBody>
          <a:bodyPr/>
          <a:lstStyle/>
          <a:p>
            <a:fld id="{0BE8B6B3-3008-A442-B96F-00DD8573C2AF}" type="slidenum">
              <a:rPr lang="en-US" smtClean="0"/>
              <a:t>16</a:t>
            </a:fld>
            <a:endParaRPr lang="en-US"/>
          </a:p>
        </p:txBody>
      </p:sp>
    </p:spTree>
    <p:extLst>
      <p:ext uri="{BB962C8B-B14F-4D97-AF65-F5344CB8AC3E}">
        <p14:creationId xmlns:p14="http://schemas.microsoft.com/office/powerpoint/2010/main" val="15561893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Do your mates give you a hard time about this (next slide)? </a:t>
            </a:r>
          </a:p>
          <a:p>
            <a:endParaRPr lang="en-US" dirty="0"/>
          </a:p>
          <a:p>
            <a:r>
              <a:rPr lang="en-US" dirty="0"/>
              <a:t>Do your mates often call out online or offline </a:t>
            </a:r>
            <a:r>
              <a:rPr lang="en-US" dirty="0" err="1"/>
              <a:t>behaviour</a:t>
            </a:r>
            <a:r>
              <a:rPr lang="en-US" dirty="0"/>
              <a:t> that they think is going too far?  Do you think there are lines or boundaries that people shouldn’t cross when they’re online? If so, what are those boundaries? And how are they established and maintained?</a:t>
            </a:r>
          </a:p>
          <a:p>
            <a:endParaRPr lang="en-US" dirty="0"/>
          </a:p>
          <a:p>
            <a:r>
              <a:rPr lang="en-US" dirty="0"/>
              <a:t>Fiona</a:t>
            </a:r>
          </a:p>
        </p:txBody>
      </p:sp>
      <p:sp>
        <p:nvSpPr>
          <p:cNvPr id="4" name="Slide Number Placeholder 3"/>
          <p:cNvSpPr>
            <a:spLocks noGrp="1"/>
          </p:cNvSpPr>
          <p:nvPr>
            <p:ph type="sldNum" sz="quarter" idx="5"/>
          </p:nvPr>
        </p:nvSpPr>
        <p:spPr/>
        <p:txBody>
          <a:bodyPr/>
          <a:lstStyle/>
          <a:p>
            <a:fld id="{0BE8B6B3-3008-A442-B96F-00DD8573C2AF}" type="slidenum">
              <a:rPr lang="en-US" smtClean="0"/>
              <a:t>17</a:t>
            </a:fld>
            <a:endParaRPr lang="en-US"/>
          </a:p>
        </p:txBody>
      </p:sp>
    </p:spTree>
    <p:extLst>
      <p:ext uri="{BB962C8B-B14F-4D97-AF65-F5344CB8AC3E}">
        <p14:creationId xmlns:p14="http://schemas.microsoft.com/office/powerpoint/2010/main" val="40678645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Closing questions (5 minutes)</a:t>
            </a:r>
          </a:p>
          <a:p>
            <a:endParaRPr lang="en-GB"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Before we end the focus group, do you want to add anything further about your own experiences of lad culture on social media? Is there anything that you’d like to mention on this topic that you feel we haven’t covered or that you’d like to cover?</a:t>
            </a:r>
            <a:endParaRPr lang="en-IE"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How have you felt speaking about the issues we’ve explored in this focus group? Have you ever had the opportunity to speak about these issues before?</a:t>
            </a:r>
          </a:p>
          <a:p>
            <a:pPr lvl="0" fontAlgn="auto"/>
            <a:endParaRPr lang="en-IE" sz="1200" b="1" kern="1200" dirty="0">
              <a:solidFill>
                <a:schemeClr val="tx1"/>
              </a:solidFill>
              <a:effectLst/>
              <a:latin typeface="+mn-lt"/>
              <a:ea typeface="+mn-ea"/>
              <a:cs typeface="+mn-cs"/>
            </a:endParaRPr>
          </a:p>
          <a:p>
            <a:endParaRPr lang="en-IE" sz="1200" kern="1200" dirty="0">
              <a:solidFill>
                <a:schemeClr val="tx1"/>
              </a:solidFill>
              <a:effectLst/>
              <a:latin typeface="+mn-lt"/>
              <a:ea typeface="+mn-ea"/>
              <a:cs typeface="+mn-cs"/>
            </a:endParaRPr>
          </a:p>
          <a:p>
            <a:r>
              <a:rPr lang="en-US" dirty="0"/>
              <a:t>Craig</a:t>
            </a:r>
          </a:p>
        </p:txBody>
      </p:sp>
      <p:sp>
        <p:nvSpPr>
          <p:cNvPr id="4" name="Slide Number Placeholder 3"/>
          <p:cNvSpPr>
            <a:spLocks noGrp="1"/>
          </p:cNvSpPr>
          <p:nvPr>
            <p:ph type="sldNum" sz="quarter" idx="5"/>
          </p:nvPr>
        </p:nvSpPr>
        <p:spPr/>
        <p:txBody>
          <a:bodyPr/>
          <a:lstStyle/>
          <a:p>
            <a:fld id="{0BE8B6B3-3008-A442-B96F-00DD8573C2AF}" type="slidenum">
              <a:rPr lang="en-US" smtClean="0"/>
              <a:t>18</a:t>
            </a:fld>
            <a:endParaRPr lang="en-US"/>
          </a:p>
        </p:txBody>
      </p:sp>
    </p:spTree>
    <p:extLst>
      <p:ext uri="{BB962C8B-B14F-4D97-AF65-F5344CB8AC3E}">
        <p14:creationId xmlns:p14="http://schemas.microsoft.com/office/powerpoint/2010/main" val="29482273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Fiona</a:t>
            </a:r>
          </a:p>
        </p:txBody>
      </p:sp>
      <p:sp>
        <p:nvSpPr>
          <p:cNvPr id="4" name="Slide Number Placeholder 3"/>
          <p:cNvSpPr>
            <a:spLocks noGrp="1"/>
          </p:cNvSpPr>
          <p:nvPr>
            <p:ph type="sldNum" sz="quarter" idx="5"/>
          </p:nvPr>
        </p:nvSpPr>
        <p:spPr/>
        <p:txBody>
          <a:bodyPr/>
          <a:lstStyle/>
          <a:p>
            <a:fld id="{0BE8B6B3-3008-A442-B96F-00DD8573C2AF}" type="slidenum">
              <a:rPr lang="en-US" smtClean="0"/>
              <a:t>19</a:t>
            </a:fld>
            <a:endParaRPr lang="en-US"/>
          </a:p>
        </p:txBody>
      </p:sp>
    </p:spTree>
    <p:extLst>
      <p:ext uri="{BB962C8B-B14F-4D97-AF65-F5344CB8AC3E}">
        <p14:creationId xmlns:p14="http://schemas.microsoft.com/office/powerpoint/2010/main" val="30921937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Fiona</a:t>
            </a:r>
          </a:p>
        </p:txBody>
      </p:sp>
      <p:sp>
        <p:nvSpPr>
          <p:cNvPr id="4" name="Slide Number Placeholder 3"/>
          <p:cNvSpPr>
            <a:spLocks noGrp="1"/>
          </p:cNvSpPr>
          <p:nvPr>
            <p:ph type="sldNum" sz="quarter" idx="5"/>
          </p:nvPr>
        </p:nvSpPr>
        <p:spPr/>
        <p:txBody>
          <a:bodyPr/>
          <a:lstStyle/>
          <a:p>
            <a:fld id="{0BE8B6B3-3008-A442-B96F-00DD8573C2AF}" type="slidenum">
              <a:rPr lang="en-US" smtClean="0"/>
              <a:t>20</a:t>
            </a:fld>
            <a:endParaRPr lang="en-US"/>
          </a:p>
        </p:txBody>
      </p:sp>
    </p:spTree>
    <p:extLst>
      <p:ext uri="{BB962C8B-B14F-4D97-AF65-F5344CB8AC3E}">
        <p14:creationId xmlns:p14="http://schemas.microsoft.com/office/powerpoint/2010/main" val="3360481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b="1" dirty="0">
                <a:solidFill>
                  <a:srgbClr val="FFD448"/>
                </a:solidFill>
                <a:latin typeface="Arial" panose="020B0604020202020204" pitchFamily="34" charset="0"/>
                <a:cs typeface="Arial" panose="020B0604020202020204" pitchFamily="34" charset="0"/>
              </a:rPr>
              <a:t>Craig</a:t>
            </a:r>
          </a:p>
          <a:p>
            <a:pPr lvl="0"/>
            <a:endParaRPr lang="en-GB" sz="1200" b="1" dirty="0">
              <a:solidFill>
                <a:srgbClr val="FFD448"/>
              </a:solidFill>
              <a:latin typeface="Arial" panose="020B0604020202020204" pitchFamily="34" charset="0"/>
              <a:cs typeface="Arial" panose="020B0604020202020204" pitchFamily="34" charset="0"/>
            </a:endParaRPr>
          </a:p>
          <a:p>
            <a:pPr lvl="0"/>
            <a:r>
              <a:rPr lang="en-GB" sz="1200" b="1" dirty="0">
                <a:solidFill>
                  <a:srgbClr val="FFD448"/>
                </a:solidFill>
                <a:latin typeface="Arial" panose="020B0604020202020204" pitchFamily="34" charset="0"/>
                <a:cs typeface="Arial" panose="020B0604020202020204" pitchFamily="34" charset="0"/>
              </a:rPr>
              <a:t>What does the word ‘lad’ and ‘lad culture’ mean to you?</a:t>
            </a:r>
          </a:p>
          <a:p>
            <a:pPr lvl="0"/>
            <a:endParaRPr lang="en-GB" sz="1200" b="1" dirty="0">
              <a:solidFill>
                <a:srgbClr val="FFD448"/>
              </a:solidFill>
              <a:latin typeface="Arial" panose="020B0604020202020204" pitchFamily="34" charset="0"/>
              <a:cs typeface="Arial" panose="020B0604020202020204" pitchFamily="34" charset="0"/>
            </a:endParaRPr>
          </a:p>
          <a:p>
            <a:r>
              <a:rPr lang="en-GB" sz="1200" b="1" dirty="0">
                <a:solidFill>
                  <a:srgbClr val="FFD448"/>
                </a:solidFill>
                <a:latin typeface="Arial" panose="020B0604020202020204" pitchFamily="34" charset="0"/>
                <a:cs typeface="Arial" panose="020B0604020202020204" pitchFamily="34" charset="0"/>
              </a:rPr>
              <a:t>What words and images come to mind?</a:t>
            </a:r>
            <a:endParaRPr lang="en-IE" b="1" dirty="0">
              <a:solidFill>
                <a:srgbClr val="FFD448"/>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t>Does anyone here see themselves as a lad?</a:t>
            </a:r>
          </a:p>
        </p:txBody>
      </p:sp>
      <p:sp>
        <p:nvSpPr>
          <p:cNvPr id="4" name="Slide Number Placeholder 3"/>
          <p:cNvSpPr>
            <a:spLocks noGrp="1"/>
          </p:cNvSpPr>
          <p:nvPr>
            <p:ph type="sldNum" sz="quarter" idx="5"/>
          </p:nvPr>
        </p:nvSpPr>
        <p:spPr/>
        <p:txBody>
          <a:bodyPr/>
          <a:lstStyle/>
          <a:p>
            <a:fld id="{0BE8B6B3-3008-A442-B96F-00DD8573C2AF}" type="slidenum">
              <a:rPr lang="en-US" smtClean="0"/>
              <a:t>3</a:t>
            </a:fld>
            <a:endParaRPr lang="en-US"/>
          </a:p>
        </p:txBody>
      </p:sp>
    </p:spTree>
    <p:extLst>
      <p:ext uri="{BB962C8B-B14F-4D97-AF65-F5344CB8AC3E}">
        <p14:creationId xmlns:p14="http://schemas.microsoft.com/office/powerpoint/2010/main" val="12283446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Arial" panose="020B0604020202020204" pitchFamily="34" charset="0"/>
                <a:cs typeface="Arial" panose="020B0604020202020204" pitchFamily="34" charset="0"/>
              </a:rPr>
              <a:t>Do you think young men and lads have been using social media more often since the pandemic? If so, do you think its played a role in keeping people socially connected?  How have you used social media to keep in touch with mates during the pandemic?  Did you ever have group calls?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Arial" panose="020B0604020202020204" pitchFamily="34" charset="0"/>
                <a:cs typeface="Arial" panose="020B0604020202020204" pitchFamily="34" charset="0"/>
              </a:rPr>
              <a:t> </a:t>
            </a:r>
            <a:endParaRPr lang="en-IE"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Arial" panose="020B0604020202020204" pitchFamily="34" charset="0"/>
                <a:cs typeface="Arial" panose="020B0604020202020204" pitchFamily="34" charset="0"/>
              </a:rPr>
              <a:t>Do you think Covid-19 has changed the social media habits of guys who see themselves as lads?  If so how?</a:t>
            </a:r>
          </a:p>
          <a:p>
            <a:endParaRPr lang="en-US" dirty="0"/>
          </a:p>
          <a:p>
            <a:r>
              <a:rPr lang="en-US" dirty="0"/>
              <a:t>Fiona</a:t>
            </a:r>
          </a:p>
        </p:txBody>
      </p:sp>
      <p:sp>
        <p:nvSpPr>
          <p:cNvPr id="4" name="Slide Number Placeholder 3"/>
          <p:cNvSpPr>
            <a:spLocks noGrp="1"/>
          </p:cNvSpPr>
          <p:nvPr>
            <p:ph type="sldNum" sz="quarter" idx="5"/>
          </p:nvPr>
        </p:nvSpPr>
        <p:spPr/>
        <p:txBody>
          <a:bodyPr/>
          <a:lstStyle/>
          <a:p>
            <a:fld id="{0BE8B6B3-3008-A442-B96F-00DD8573C2AF}" type="slidenum">
              <a:rPr lang="en-US" smtClean="0"/>
              <a:t>21</a:t>
            </a:fld>
            <a:endParaRPr lang="en-US"/>
          </a:p>
        </p:txBody>
      </p:sp>
    </p:spTree>
    <p:extLst>
      <p:ext uri="{BB962C8B-B14F-4D97-AF65-F5344CB8AC3E}">
        <p14:creationId xmlns:p14="http://schemas.microsoft.com/office/powerpoint/2010/main" val="19964339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b="1" i="1" dirty="0">
                <a:latin typeface="Arial" panose="020B0604020202020204" pitchFamily="34" charset="0"/>
                <a:cs typeface="Arial" panose="020B0604020202020204" pitchFamily="34" charset="0"/>
              </a:rPr>
              <a:t>What hashtags do you think lads regularly post to?  </a:t>
            </a:r>
          </a:p>
          <a:p>
            <a:pPr lvl="0"/>
            <a:endParaRPr lang="en-IE" dirty="0">
              <a:latin typeface="Arial" panose="020B0604020202020204" pitchFamily="34" charset="0"/>
              <a:cs typeface="Arial" panose="020B0604020202020204" pitchFamily="34" charset="0"/>
            </a:endParaRPr>
          </a:p>
          <a:p>
            <a:r>
              <a:rPr lang="en-IE" dirty="0">
                <a:latin typeface="Arial" panose="020B0604020202020204" pitchFamily="34" charset="0"/>
                <a:cs typeface="Arial" panose="020B0604020202020204" pitchFamily="34" charset="0"/>
              </a:rPr>
              <a:t>P</a:t>
            </a:r>
            <a:r>
              <a:rPr lang="en-GB" dirty="0">
                <a:latin typeface="Arial" panose="020B0604020202020204" pitchFamily="34" charset="0"/>
                <a:cs typeface="Arial" panose="020B0604020202020204" pitchFamily="34" charset="0"/>
              </a:rPr>
              <a:t>lease take a look at the list of hashtags on this slide, which feature hashtags that relate to different activities associated with lad culture, like lads on tour. Please let us know which hashtags you think would be the most popular for young men in the UK, including those who you’d see as lads. Can you think of any other hashtags that are relevant?</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What other content do you or your mates post on social media?  If these hashtags remind you of anything, feel free to share this with the group</a:t>
            </a:r>
          </a:p>
          <a:p>
            <a:br>
              <a:rPr lang="en-GB" b="1" dirty="0">
                <a:latin typeface="Arial" panose="020B0604020202020204" pitchFamily="34" charset="0"/>
                <a:cs typeface="Arial" panose="020B0604020202020204" pitchFamily="34" charset="0"/>
              </a:rPr>
            </a:br>
            <a:r>
              <a:rPr lang="en-GB" b="1" dirty="0">
                <a:latin typeface="Arial" panose="020B0604020202020204" pitchFamily="34" charset="0"/>
                <a:cs typeface="Arial" panose="020B0604020202020204" pitchFamily="34" charset="0"/>
              </a:rPr>
              <a:t>Craig</a:t>
            </a:r>
            <a:endParaRPr lang="en-US" dirty="0"/>
          </a:p>
        </p:txBody>
      </p:sp>
      <p:sp>
        <p:nvSpPr>
          <p:cNvPr id="4" name="Slide Number Placeholder 3"/>
          <p:cNvSpPr>
            <a:spLocks noGrp="1"/>
          </p:cNvSpPr>
          <p:nvPr>
            <p:ph type="sldNum" sz="quarter" idx="5"/>
          </p:nvPr>
        </p:nvSpPr>
        <p:spPr/>
        <p:txBody>
          <a:bodyPr/>
          <a:lstStyle/>
          <a:p>
            <a:fld id="{0BE8B6B3-3008-A442-B96F-00DD8573C2AF}" type="slidenum">
              <a:rPr lang="en-US" smtClean="0"/>
              <a:t>22</a:t>
            </a:fld>
            <a:endParaRPr lang="en-US"/>
          </a:p>
        </p:txBody>
      </p:sp>
    </p:spTree>
    <p:extLst>
      <p:ext uri="{BB962C8B-B14F-4D97-AF65-F5344CB8AC3E}">
        <p14:creationId xmlns:p14="http://schemas.microsoft.com/office/powerpoint/2010/main" val="576118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FFD448"/>
                </a:solidFill>
                <a:latin typeface="Arial" panose="020B0604020202020204" pitchFamily="34" charset="0"/>
                <a:cs typeface="Arial" panose="020B0604020202020204" pitchFamily="34" charset="0"/>
              </a:rPr>
              <a:t>Do you think any of the images in this slide represent lad culture? If so why? </a:t>
            </a:r>
            <a:endParaRPr lang="en-US" b="1" dirty="0"/>
          </a:p>
          <a:p>
            <a:endParaRPr lang="en-US" dirty="0"/>
          </a:p>
        </p:txBody>
      </p:sp>
      <p:sp>
        <p:nvSpPr>
          <p:cNvPr id="4" name="Slide Number Placeholder 3"/>
          <p:cNvSpPr>
            <a:spLocks noGrp="1"/>
          </p:cNvSpPr>
          <p:nvPr>
            <p:ph type="sldNum" sz="quarter" idx="5"/>
          </p:nvPr>
        </p:nvSpPr>
        <p:spPr/>
        <p:txBody>
          <a:bodyPr/>
          <a:lstStyle/>
          <a:p>
            <a:fld id="{0BE8B6B3-3008-A442-B96F-00DD8573C2AF}" type="slidenum">
              <a:rPr lang="en-US" smtClean="0"/>
              <a:t>4</a:t>
            </a:fld>
            <a:endParaRPr lang="en-US"/>
          </a:p>
        </p:txBody>
      </p:sp>
    </p:spTree>
    <p:extLst>
      <p:ext uri="{BB962C8B-B14F-4D97-AF65-F5344CB8AC3E}">
        <p14:creationId xmlns:p14="http://schemas.microsoft.com/office/powerpoint/2010/main" val="19108433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(10 minutes)</a:t>
            </a:r>
            <a:endParaRPr lang="en-IE" sz="1200" dirty="0">
              <a:latin typeface="Arial" panose="020B0604020202020204" pitchFamily="34" charset="0"/>
              <a:cs typeface="Arial" panose="020B0604020202020204" pitchFamily="34" charset="0"/>
            </a:endParaRPr>
          </a:p>
          <a:p>
            <a:pPr lvl="0"/>
            <a:endParaRPr lang="en-GB" sz="1200" dirty="0">
              <a:latin typeface="Arial" panose="020B0604020202020204" pitchFamily="34" charset="0"/>
              <a:cs typeface="Arial" panose="020B0604020202020204" pitchFamily="34" charset="0"/>
            </a:endParaRPr>
          </a:p>
          <a:p>
            <a:pPr lvl="0"/>
            <a:r>
              <a:rPr lang="en-GB" sz="1200" b="1" dirty="0">
                <a:latin typeface="Arial" panose="020B0604020202020204" pitchFamily="34" charset="0"/>
                <a:cs typeface="Arial" panose="020B0604020202020204" pitchFamily="34" charset="0"/>
              </a:rPr>
              <a:t>We’re interested in the relationship between masculinity, lad culture and social media. </a:t>
            </a:r>
          </a:p>
          <a:p>
            <a:pPr lvl="0"/>
            <a:endParaRPr lang="en-GB"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Arial" panose="020B0604020202020204" pitchFamily="34" charset="0"/>
                <a:cs typeface="Arial" panose="020B0604020202020204" pitchFamily="34" charset="0"/>
              </a:rPr>
              <a:t>What do you think it means to be a lad on social media? What kinds of things do lads post? </a:t>
            </a:r>
            <a:r>
              <a:rPr lang="en-GB" sz="1200" b="1" i="0" dirty="0">
                <a:latin typeface="Arial" panose="020B0604020202020204" pitchFamily="34" charset="0"/>
                <a:cs typeface="Arial" panose="020B0604020202020204" pitchFamily="34" charset="0"/>
              </a:rPr>
              <a:t>What types of images and vids do you associate with lad content on social media?</a:t>
            </a:r>
          </a:p>
          <a:p>
            <a:endParaRPr lang="en-GB" sz="1200" dirty="0">
              <a:latin typeface="Arial" panose="020B0604020202020204" pitchFamily="34" charset="0"/>
              <a:cs typeface="Arial" panose="020B0604020202020204" pitchFamily="34" charset="0"/>
            </a:endParaRPr>
          </a:p>
          <a:p>
            <a:pPr lvl="0"/>
            <a:r>
              <a:rPr lang="en-GB" sz="1200" dirty="0">
                <a:latin typeface="Arial" panose="020B0604020202020204" pitchFamily="34" charset="0"/>
                <a:cs typeface="Arial" panose="020B0604020202020204" pitchFamily="34" charset="0"/>
              </a:rPr>
              <a:t>Probe: For example, do you think young men who see themselves as lads are more likely to post on particular topics? If so, can you please give examples. Do you feel you can recognise a laddish post from the language used? What do you think are the most popular social media sites for lads to post content to? </a:t>
            </a:r>
          </a:p>
          <a:p>
            <a:pPr lvl="0"/>
            <a:endParaRPr lang="en-GB"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What sort of content do you think lads like and share?................ </a:t>
            </a:r>
            <a:endParaRPr lang="en-GB" sz="1200" dirty="0">
              <a:latin typeface="Arial" panose="020B0604020202020204" pitchFamily="34" charset="0"/>
              <a:cs typeface="Arial" panose="020B0604020202020204" pitchFamily="34" charset="0"/>
            </a:endParaRPr>
          </a:p>
          <a:p>
            <a:pPr lvl="0"/>
            <a:endParaRPr lang="en-GB" sz="1200" dirty="0">
              <a:latin typeface="Arial" panose="020B0604020202020204" pitchFamily="34" charset="0"/>
              <a:cs typeface="Arial" panose="020B0604020202020204" pitchFamily="34" charset="0"/>
            </a:endParaRPr>
          </a:p>
          <a:p>
            <a:r>
              <a:rPr lang="en-US" dirty="0"/>
              <a:t>Fiona</a:t>
            </a:r>
          </a:p>
        </p:txBody>
      </p:sp>
      <p:sp>
        <p:nvSpPr>
          <p:cNvPr id="4" name="Slide Number Placeholder 3"/>
          <p:cNvSpPr>
            <a:spLocks noGrp="1"/>
          </p:cNvSpPr>
          <p:nvPr>
            <p:ph type="sldNum" sz="quarter" idx="5"/>
          </p:nvPr>
        </p:nvSpPr>
        <p:spPr/>
        <p:txBody>
          <a:bodyPr/>
          <a:lstStyle/>
          <a:p>
            <a:fld id="{0BE8B6B3-3008-A442-B96F-00DD8573C2AF}" type="slidenum">
              <a:rPr lang="en-US" smtClean="0"/>
              <a:t>5</a:t>
            </a:fld>
            <a:endParaRPr lang="en-US"/>
          </a:p>
        </p:txBody>
      </p:sp>
    </p:spTree>
    <p:extLst>
      <p:ext uri="{BB962C8B-B14F-4D97-AF65-F5344CB8AC3E}">
        <p14:creationId xmlns:p14="http://schemas.microsoft.com/office/powerpoint/2010/main" val="70872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 the images or memes on this slide represent the sort of thing you or lads you know would share with their mates on social media? If so, can you indicate why? And provide examples of the sorts of things you or your lad friends liked or shared online?</a:t>
            </a:r>
          </a:p>
          <a:p>
            <a:endParaRPr lang="en-US" dirty="0"/>
          </a:p>
          <a:p>
            <a:r>
              <a:rPr lang="en-US" dirty="0"/>
              <a:t>Fiona</a:t>
            </a:r>
          </a:p>
        </p:txBody>
      </p:sp>
      <p:sp>
        <p:nvSpPr>
          <p:cNvPr id="4" name="Slide Number Placeholder 3"/>
          <p:cNvSpPr>
            <a:spLocks noGrp="1"/>
          </p:cNvSpPr>
          <p:nvPr>
            <p:ph type="sldNum" sz="quarter" idx="5"/>
          </p:nvPr>
        </p:nvSpPr>
        <p:spPr/>
        <p:txBody>
          <a:bodyPr/>
          <a:lstStyle/>
          <a:p>
            <a:fld id="{0BE8B6B3-3008-A442-B96F-00DD8573C2AF}" type="slidenum">
              <a:rPr lang="en-US" smtClean="0"/>
              <a:t>6</a:t>
            </a:fld>
            <a:endParaRPr lang="en-US"/>
          </a:p>
        </p:txBody>
      </p:sp>
    </p:spTree>
    <p:extLst>
      <p:ext uri="{BB962C8B-B14F-4D97-AF65-F5344CB8AC3E}">
        <p14:creationId xmlns:p14="http://schemas.microsoft.com/office/powerpoint/2010/main" val="8361605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What about posting pics of a night out with your mates or humorous content</a:t>
            </a:r>
            <a:r>
              <a:rPr lang="en-GB" b="0" dirty="0">
                <a:latin typeface="Arial" panose="020B0604020202020204" pitchFamily="34" charset="0"/>
                <a:cs typeface="Arial" panose="020B0604020202020204" pitchFamily="34" charset="0"/>
              </a:rPr>
              <a:t>, </a:t>
            </a:r>
            <a:r>
              <a:rPr lang="en-IE" sz="1200" b="1" dirty="0">
                <a:latin typeface="Arial" panose="020B0604020202020204" pitchFamily="34" charset="0"/>
                <a:cs typeface="Arial" panose="020B0604020202020204" pitchFamily="34" charset="0"/>
              </a:rPr>
              <a:t>like pranks you’ve played on your mates?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i="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1" i="0" dirty="0">
                <a:latin typeface="Arial" panose="020B0604020202020204" pitchFamily="34" charset="0"/>
                <a:cs typeface="Arial" panose="020B0604020202020204" pitchFamily="34" charset="0"/>
              </a:rPr>
              <a:t>If so, can you give us an example of something you’d post?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b="1"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1" i="0" dirty="0">
                <a:latin typeface="Arial" panose="020B0604020202020204" pitchFamily="34" charset="0"/>
                <a:cs typeface="Arial" panose="020B0604020202020204" pitchFamily="34" charset="0"/>
              </a:rPr>
              <a:t>Do any of these images relate to posts you’ve made?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b="1"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1" i="0" dirty="0">
                <a:latin typeface="Arial" panose="020B0604020202020204" pitchFamily="34" charset="0"/>
                <a:cs typeface="Arial" panose="020B0604020202020204" pitchFamily="34" charset="0"/>
              </a:rPr>
              <a:t>We’re interested in understanding why people choose to share specific content online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b="1"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rgbClr val="FFD448"/>
                </a:solidFill>
              </a:rPr>
              <a:t>For example, if you post content about a night out with your mates on social media, do you see these online posts as a way of remembering that night out and having a laugh over it? and wanting your mates to comment on it too?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solidFill>
                <a:srgbClr val="FFD448"/>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rgbClr val="FFD448"/>
                </a:solidFill>
                <a:latin typeface="Arial" panose="020B0604020202020204" pitchFamily="34" charset="0"/>
                <a:cs typeface="Arial" panose="020B0604020202020204" pitchFamily="34" charset="0"/>
              </a:rPr>
              <a:t>I’ve added </a:t>
            </a:r>
            <a:r>
              <a:rPr lang="en-US" sz="1200" b="1" i="1" dirty="0" err="1">
                <a:solidFill>
                  <a:srgbClr val="FFD448"/>
                </a:solidFill>
                <a:latin typeface="Arial" panose="020B0604020202020204" pitchFamily="34" charset="0"/>
                <a:cs typeface="Arial" panose="020B0604020202020204" pitchFamily="34" charset="0"/>
              </a:rPr>
              <a:t>flyin</a:t>
            </a:r>
            <a:r>
              <a:rPr lang="en-US" sz="1200" b="1" i="1" dirty="0">
                <a:solidFill>
                  <a:srgbClr val="FFD448"/>
                </a:solidFill>
                <a:latin typeface="Arial" panose="020B0604020202020204" pitchFamily="34" charset="0"/>
                <a:cs typeface="Arial" panose="020B0604020202020204" pitchFamily="34" charset="0"/>
              </a:rPr>
              <a:t> so we can ask them before we present these images.</a:t>
            </a:r>
            <a:endParaRPr lang="en-IE" sz="1200" b="1"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b="1"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1" i="0" dirty="0">
                <a:latin typeface="Arial" panose="020B0604020202020204" pitchFamily="34" charset="0"/>
                <a:cs typeface="Arial" panose="020B0604020202020204" pitchFamily="34" charset="0"/>
              </a:rPr>
              <a:t>Do you think these social media posts play in a role in helping to maintain your friendships with your friends online by keeping you connected?</a:t>
            </a:r>
          </a:p>
          <a:p>
            <a:pPr lvl="0"/>
            <a:endParaRPr lang="en-GB" sz="1200" dirty="0">
              <a:solidFill>
                <a:srgbClr val="FFD448"/>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Some of the young men who’ve participated in this research have told us that they and their mates often choose to post content in private groups chats with their mates (rather than public spaces), especially if they feel that it’s a bit contentious or controversial. Do you know of any guys who’ve chosen to do this? If so, can you speak about this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Fiona</a:t>
            </a:r>
            <a:endParaRPr lang="en-GB" sz="1200" dirty="0">
              <a:solidFill>
                <a:srgbClr val="FFD448"/>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BE8B6B3-3008-A442-B96F-00DD8573C2AF}" type="slidenum">
              <a:rPr lang="en-US" smtClean="0"/>
              <a:t>7</a:t>
            </a:fld>
            <a:endParaRPr lang="en-US"/>
          </a:p>
        </p:txBody>
      </p:sp>
    </p:spTree>
    <p:extLst>
      <p:ext uri="{BB962C8B-B14F-4D97-AF65-F5344CB8AC3E}">
        <p14:creationId xmlns:p14="http://schemas.microsoft.com/office/powerpoint/2010/main" val="2548643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dirty="0">
                <a:solidFill>
                  <a:srgbClr val="FFD448"/>
                </a:solidFill>
                <a:latin typeface="Arial" panose="020B0604020202020204" pitchFamily="34" charset="0"/>
                <a:cs typeface="Arial" panose="020B0604020202020204" pitchFamily="34" charset="0"/>
              </a:rPr>
              <a:t>Who do you follow online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dirty="0">
              <a:solidFill>
                <a:srgbClr val="FFD448"/>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dirty="0">
                <a:solidFill>
                  <a:srgbClr val="FFD448"/>
                </a:solidFill>
                <a:latin typeface="Arial" panose="020B0604020202020204" pitchFamily="34" charset="0"/>
                <a:cs typeface="Arial" panose="020B0604020202020204" pitchFamily="34" charset="0"/>
              </a:rPr>
              <a:t> Is it mostly your mates or sports starts and celebs?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rgbClr val="FFD448"/>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rgbClr val="FFD448"/>
              </a:solidFill>
            </a:endParaRPr>
          </a:p>
          <a:p>
            <a:pPr lvl="0"/>
            <a:endParaRPr lang="en-GB" sz="1200" dirty="0">
              <a:solidFill>
                <a:srgbClr val="FFD448"/>
              </a:solidFill>
              <a:latin typeface="Arial" panose="020B0604020202020204" pitchFamily="34" charset="0"/>
              <a:cs typeface="Arial" panose="020B0604020202020204" pitchFamily="34" charset="0"/>
            </a:endParaRPr>
          </a:p>
          <a:p>
            <a:r>
              <a:rPr lang="en-IE" sz="1200" dirty="0">
                <a:latin typeface="Arial" panose="020B0604020202020204" pitchFamily="34" charset="0"/>
                <a:cs typeface="Arial" panose="020B0604020202020204" pitchFamily="34" charset="0"/>
              </a:rPr>
              <a:t>Craig</a:t>
            </a:r>
          </a:p>
        </p:txBody>
      </p:sp>
      <p:sp>
        <p:nvSpPr>
          <p:cNvPr id="4" name="Slide Number Placeholder 3"/>
          <p:cNvSpPr>
            <a:spLocks noGrp="1"/>
          </p:cNvSpPr>
          <p:nvPr>
            <p:ph type="sldNum" sz="quarter" idx="5"/>
          </p:nvPr>
        </p:nvSpPr>
        <p:spPr/>
        <p:txBody>
          <a:bodyPr/>
          <a:lstStyle/>
          <a:p>
            <a:fld id="{0BE8B6B3-3008-A442-B96F-00DD8573C2AF}" type="slidenum">
              <a:rPr lang="en-US" smtClean="0"/>
              <a:t>8</a:t>
            </a:fld>
            <a:endParaRPr lang="en-US"/>
          </a:p>
        </p:txBody>
      </p:sp>
    </p:spTree>
    <p:extLst>
      <p:ext uri="{BB962C8B-B14F-4D97-AF65-F5344CB8AC3E}">
        <p14:creationId xmlns:p14="http://schemas.microsoft.com/office/powerpoint/2010/main" val="28531973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online influencers do you associate with masculinity and/or lad culture? The slide features 2 examples, do you recognize them? Would you associate them with masculinity and/or lad culture on social media? Why do you think they’re popular in those spaces?</a:t>
            </a:r>
          </a:p>
          <a:p>
            <a:endParaRPr lang="en-US" b="1" dirty="0"/>
          </a:p>
          <a:p>
            <a:r>
              <a:rPr lang="en-US" b="1" dirty="0"/>
              <a:t>Do you think its because some of the things they’ve said have had shock value and have attracted quite a bit of attention</a:t>
            </a:r>
            <a:br>
              <a:rPr lang="en-US" b="1" dirty="0"/>
            </a:br>
            <a:endParaRPr lang="en-US" b="1" dirty="0"/>
          </a:p>
          <a:p>
            <a:r>
              <a:rPr lang="en-US" b="1" dirty="0"/>
              <a:t>Craig</a:t>
            </a:r>
          </a:p>
          <a:p>
            <a:endParaRPr lang="en-US" b="1" dirty="0"/>
          </a:p>
          <a:p>
            <a:r>
              <a:rPr lang="en-US" b="1" dirty="0"/>
              <a:t>Names of influencers featured in the slide </a:t>
            </a:r>
          </a:p>
          <a:p>
            <a:r>
              <a:rPr lang="en-US" b="1" dirty="0"/>
              <a:t>Dr Alex George (standing beside car)</a:t>
            </a:r>
          </a:p>
          <a:p>
            <a:r>
              <a:rPr lang="en-US" b="1" dirty="0" err="1"/>
              <a:t>Stormsy</a:t>
            </a:r>
            <a:r>
              <a:rPr lang="en-US" b="1"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1" i="0" kern="1200" dirty="0">
                <a:solidFill>
                  <a:schemeClr val="tx1"/>
                </a:solidFill>
                <a:effectLst/>
                <a:latin typeface="+mn-lt"/>
                <a:ea typeface="+mn-ea"/>
                <a:cs typeface="+mn-cs"/>
              </a:rPr>
              <a:t>Jim Chapman (orange jacket)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b="1" i="0" kern="1200" dirty="0">
              <a:solidFill>
                <a:schemeClr val="tx1"/>
              </a:solidFill>
              <a:effectLst/>
              <a:latin typeface="+mn-lt"/>
              <a:ea typeface="+mn-ea"/>
              <a:cs typeface="+mn-cs"/>
            </a:endParaRPr>
          </a:p>
          <a:p>
            <a:endParaRPr lang="en-US" b="1" dirty="0"/>
          </a:p>
        </p:txBody>
      </p:sp>
      <p:sp>
        <p:nvSpPr>
          <p:cNvPr id="4" name="Slide Number Placeholder 3"/>
          <p:cNvSpPr>
            <a:spLocks noGrp="1"/>
          </p:cNvSpPr>
          <p:nvPr>
            <p:ph type="sldNum" sz="quarter" idx="5"/>
          </p:nvPr>
        </p:nvSpPr>
        <p:spPr/>
        <p:txBody>
          <a:bodyPr/>
          <a:lstStyle/>
          <a:p>
            <a:fld id="{0BE8B6B3-3008-A442-B96F-00DD8573C2AF}" type="slidenum">
              <a:rPr lang="en-US" smtClean="0"/>
              <a:t>9</a:t>
            </a:fld>
            <a:endParaRPr lang="en-US"/>
          </a:p>
        </p:txBody>
      </p:sp>
    </p:spTree>
    <p:extLst>
      <p:ext uri="{BB962C8B-B14F-4D97-AF65-F5344CB8AC3E}">
        <p14:creationId xmlns:p14="http://schemas.microsoft.com/office/powerpoint/2010/main" val="239224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Lads and their bromances have become a hot topic in the media over the last few years. Reality shows, like love island, have featured some bromances. You’ll see some pictures of these bromances featured on the slide and some comments that relate to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This guy posts about a previous male contestant on Love Island.  What do you think about this post? Probe: the guy in this post clearly admires this guy’s looks and body and is happy to say so – is that your experience of other men on social media nowadays?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We’re interested in exploring the relationship between lad culture and attitudes to guys from diverse sexual orientations</a:t>
            </a:r>
            <a:r>
              <a:rPr lang="en-GB" b="1" dirty="0">
                <a:latin typeface="+mn-lt"/>
                <a:cs typeface="+mn-cs"/>
              </a:rPr>
              <a:t>. D</a:t>
            </a:r>
            <a:r>
              <a:rPr lang="en-GB" b="1" dirty="0">
                <a:latin typeface="Arial" panose="020B0604020202020204" pitchFamily="34" charset="0"/>
                <a:cs typeface="Arial" panose="020B0604020202020204" pitchFamily="34" charset="0"/>
              </a:rPr>
              <a:t>o you think if you’re a typical ‘lad’ nowadays, you can post something positive about gay male culture?</a:t>
            </a:r>
            <a:r>
              <a:rPr lang="en-GB" b="1" dirty="0">
                <a:latin typeface="+mn-lt"/>
                <a:cs typeface="+mn-cs"/>
              </a:rPr>
              <a:t> If so, can you give us an example and tell us if you’ve observed anyone doing this? </a:t>
            </a:r>
            <a:r>
              <a:rPr lang="en-GB" b="1" dirty="0">
                <a:latin typeface="Arial" panose="020B0604020202020204" pitchFamily="34" charset="0"/>
                <a:cs typeface="Arial" panose="020B0604020202020204" pitchFamily="34" charset="0"/>
              </a:rPr>
              <a:t>If not, why not?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RESEARCH QUESTIONS/CONSIDERATIONS. Perhaps not homophobia, but how is laddish hetero-masculinity reified on social media?  Sensitivity/emotion is by definition avoided in lad culture but many of the social and material practices associated with it are about seeking a connection/togetherness. For instance, lad-related activities, like rugby and football, are all group sports, which often involve after sports activities, like drinking in the pub with the team.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What subject positions will the participants take?  Are we asking them to talk about themselves as lads, as young men or about other lads?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Craig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endParaRPr lang="en-US" dirty="0"/>
          </a:p>
        </p:txBody>
      </p:sp>
      <p:sp>
        <p:nvSpPr>
          <p:cNvPr id="4" name="Slide Number Placeholder 3"/>
          <p:cNvSpPr>
            <a:spLocks noGrp="1"/>
          </p:cNvSpPr>
          <p:nvPr>
            <p:ph type="sldNum" sz="quarter" idx="5"/>
          </p:nvPr>
        </p:nvSpPr>
        <p:spPr/>
        <p:txBody>
          <a:bodyPr/>
          <a:lstStyle/>
          <a:p>
            <a:fld id="{0BE8B6B3-3008-A442-B96F-00DD8573C2AF}" type="slidenum">
              <a:rPr lang="en-US" smtClean="0"/>
              <a:t>10</a:t>
            </a:fld>
            <a:endParaRPr lang="en-US"/>
          </a:p>
        </p:txBody>
      </p:sp>
    </p:spTree>
    <p:extLst>
      <p:ext uri="{BB962C8B-B14F-4D97-AF65-F5344CB8AC3E}">
        <p14:creationId xmlns:p14="http://schemas.microsoft.com/office/powerpoint/2010/main" val="15341593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E56B9-1283-D54B-98BE-3BFE1E79D976}"/>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5F59F9B6-1BB4-4E46-9567-5CF914DA83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D430DFAE-9C58-1845-9067-B8D4820B391B}"/>
              </a:ext>
            </a:extLst>
          </p:cNvPr>
          <p:cNvSpPr>
            <a:spLocks noGrp="1"/>
          </p:cNvSpPr>
          <p:nvPr>
            <p:ph type="dt" sz="half" idx="10"/>
          </p:nvPr>
        </p:nvSpPr>
        <p:spPr/>
        <p:txBody>
          <a:bodyPr/>
          <a:lstStyle/>
          <a:p>
            <a:fld id="{BD3DA384-861B-3243-A8AA-C8FB4EBFA4BE}" type="datetimeFigureOut">
              <a:rPr lang="en-US" smtClean="0"/>
              <a:t>9/3/2020</a:t>
            </a:fld>
            <a:endParaRPr lang="en-US"/>
          </a:p>
        </p:txBody>
      </p:sp>
      <p:sp>
        <p:nvSpPr>
          <p:cNvPr id="5" name="Footer Placeholder 4">
            <a:extLst>
              <a:ext uri="{FF2B5EF4-FFF2-40B4-BE49-F238E27FC236}">
                <a16:creationId xmlns:a16="http://schemas.microsoft.com/office/drawing/2014/main" id="{0A02BCE1-9D10-5941-BF03-71275381F1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CA7A6C-F09D-DA4C-A8F7-E53FF83BEDC2}"/>
              </a:ext>
            </a:extLst>
          </p:cNvPr>
          <p:cNvSpPr>
            <a:spLocks noGrp="1"/>
          </p:cNvSpPr>
          <p:nvPr>
            <p:ph type="sldNum" sz="quarter" idx="12"/>
          </p:nvPr>
        </p:nvSpPr>
        <p:spPr/>
        <p:txBody>
          <a:bodyPr/>
          <a:lstStyle/>
          <a:p>
            <a:fld id="{23094B57-6E10-5349-A28A-F72E8A658198}" type="slidenum">
              <a:rPr lang="en-US" smtClean="0"/>
              <a:t>‹#›</a:t>
            </a:fld>
            <a:endParaRPr lang="en-US"/>
          </a:p>
        </p:txBody>
      </p:sp>
    </p:spTree>
    <p:extLst>
      <p:ext uri="{BB962C8B-B14F-4D97-AF65-F5344CB8AC3E}">
        <p14:creationId xmlns:p14="http://schemas.microsoft.com/office/powerpoint/2010/main" val="13034076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68A75-C3AC-5947-9BBC-58050B955DCE}"/>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CD2AEEB-A43B-1847-904B-832017BA8E3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2B097F0-98E8-E34B-99D3-471E03D74E14}"/>
              </a:ext>
            </a:extLst>
          </p:cNvPr>
          <p:cNvSpPr>
            <a:spLocks noGrp="1"/>
          </p:cNvSpPr>
          <p:nvPr>
            <p:ph type="dt" sz="half" idx="10"/>
          </p:nvPr>
        </p:nvSpPr>
        <p:spPr/>
        <p:txBody>
          <a:bodyPr/>
          <a:lstStyle/>
          <a:p>
            <a:fld id="{BD3DA384-861B-3243-A8AA-C8FB4EBFA4BE}" type="datetimeFigureOut">
              <a:rPr lang="en-US" smtClean="0"/>
              <a:t>9/3/2020</a:t>
            </a:fld>
            <a:endParaRPr lang="en-US"/>
          </a:p>
        </p:txBody>
      </p:sp>
      <p:sp>
        <p:nvSpPr>
          <p:cNvPr id="5" name="Footer Placeholder 4">
            <a:extLst>
              <a:ext uri="{FF2B5EF4-FFF2-40B4-BE49-F238E27FC236}">
                <a16:creationId xmlns:a16="http://schemas.microsoft.com/office/drawing/2014/main" id="{F721E3A9-EAFA-4944-8BDE-BA572555AC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2C0FC-2A14-D140-83FF-E701C41C5818}"/>
              </a:ext>
            </a:extLst>
          </p:cNvPr>
          <p:cNvSpPr>
            <a:spLocks noGrp="1"/>
          </p:cNvSpPr>
          <p:nvPr>
            <p:ph type="sldNum" sz="quarter" idx="12"/>
          </p:nvPr>
        </p:nvSpPr>
        <p:spPr/>
        <p:txBody>
          <a:bodyPr/>
          <a:lstStyle/>
          <a:p>
            <a:fld id="{23094B57-6E10-5349-A28A-F72E8A658198}" type="slidenum">
              <a:rPr lang="en-US" smtClean="0"/>
              <a:t>‹#›</a:t>
            </a:fld>
            <a:endParaRPr lang="en-US"/>
          </a:p>
        </p:txBody>
      </p:sp>
    </p:spTree>
    <p:extLst>
      <p:ext uri="{BB962C8B-B14F-4D97-AF65-F5344CB8AC3E}">
        <p14:creationId xmlns:p14="http://schemas.microsoft.com/office/powerpoint/2010/main" val="2323024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B65F1C6-D0B8-6D4B-A132-E6C5FABDFCB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7D93AEE-6AC5-B04D-AEC8-157680BB26E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21870AC-9223-224F-9632-327CE88919DA}"/>
              </a:ext>
            </a:extLst>
          </p:cNvPr>
          <p:cNvSpPr>
            <a:spLocks noGrp="1"/>
          </p:cNvSpPr>
          <p:nvPr>
            <p:ph type="dt" sz="half" idx="10"/>
          </p:nvPr>
        </p:nvSpPr>
        <p:spPr/>
        <p:txBody>
          <a:bodyPr/>
          <a:lstStyle/>
          <a:p>
            <a:fld id="{BD3DA384-861B-3243-A8AA-C8FB4EBFA4BE}" type="datetimeFigureOut">
              <a:rPr lang="en-US" smtClean="0"/>
              <a:t>9/3/2020</a:t>
            </a:fld>
            <a:endParaRPr lang="en-US"/>
          </a:p>
        </p:txBody>
      </p:sp>
      <p:sp>
        <p:nvSpPr>
          <p:cNvPr id="5" name="Footer Placeholder 4">
            <a:extLst>
              <a:ext uri="{FF2B5EF4-FFF2-40B4-BE49-F238E27FC236}">
                <a16:creationId xmlns:a16="http://schemas.microsoft.com/office/drawing/2014/main" id="{3975F855-4536-5546-B60F-B3F4ADAFE9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633118-D576-5F4F-B52F-9C17A98F693A}"/>
              </a:ext>
            </a:extLst>
          </p:cNvPr>
          <p:cNvSpPr>
            <a:spLocks noGrp="1"/>
          </p:cNvSpPr>
          <p:nvPr>
            <p:ph type="sldNum" sz="quarter" idx="12"/>
          </p:nvPr>
        </p:nvSpPr>
        <p:spPr/>
        <p:txBody>
          <a:bodyPr/>
          <a:lstStyle/>
          <a:p>
            <a:fld id="{23094B57-6E10-5349-A28A-F72E8A658198}" type="slidenum">
              <a:rPr lang="en-US" smtClean="0"/>
              <a:t>‹#›</a:t>
            </a:fld>
            <a:endParaRPr lang="en-US"/>
          </a:p>
        </p:txBody>
      </p:sp>
    </p:spTree>
    <p:extLst>
      <p:ext uri="{BB962C8B-B14F-4D97-AF65-F5344CB8AC3E}">
        <p14:creationId xmlns:p14="http://schemas.microsoft.com/office/powerpoint/2010/main" val="2365888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0AA63-A498-874F-A371-E963B7F191F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715BB8D-40C7-1F4D-B16E-D659F7E476E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033064E-0741-2649-A9C4-D0BF18958052}"/>
              </a:ext>
            </a:extLst>
          </p:cNvPr>
          <p:cNvSpPr>
            <a:spLocks noGrp="1"/>
          </p:cNvSpPr>
          <p:nvPr>
            <p:ph type="dt" sz="half" idx="10"/>
          </p:nvPr>
        </p:nvSpPr>
        <p:spPr/>
        <p:txBody>
          <a:bodyPr/>
          <a:lstStyle/>
          <a:p>
            <a:fld id="{BD3DA384-861B-3243-A8AA-C8FB4EBFA4BE}" type="datetimeFigureOut">
              <a:rPr lang="en-US" smtClean="0"/>
              <a:t>9/3/2020</a:t>
            </a:fld>
            <a:endParaRPr lang="en-US"/>
          </a:p>
        </p:txBody>
      </p:sp>
      <p:sp>
        <p:nvSpPr>
          <p:cNvPr id="5" name="Footer Placeholder 4">
            <a:extLst>
              <a:ext uri="{FF2B5EF4-FFF2-40B4-BE49-F238E27FC236}">
                <a16:creationId xmlns:a16="http://schemas.microsoft.com/office/drawing/2014/main" id="{E3719445-7B5A-7945-9E9D-489E083045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D6ADAF-C6DD-0D40-96C2-C0D44DE4EF2A}"/>
              </a:ext>
            </a:extLst>
          </p:cNvPr>
          <p:cNvSpPr>
            <a:spLocks noGrp="1"/>
          </p:cNvSpPr>
          <p:nvPr>
            <p:ph type="sldNum" sz="quarter" idx="12"/>
          </p:nvPr>
        </p:nvSpPr>
        <p:spPr/>
        <p:txBody>
          <a:bodyPr/>
          <a:lstStyle/>
          <a:p>
            <a:fld id="{23094B57-6E10-5349-A28A-F72E8A658198}" type="slidenum">
              <a:rPr lang="en-US" smtClean="0"/>
              <a:t>‹#›</a:t>
            </a:fld>
            <a:endParaRPr lang="en-US"/>
          </a:p>
        </p:txBody>
      </p:sp>
    </p:spTree>
    <p:extLst>
      <p:ext uri="{BB962C8B-B14F-4D97-AF65-F5344CB8AC3E}">
        <p14:creationId xmlns:p14="http://schemas.microsoft.com/office/powerpoint/2010/main" val="120662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8383D-59A2-3C49-9DDF-50E5DF3856E8}"/>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0D8C1C5B-6D04-C942-B7CD-6EED103A28F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1849A4-E6DE-A240-A050-9AAD547FF334}"/>
              </a:ext>
            </a:extLst>
          </p:cNvPr>
          <p:cNvSpPr>
            <a:spLocks noGrp="1"/>
          </p:cNvSpPr>
          <p:nvPr>
            <p:ph type="dt" sz="half" idx="10"/>
          </p:nvPr>
        </p:nvSpPr>
        <p:spPr/>
        <p:txBody>
          <a:bodyPr/>
          <a:lstStyle/>
          <a:p>
            <a:fld id="{BD3DA384-861B-3243-A8AA-C8FB4EBFA4BE}" type="datetimeFigureOut">
              <a:rPr lang="en-US" smtClean="0"/>
              <a:t>9/3/2020</a:t>
            </a:fld>
            <a:endParaRPr lang="en-US"/>
          </a:p>
        </p:txBody>
      </p:sp>
      <p:sp>
        <p:nvSpPr>
          <p:cNvPr id="5" name="Footer Placeholder 4">
            <a:extLst>
              <a:ext uri="{FF2B5EF4-FFF2-40B4-BE49-F238E27FC236}">
                <a16:creationId xmlns:a16="http://schemas.microsoft.com/office/drawing/2014/main" id="{8196FFD1-0C44-F64D-97AF-88A9A82620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65F6FA-E4FC-E44B-A001-7F09FAA8F1AA}"/>
              </a:ext>
            </a:extLst>
          </p:cNvPr>
          <p:cNvSpPr>
            <a:spLocks noGrp="1"/>
          </p:cNvSpPr>
          <p:nvPr>
            <p:ph type="sldNum" sz="quarter" idx="12"/>
          </p:nvPr>
        </p:nvSpPr>
        <p:spPr/>
        <p:txBody>
          <a:bodyPr/>
          <a:lstStyle/>
          <a:p>
            <a:fld id="{23094B57-6E10-5349-A28A-F72E8A658198}" type="slidenum">
              <a:rPr lang="en-US" smtClean="0"/>
              <a:t>‹#›</a:t>
            </a:fld>
            <a:endParaRPr lang="en-US"/>
          </a:p>
        </p:txBody>
      </p:sp>
    </p:spTree>
    <p:extLst>
      <p:ext uri="{BB962C8B-B14F-4D97-AF65-F5344CB8AC3E}">
        <p14:creationId xmlns:p14="http://schemas.microsoft.com/office/powerpoint/2010/main" val="3930509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9077C-B431-2F40-9EFB-1CC7B9824B8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83186AC-5DC9-8644-ADCE-DF38EAFF3C0E}"/>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65AB533-59D8-D445-B3FC-0E731A15CA42}"/>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602842D2-4B0F-954E-BBE0-C230FDD3423D}"/>
              </a:ext>
            </a:extLst>
          </p:cNvPr>
          <p:cNvSpPr>
            <a:spLocks noGrp="1"/>
          </p:cNvSpPr>
          <p:nvPr>
            <p:ph type="dt" sz="half" idx="10"/>
          </p:nvPr>
        </p:nvSpPr>
        <p:spPr/>
        <p:txBody>
          <a:bodyPr/>
          <a:lstStyle/>
          <a:p>
            <a:fld id="{BD3DA384-861B-3243-A8AA-C8FB4EBFA4BE}" type="datetimeFigureOut">
              <a:rPr lang="en-US" smtClean="0"/>
              <a:t>9/3/2020</a:t>
            </a:fld>
            <a:endParaRPr lang="en-US"/>
          </a:p>
        </p:txBody>
      </p:sp>
      <p:sp>
        <p:nvSpPr>
          <p:cNvPr id="6" name="Footer Placeholder 5">
            <a:extLst>
              <a:ext uri="{FF2B5EF4-FFF2-40B4-BE49-F238E27FC236}">
                <a16:creationId xmlns:a16="http://schemas.microsoft.com/office/drawing/2014/main" id="{5D3EB0AE-1460-D44F-91C1-DA72D3F563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DEE53E-A3AB-0548-952E-4BB18D4515B3}"/>
              </a:ext>
            </a:extLst>
          </p:cNvPr>
          <p:cNvSpPr>
            <a:spLocks noGrp="1"/>
          </p:cNvSpPr>
          <p:nvPr>
            <p:ph type="sldNum" sz="quarter" idx="12"/>
          </p:nvPr>
        </p:nvSpPr>
        <p:spPr/>
        <p:txBody>
          <a:bodyPr/>
          <a:lstStyle/>
          <a:p>
            <a:fld id="{23094B57-6E10-5349-A28A-F72E8A658198}" type="slidenum">
              <a:rPr lang="en-US" smtClean="0"/>
              <a:t>‹#›</a:t>
            </a:fld>
            <a:endParaRPr lang="en-US"/>
          </a:p>
        </p:txBody>
      </p:sp>
    </p:spTree>
    <p:extLst>
      <p:ext uri="{BB962C8B-B14F-4D97-AF65-F5344CB8AC3E}">
        <p14:creationId xmlns:p14="http://schemas.microsoft.com/office/powerpoint/2010/main" val="41644473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CA044-A656-C749-A6C5-D52F9E3EF0C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09CC5C3-75D3-5E48-BAF2-62BEA541C6D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4C482CD-E3CC-DE4D-88FE-EDDDEA22199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EF93F266-7104-AB45-9B01-F09B1B26C3C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0F91BDEF-C4D2-7248-8107-9B030E2707D9}"/>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B486201A-4A64-4A4F-843D-692F3B04A045}"/>
              </a:ext>
            </a:extLst>
          </p:cNvPr>
          <p:cNvSpPr>
            <a:spLocks noGrp="1"/>
          </p:cNvSpPr>
          <p:nvPr>
            <p:ph type="dt" sz="half" idx="10"/>
          </p:nvPr>
        </p:nvSpPr>
        <p:spPr/>
        <p:txBody>
          <a:bodyPr/>
          <a:lstStyle/>
          <a:p>
            <a:fld id="{BD3DA384-861B-3243-A8AA-C8FB4EBFA4BE}" type="datetimeFigureOut">
              <a:rPr lang="en-US" smtClean="0"/>
              <a:t>9/3/2020</a:t>
            </a:fld>
            <a:endParaRPr lang="en-US"/>
          </a:p>
        </p:txBody>
      </p:sp>
      <p:sp>
        <p:nvSpPr>
          <p:cNvPr id="8" name="Footer Placeholder 7">
            <a:extLst>
              <a:ext uri="{FF2B5EF4-FFF2-40B4-BE49-F238E27FC236}">
                <a16:creationId xmlns:a16="http://schemas.microsoft.com/office/drawing/2014/main" id="{A931DBB0-508B-CD4E-B98C-F669A7F474A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D04E265-3618-EA43-90F5-9987BAB737FF}"/>
              </a:ext>
            </a:extLst>
          </p:cNvPr>
          <p:cNvSpPr>
            <a:spLocks noGrp="1"/>
          </p:cNvSpPr>
          <p:nvPr>
            <p:ph type="sldNum" sz="quarter" idx="12"/>
          </p:nvPr>
        </p:nvSpPr>
        <p:spPr/>
        <p:txBody>
          <a:bodyPr/>
          <a:lstStyle/>
          <a:p>
            <a:fld id="{23094B57-6E10-5349-A28A-F72E8A658198}" type="slidenum">
              <a:rPr lang="en-US" smtClean="0"/>
              <a:t>‹#›</a:t>
            </a:fld>
            <a:endParaRPr lang="en-US"/>
          </a:p>
        </p:txBody>
      </p:sp>
    </p:spTree>
    <p:extLst>
      <p:ext uri="{BB962C8B-B14F-4D97-AF65-F5344CB8AC3E}">
        <p14:creationId xmlns:p14="http://schemas.microsoft.com/office/powerpoint/2010/main" val="2504206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DB641-54FE-2E43-BE10-9D8F0F793A3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AC18582B-A12F-1842-8855-B114D5A01C9B}"/>
              </a:ext>
            </a:extLst>
          </p:cNvPr>
          <p:cNvSpPr>
            <a:spLocks noGrp="1"/>
          </p:cNvSpPr>
          <p:nvPr>
            <p:ph type="dt" sz="half" idx="10"/>
          </p:nvPr>
        </p:nvSpPr>
        <p:spPr/>
        <p:txBody>
          <a:bodyPr/>
          <a:lstStyle/>
          <a:p>
            <a:fld id="{BD3DA384-861B-3243-A8AA-C8FB4EBFA4BE}" type="datetimeFigureOut">
              <a:rPr lang="en-US" smtClean="0"/>
              <a:t>9/3/2020</a:t>
            </a:fld>
            <a:endParaRPr lang="en-US"/>
          </a:p>
        </p:txBody>
      </p:sp>
      <p:sp>
        <p:nvSpPr>
          <p:cNvPr id="4" name="Footer Placeholder 3">
            <a:extLst>
              <a:ext uri="{FF2B5EF4-FFF2-40B4-BE49-F238E27FC236}">
                <a16:creationId xmlns:a16="http://schemas.microsoft.com/office/drawing/2014/main" id="{AB1E2547-838C-E940-9D9E-46C446B25A9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7C0D8F7-E9FD-AE43-91BB-D8ABBAD9FB2A}"/>
              </a:ext>
            </a:extLst>
          </p:cNvPr>
          <p:cNvSpPr>
            <a:spLocks noGrp="1"/>
          </p:cNvSpPr>
          <p:nvPr>
            <p:ph type="sldNum" sz="quarter" idx="12"/>
          </p:nvPr>
        </p:nvSpPr>
        <p:spPr/>
        <p:txBody>
          <a:bodyPr/>
          <a:lstStyle/>
          <a:p>
            <a:fld id="{23094B57-6E10-5349-A28A-F72E8A658198}" type="slidenum">
              <a:rPr lang="en-US" smtClean="0"/>
              <a:t>‹#›</a:t>
            </a:fld>
            <a:endParaRPr lang="en-US"/>
          </a:p>
        </p:txBody>
      </p:sp>
    </p:spTree>
    <p:extLst>
      <p:ext uri="{BB962C8B-B14F-4D97-AF65-F5344CB8AC3E}">
        <p14:creationId xmlns:p14="http://schemas.microsoft.com/office/powerpoint/2010/main" val="3262739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99BB28-6D32-0044-8D68-5269066489B8}"/>
              </a:ext>
            </a:extLst>
          </p:cNvPr>
          <p:cNvSpPr>
            <a:spLocks noGrp="1"/>
          </p:cNvSpPr>
          <p:nvPr>
            <p:ph type="dt" sz="half" idx="10"/>
          </p:nvPr>
        </p:nvSpPr>
        <p:spPr/>
        <p:txBody>
          <a:bodyPr/>
          <a:lstStyle/>
          <a:p>
            <a:fld id="{BD3DA384-861B-3243-A8AA-C8FB4EBFA4BE}" type="datetimeFigureOut">
              <a:rPr lang="en-US" smtClean="0"/>
              <a:t>9/3/2020</a:t>
            </a:fld>
            <a:endParaRPr lang="en-US"/>
          </a:p>
        </p:txBody>
      </p:sp>
      <p:sp>
        <p:nvSpPr>
          <p:cNvPr id="3" name="Footer Placeholder 2">
            <a:extLst>
              <a:ext uri="{FF2B5EF4-FFF2-40B4-BE49-F238E27FC236}">
                <a16:creationId xmlns:a16="http://schemas.microsoft.com/office/drawing/2014/main" id="{E2E14ABC-ADB5-0041-9C51-59E313AA2C0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50B727D-FDE3-D348-9ACA-3A87DD4EDDB6}"/>
              </a:ext>
            </a:extLst>
          </p:cNvPr>
          <p:cNvSpPr>
            <a:spLocks noGrp="1"/>
          </p:cNvSpPr>
          <p:nvPr>
            <p:ph type="sldNum" sz="quarter" idx="12"/>
          </p:nvPr>
        </p:nvSpPr>
        <p:spPr/>
        <p:txBody>
          <a:bodyPr/>
          <a:lstStyle/>
          <a:p>
            <a:fld id="{23094B57-6E10-5349-A28A-F72E8A658198}" type="slidenum">
              <a:rPr lang="en-US" smtClean="0"/>
              <a:t>‹#›</a:t>
            </a:fld>
            <a:endParaRPr lang="en-US"/>
          </a:p>
        </p:txBody>
      </p:sp>
    </p:spTree>
    <p:extLst>
      <p:ext uri="{BB962C8B-B14F-4D97-AF65-F5344CB8AC3E}">
        <p14:creationId xmlns:p14="http://schemas.microsoft.com/office/powerpoint/2010/main" val="981782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3CCB7-3A85-924A-9469-E259E7BDDDC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504433DD-6527-ED49-BC1E-FA98537B40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EF64500F-52E8-7D42-8ED0-09023C4B7E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47BD698-BD35-6844-AA19-329EC967F00A}"/>
              </a:ext>
            </a:extLst>
          </p:cNvPr>
          <p:cNvSpPr>
            <a:spLocks noGrp="1"/>
          </p:cNvSpPr>
          <p:nvPr>
            <p:ph type="dt" sz="half" idx="10"/>
          </p:nvPr>
        </p:nvSpPr>
        <p:spPr/>
        <p:txBody>
          <a:bodyPr/>
          <a:lstStyle/>
          <a:p>
            <a:fld id="{BD3DA384-861B-3243-A8AA-C8FB4EBFA4BE}" type="datetimeFigureOut">
              <a:rPr lang="en-US" smtClean="0"/>
              <a:t>9/3/2020</a:t>
            </a:fld>
            <a:endParaRPr lang="en-US"/>
          </a:p>
        </p:txBody>
      </p:sp>
      <p:sp>
        <p:nvSpPr>
          <p:cNvPr id="6" name="Footer Placeholder 5">
            <a:extLst>
              <a:ext uri="{FF2B5EF4-FFF2-40B4-BE49-F238E27FC236}">
                <a16:creationId xmlns:a16="http://schemas.microsoft.com/office/drawing/2014/main" id="{1DBF2320-3855-A643-B64E-177E6729D0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EA82CC-0CE1-BC4A-9C38-DBDB30B1E684}"/>
              </a:ext>
            </a:extLst>
          </p:cNvPr>
          <p:cNvSpPr>
            <a:spLocks noGrp="1"/>
          </p:cNvSpPr>
          <p:nvPr>
            <p:ph type="sldNum" sz="quarter" idx="12"/>
          </p:nvPr>
        </p:nvSpPr>
        <p:spPr/>
        <p:txBody>
          <a:bodyPr/>
          <a:lstStyle/>
          <a:p>
            <a:fld id="{23094B57-6E10-5349-A28A-F72E8A658198}" type="slidenum">
              <a:rPr lang="en-US" smtClean="0"/>
              <a:t>‹#›</a:t>
            </a:fld>
            <a:endParaRPr lang="en-US"/>
          </a:p>
        </p:txBody>
      </p:sp>
    </p:spTree>
    <p:extLst>
      <p:ext uri="{BB962C8B-B14F-4D97-AF65-F5344CB8AC3E}">
        <p14:creationId xmlns:p14="http://schemas.microsoft.com/office/powerpoint/2010/main" val="1377055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FE065-C800-5B45-927E-4BD7A96326E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88202882-11F9-5C4F-B419-C523E7F58B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863F8FD-0182-5E43-B206-F96DB18A82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AF62138-56CB-4341-8118-22C69F1AD27D}"/>
              </a:ext>
            </a:extLst>
          </p:cNvPr>
          <p:cNvSpPr>
            <a:spLocks noGrp="1"/>
          </p:cNvSpPr>
          <p:nvPr>
            <p:ph type="dt" sz="half" idx="10"/>
          </p:nvPr>
        </p:nvSpPr>
        <p:spPr/>
        <p:txBody>
          <a:bodyPr/>
          <a:lstStyle/>
          <a:p>
            <a:fld id="{BD3DA384-861B-3243-A8AA-C8FB4EBFA4BE}" type="datetimeFigureOut">
              <a:rPr lang="en-US" smtClean="0"/>
              <a:t>9/3/2020</a:t>
            </a:fld>
            <a:endParaRPr lang="en-US"/>
          </a:p>
        </p:txBody>
      </p:sp>
      <p:sp>
        <p:nvSpPr>
          <p:cNvPr id="6" name="Footer Placeholder 5">
            <a:extLst>
              <a:ext uri="{FF2B5EF4-FFF2-40B4-BE49-F238E27FC236}">
                <a16:creationId xmlns:a16="http://schemas.microsoft.com/office/drawing/2014/main" id="{5226B038-310F-CF4C-BC8A-C7DC1C0921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16D6F7-D107-594C-AAC8-BC41746B22FC}"/>
              </a:ext>
            </a:extLst>
          </p:cNvPr>
          <p:cNvSpPr>
            <a:spLocks noGrp="1"/>
          </p:cNvSpPr>
          <p:nvPr>
            <p:ph type="sldNum" sz="quarter" idx="12"/>
          </p:nvPr>
        </p:nvSpPr>
        <p:spPr/>
        <p:txBody>
          <a:bodyPr/>
          <a:lstStyle/>
          <a:p>
            <a:fld id="{23094B57-6E10-5349-A28A-F72E8A658198}" type="slidenum">
              <a:rPr lang="en-US" smtClean="0"/>
              <a:t>‹#›</a:t>
            </a:fld>
            <a:endParaRPr lang="en-US"/>
          </a:p>
        </p:txBody>
      </p:sp>
    </p:spTree>
    <p:extLst>
      <p:ext uri="{BB962C8B-B14F-4D97-AF65-F5344CB8AC3E}">
        <p14:creationId xmlns:p14="http://schemas.microsoft.com/office/powerpoint/2010/main" val="39608378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D1A1CE0-D2C4-4A4C-B7F8-CA55712886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5664473-083B-5A4A-82F3-A35E0DFDCD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40C911-ED0C-5142-AA61-41078741BF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3DA384-861B-3243-A8AA-C8FB4EBFA4BE}" type="datetimeFigureOut">
              <a:rPr lang="en-US" smtClean="0"/>
              <a:t>9/3/2020</a:t>
            </a:fld>
            <a:endParaRPr lang="en-US"/>
          </a:p>
        </p:txBody>
      </p:sp>
      <p:sp>
        <p:nvSpPr>
          <p:cNvPr id="5" name="Footer Placeholder 4">
            <a:extLst>
              <a:ext uri="{FF2B5EF4-FFF2-40B4-BE49-F238E27FC236}">
                <a16:creationId xmlns:a16="http://schemas.microsoft.com/office/drawing/2014/main" id="{22E45E93-776B-F747-A538-B278B419B6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8750DDF-DD98-924F-8DAD-553B2A005E2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094B57-6E10-5349-A28A-F72E8A658198}" type="slidenum">
              <a:rPr lang="en-US" smtClean="0"/>
              <a:t>‹#›</a:t>
            </a:fld>
            <a:endParaRPr lang="en-US"/>
          </a:p>
        </p:txBody>
      </p:sp>
    </p:spTree>
    <p:extLst>
      <p:ext uri="{BB962C8B-B14F-4D97-AF65-F5344CB8AC3E}">
        <p14:creationId xmlns:p14="http://schemas.microsoft.com/office/powerpoint/2010/main" val="20662939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3.jpg"/><Relationship Id="rId7" Type="http://schemas.openxmlformats.org/officeDocument/2006/relationships/image" Target="../media/image37.tif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6.tiff"/><Relationship Id="rId5" Type="http://schemas.openxmlformats.org/officeDocument/2006/relationships/image" Target="../media/image35.tiff"/><Relationship Id="rId4" Type="http://schemas.openxmlformats.org/officeDocument/2006/relationships/image" Target="../media/image34.tif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0.jpg"/><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jpg"/></Relationships>
</file>

<file path=ppt/slides/_rels/slide15.xml.rels><?xml version="1.0" encoding="UTF-8" standalone="yes"?>
<Relationships xmlns="http://schemas.openxmlformats.org/package/2006/relationships"><Relationship Id="rId3" Type="http://schemas.openxmlformats.org/officeDocument/2006/relationships/image" Target="../media/image45.tif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7.jpg"/><Relationship Id="rId4" Type="http://schemas.openxmlformats.org/officeDocument/2006/relationships/image" Target="../media/image46.jpg"/></Relationships>
</file>

<file path=ppt/slides/_rels/slide1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victimsupport.org.uk/more-us/contact-us"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hyperlink" Target="http://www.survivorsnetwork.org.uk/content/counselling" TargetMode="External"/><Relationship Id="rId4" Type="http://schemas.openxmlformats.org/officeDocument/2006/relationships/hyperlink" Target="mailto:counselling@metrocharity.org.uk"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gif"/><Relationship Id="rId12"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tiff"/><Relationship Id="rId11" Type="http://schemas.openxmlformats.org/officeDocument/2006/relationships/image" Target="../media/image18.gif"/><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jp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25.gif"/><Relationship Id="rId3" Type="http://schemas.openxmlformats.org/officeDocument/2006/relationships/image" Target="../media/image20.png"/><Relationship Id="rId7" Type="http://schemas.openxmlformats.org/officeDocument/2006/relationships/image" Target="../media/image24.gif"/><Relationship Id="rId12"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8.jpe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jpg"/><Relationship Id="rId9"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2.jpg"/><Relationship Id="rId4" Type="http://schemas.openxmlformats.org/officeDocument/2006/relationships/image" Target="../media/image3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holding, person, player, sign&#10;&#10;Description automatically generated">
            <a:extLst>
              <a:ext uri="{FF2B5EF4-FFF2-40B4-BE49-F238E27FC236}">
                <a16:creationId xmlns:a16="http://schemas.microsoft.com/office/drawing/2014/main" id="{0A28180B-9BD4-9A42-9982-FD5DBDD7E1B3}"/>
              </a:ext>
            </a:extLst>
          </p:cNvPr>
          <p:cNvPicPr>
            <a:picLocks noChangeAspect="1"/>
          </p:cNvPicPr>
          <p:nvPr/>
        </p:nvPicPr>
        <p:blipFill>
          <a:blip r:embed="rId2"/>
          <a:stretch>
            <a:fillRect/>
          </a:stretch>
        </p:blipFill>
        <p:spPr>
          <a:xfrm>
            <a:off x="0" y="-193589"/>
            <a:ext cx="12191999" cy="7051589"/>
          </a:xfrm>
          <a:prstGeom prst="rect">
            <a:avLst/>
          </a:prstGeom>
        </p:spPr>
      </p:pic>
    </p:spTree>
    <p:extLst>
      <p:ext uri="{BB962C8B-B14F-4D97-AF65-F5344CB8AC3E}">
        <p14:creationId xmlns:p14="http://schemas.microsoft.com/office/powerpoint/2010/main" val="28946301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E85959D-C15D-934A-8089-8A8CF714DB50}"/>
              </a:ext>
            </a:extLst>
          </p:cNvPr>
          <p:cNvPicPr/>
          <p:nvPr/>
        </p:nvPicPr>
        <p:blipFill>
          <a:blip r:embed="rId3"/>
          <a:srcRect t="11176" b="11160"/>
          <a:stretch>
            <a:fillRect/>
          </a:stretch>
        </p:blipFill>
        <p:spPr>
          <a:xfrm>
            <a:off x="3963448" y="1778096"/>
            <a:ext cx="3587815" cy="4365812"/>
          </a:xfrm>
          <a:prstGeom prst="rect">
            <a:avLst/>
          </a:prstGeom>
          <a:noFill/>
          <a:ln>
            <a:noFill/>
            <a:prstDash/>
          </a:ln>
        </p:spPr>
      </p:pic>
      <p:sp>
        <p:nvSpPr>
          <p:cNvPr id="6" name="TextBox 5">
            <a:extLst>
              <a:ext uri="{FF2B5EF4-FFF2-40B4-BE49-F238E27FC236}">
                <a16:creationId xmlns:a16="http://schemas.microsoft.com/office/drawing/2014/main" id="{749B1E83-752B-9E4D-A3BA-44CAFB6ADB36}"/>
              </a:ext>
            </a:extLst>
          </p:cNvPr>
          <p:cNvSpPr txBox="1"/>
          <p:nvPr/>
        </p:nvSpPr>
        <p:spPr>
          <a:xfrm>
            <a:off x="678054" y="449098"/>
            <a:ext cx="9891666" cy="830997"/>
          </a:xfrm>
          <a:prstGeom prst="rect">
            <a:avLst/>
          </a:prstGeom>
          <a:noFill/>
        </p:spPr>
        <p:txBody>
          <a:bodyPr wrap="square" rtlCol="0">
            <a:spAutoFit/>
          </a:bodyPr>
          <a:lstStyle/>
          <a:p>
            <a:r>
              <a:rPr lang="en-US" sz="4800" b="1" dirty="0">
                <a:solidFill>
                  <a:srgbClr val="FFD448"/>
                </a:solidFill>
                <a:latin typeface="Segoe Print" panose="02000800000000000000" pitchFamily="2" charset="0"/>
                <a:cs typeface="Arial" panose="020B0604020202020204" pitchFamily="34" charset="0"/>
              </a:rPr>
              <a:t>Lads + bromances</a:t>
            </a:r>
          </a:p>
        </p:txBody>
      </p:sp>
      <p:pic>
        <p:nvPicPr>
          <p:cNvPr id="7" name="Picture 6">
            <a:extLst>
              <a:ext uri="{FF2B5EF4-FFF2-40B4-BE49-F238E27FC236}">
                <a16:creationId xmlns:a16="http://schemas.microsoft.com/office/drawing/2014/main" id="{D22DBE5F-992B-D449-8A42-A1705B690A7E}"/>
              </a:ext>
            </a:extLst>
          </p:cNvPr>
          <p:cNvPicPr>
            <a:picLocks noChangeAspect="1"/>
          </p:cNvPicPr>
          <p:nvPr/>
        </p:nvPicPr>
        <p:blipFill>
          <a:blip r:embed="rId4"/>
          <a:stretch>
            <a:fillRect/>
          </a:stretch>
        </p:blipFill>
        <p:spPr>
          <a:xfrm>
            <a:off x="8047712" y="1722066"/>
            <a:ext cx="2651076" cy="2651076"/>
          </a:xfrm>
          <a:prstGeom prst="rect">
            <a:avLst/>
          </a:prstGeom>
        </p:spPr>
      </p:pic>
      <p:pic>
        <p:nvPicPr>
          <p:cNvPr id="8" name="Picture 7">
            <a:extLst>
              <a:ext uri="{FF2B5EF4-FFF2-40B4-BE49-F238E27FC236}">
                <a16:creationId xmlns:a16="http://schemas.microsoft.com/office/drawing/2014/main" id="{D3408574-81F5-DC47-AF0F-7CE938A5BE37}"/>
              </a:ext>
            </a:extLst>
          </p:cNvPr>
          <p:cNvPicPr>
            <a:picLocks noChangeAspect="1"/>
          </p:cNvPicPr>
          <p:nvPr/>
        </p:nvPicPr>
        <p:blipFill>
          <a:blip r:embed="rId5"/>
          <a:stretch>
            <a:fillRect/>
          </a:stretch>
        </p:blipFill>
        <p:spPr>
          <a:xfrm>
            <a:off x="8047712" y="4426088"/>
            <a:ext cx="2650572" cy="1763835"/>
          </a:xfrm>
          <a:prstGeom prst="rect">
            <a:avLst/>
          </a:prstGeom>
        </p:spPr>
      </p:pic>
      <p:pic>
        <p:nvPicPr>
          <p:cNvPr id="9" name="Picture 8">
            <a:extLst>
              <a:ext uri="{FF2B5EF4-FFF2-40B4-BE49-F238E27FC236}">
                <a16:creationId xmlns:a16="http://schemas.microsoft.com/office/drawing/2014/main" id="{C8EC4CEA-8D1F-C648-966D-CE03DD6F0A4C}"/>
              </a:ext>
            </a:extLst>
          </p:cNvPr>
          <p:cNvPicPr>
            <a:picLocks noChangeAspect="1"/>
          </p:cNvPicPr>
          <p:nvPr/>
        </p:nvPicPr>
        <p:blipFill>
          <a:blip r:embed="rId6"/>
          <a:stretch>
            <a:fillRect/>
          </a:stretch>
        </p:blipFill>
        <p:spPr>
          <a:xfrm>
            <a:off x="678054" y="1775012"/>
            <a:ext cx="2953550" cy="1653988"/>
          </a:xfrm>
          <a:prstGeom prst="rect">
            <a:avLst/>
          </a:prstGeom>
        </p:spPr>
      </p:pic>
      <p:pic>
        <p:nvPicPr>
          <p:cNvPr id="10" name="Picture 9">
            <a:extLst>
              <a:ext uri="{FF2B5EF4-FFF2-40B4-BE49-F238E27FC236}">
                <a16:creationId xmlns:a16="http://schemas.microsoft.com/office/drawing/2014/main" id="{6A02E677-EE56-FF46-AE64-0F8851E09C19}"/>
              </a:ext>
            </a:extLst>
          </p:cNvPr>
          <p:cNvPicPr>
            <a:picLocks noChangeAspect="1"/>
          </p:cNvPicPr>
          <p:nvPr/>
        </p:nvPicPr>
        <p:blipFill>
          <a:blip r:embed="rId7"/>
          <a:stretch>
            <a:fillRect/>
          </a:stretch>
        </p:blipFill>
        <p:spPr>
          <a:xfrm>
            <a:off x="865683" y="3819807"/>
            <a:ext cx="2324101" cy="2324101"/>
          </a:xfrm>
          <a:prstGeom prst="rect">
            <a:avLst/>
          </a:prstGeom>
        </p:spPr>
      </p:pic>
    </p:spTree>
    <p:extLst>
      <p:ext uri="{BB962C8B-B14F-4D97-AF65-F5344CB8AC3E}">
        <p14:creationId xmlns:p14="http://schemas.microsoft.com/office/powerpoint/2010/main" val="3325312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2677451-03F0-4446-935B-771B95974168}"/>
              </a:ext>
            </a:extLst>
          </p:cNvPr>
          <p:cNvSpPr txBox="1"/>
          <p:nvPr/>
        </p:nvSpPr>
        <p:spPr>
          <a:xfrm>
            <a:off x="463092" y="325179"/>
            <a:ext cx="11128685" cy="830997"/>
          </a:xfrm>
          <a:prstGeom prst="rect">
            <a:avLst/>
          </a:prstGeom>
          <a:noFill/>
        </p:spPr>
        <p:txBody>
          <a:bodyPr wrap="square" rtlCol="0">
            <a:spAutoFit/>
          </a:bodyPr>
          <a:lstStyle/>
          <a:p>
            <a:r>
              <a:rPr lang="en-US" sz="4800" b="1" dirty="0">
                <a:solidFill>
                  <a:srgbClr val="FFD448"/>
                </a:solidFill>
                <a:latin typeface="Segoe Print" panose="02000800000000000000" pitchFamily="2" charset="0"/>
                <a:cs typeface="Arial" panose="020B0604020202020204" pitchFamily="34" charset="0"/>
              </a:rPr>
              <a:t>Lad culture + women </a:t>
            </a:r>
          </a:p>
        </p:txBody>
      </p:sp>
      <p:sp>
        <p:nvSpPr>
          <p:cNvPr id="4" name="TextBox 3">
            <a:extLst>
              <a:ext uri="{FF2B5EF4-FFF2-40B4-BE49-F238E27FC236}">
                <a16:creationId xmlns:a16="http://schemas.microsoft.com/office/drawing/2014/main" id="{B4512939-4636-BA43-95AA-14B76DDCF04E}"/>
              </a:ext>
            </a:extLst>
          </p:cNvPr>
          <p:cNvSpPr txBox="1"/>
          <p:nvPr/>
        </p:nvSpPr>
        <p:spPr>
          <a:xfrm>
            <a:off x="463092" y="3576878"/>
            <a:ext cx="3334870" cy="3046988"/>
          </a:xfrm>
          <a:prstGeom prst="rect">
            <a:avLst/>
          </a:prstGeom>
          <a:noFill/>
        </p:spPr>
        <p:txBody>
          <a:bodyPr wrap="square" rtlCol="0">
            <a:spAutoFit/>
          </a:bodyPr>
          <a:lstStyle/>
          <a:p>
            <a:r>
              <a:rPr lang="en-GB" sz="3200" dirty="0">
                <a:solidFill>
                  <a:srgbClr val="FFD448"/>
                </a:solidFill>
                <a:latin typeface="Arial" panose="020B0604020202020204" pitchFamily="34" charset="0"/>
                <a:cs typeface="Arial" panose="020B0604020202020204" pitchFamily="34" charset="0"/>
              </a:rPr>
              <a:t>#hot babe</a:t>
            </a:r>
            <a:endParaRPr lang="en-IE" sz="3200" dirty="0">
              <a:solidFill>
                <a:srgbClr val="FFD448"/>
              </a:solidFill>
              <a:latin typeface="Arial" panose="020B0604020202020204" pitchFamily="34" charset="0"/>
              <a:cs typeface="Arial" panose="020B0604020202020204" pitchFamily="34" charset="0"/>
            </a:endParaRPr>
          </a:p>
          <a:p>
            <a:r>
              <a:rPr lang="en-GB" sz="3200" dirty="0">
                <a:solidFill>
                  <a:srgbClr val="FFD448"/>
                </a:solidFill>
                <a:latin typeface="Arial" panose="020B0604020202020204" pitchFamily="34" charset="0"/>
                <a:cs typeface="Arial" panose="020B0604020202020204" pitchFamily="34" charset="0"/>
              </a:rPr>
              <a:t>#hot fit</a:t>
            </a:r>
            <a:endParaRPr lang="en-IE" sz="3200" dirty="0">
              <a:solidFill>
                <a:srgbClr val="FFD448"/>
              </a:solidFill>
              <a:latin typeface="Arial" panose="020B0604020202020204" pitchFamily="34" charset="0"/>
              <a:cs typeface="Arial" panose="020B0604020202020204" pitchFamily="34" charset="0"/>
            </a:endParaRPr>
          </a:p>
          <a:p>
            <a:r>
              <a:rPr lang="en-GB" sz="3200" dirty="0">
                <a:solidFill>
                  <a:srgbClr val="FFD448"/>
                </a:solidFill>
                <a:latin typeface="Arial" panose="020B0604020202020204" pitchFamily="34" charset="0"/>
                <a:cs typeface="Arial" panose="020B0604020202020204" pitchFamily="34" charset="0"/>
              </a:rPr>
              <a:t>#thot</a:t>
            </a:r>
          </a:p>
          <a:p>
            <a:r>
              <a:rPr lang="en-GB" sz="3200" dirty="0">
                <a:solidFill>
                  <a:srgbClr val="FFD448"/>
                </a:solidFill>
                <a:latin typeface="Arial" panose="020B0604020202020204" pitchFamily="34" charset="0"/>
                <a:cs typeface="Arial" panose="020B0604020202020204" pitchFamily="34" charset="0"/>
              </a:rPr>
              <a:t>#nudes babe #Thot</a:t>
            </a:r>
          </a:p>
          <a:p>
            <a:r>
              <a:rPr lang="en-GB" sz="3200" dirty="0">
                <a:solidFill>
                  <a:srgbClr val="FFD448"/>
                </a:solidFill>
                <a:latin typeface="Arial" panose="020B0604020202020204" pitchFamily="34" charset="0"/>
                <a:cs typeface="Arial" panose="020B0604020202020204" pitchFamily="34" charset="0"/>
              </a:rPr>
              <a:t>#</a:t>
            </a:r>
            <a:r>
              <a:rPr lang="en-GB" sz="3200" dirty="0" err="1">
                <a:solidFill>
                  <a:srgbClr val="FFD448"/>
                </a:solidFill>
                <a:latin typeface="Arial" panose="020B0604020202020204" pitchFamily="34" charset="0"/>
                <a:cs typeface="Arial" panose="020B0604020202020204" pitchFamily="34" charset="0"/>
              </a:rPr>
              <a:t>bodycount</a:t>
            </a:r>
            <a:endParaRPr lang="en-IE" sz="3200" dirty="0">
              <a:solidFill>
                <a:srgbClr val="FFD448"/>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B200FAAF-9E28-6E44-BA31-4BD279F4A4EF}"/>
              </a:ext>
            </a:extLst>
          </p:cNvPr>
          <p:cNvSpPr txBox="1"/>
          <p:nvPr/>
        </p:nvSpPr>
        <p:spPr>
          <a:xfrm>
            <a:off x="463092" y="2851593"/>
            <a:ext cx="6149788" cy="861774"/>
          </a:xfrm>
          <a:prstGeom prst="rect">
            <a:avLst/>
          </a:prstGeom>
          <a:noFill/>
        </p:spPr>
        <p:txBody>
          <a:bodyPr wrap="square" rtlCol="0">
            <a:spAutoFit/>
          </a:bodyPr>
          <a:lstStyle/>
          <a:p>
            <a:r>
              <a:rPr lang="en-US" sz="3200" u="sng" dirty="0">
                <a:solidFill>
                  <a:srgbClr val="FFD448"/>
                </a:solidFill>
                <a:latin typeface="Arial" panose="020B0604020202020204" pitchFamily="34" charset="0"/>
                <a:cs typeface="Arial" panose="020B0604020202020204" pitchFamily="34" charset="0"/>
              </a:rPr>
              <a:t>Common hashtags?</a:t>
            </a:r>
          </a:p>
          <a:p>
            <a:endParaRPr lang="en-US" dirty="0"/>
          </a:p>
        </p:txBody>
      </p:sp>
      <p:sp>
        <p:nvSpPr>
          <p:cNvPr id="3" name="TextBox 2">
            <a:extLst>
              <a:ext uri="{FF2B5EF4-FFF2-40B4-BE49-F238E27FC236}">
                <a16:creationId xmlns:a16="http://schemas.microsoft.com/office/drawing/2014/main" id="{FBBE2205-8733-FA48-B059-65A8D2802BE8}"/>
              </a:ext>
            </a:extLst>
          </p:cNvPr>
          <p:cNvSpPr txBox="1"/>
          <p:nvPr/>
        </p:nvSpPr>
        <p:spPr>
          <a:xfrm>
            <a:off x="398802" y="1497376"/>
            <a:ext cx="11257263" cy="1354217"/>
          </a:xfrm>
          <a:prstGeom prst="rect">
            <a:avLst/>
          </a:prstGeom>
          <a:noFill/>
        </p:spPr>
        <p:txBody>
          <a:bodyPr wrap="square" rtlCol="0">
            <a:spAutoFit/>
          </a:bodyPr>
          <a:lstStyle/>
          <a:p>
            <a:r>
              <a:rPr lang="en-GB" sz="3200" b="1" dirty="0">
                <a:solidFill>
                  <a:srgbClr val="FFD448"/>
                </a:solidFill>
                <a:latin typeface="Arial" panose="020B0604020202020204" pitchFamily="34" charset="0"/>
                <a:cs typeface="Arial" panose="020B0604020202020204" pitchFamily="34" charset="0"/>
              </a:rPr>
              <a:t>How do you think women are generally perceived or represented in lad culture?</a:t>
            </a:r>
          </a:p>
          <a:p>
            <a:endParaRPr lang="en-US" dirty="0"/>
          </a:p>
        </p:txBody>
      </p:sp>
    </p:spTree>
    <p:extLst>
      <p:ext uri="{BB962C8B-B14F-4D97-AF65-F5344CB8AC3E}">
        <p14:creationId xmlns:p14="http://schemas.microsoft.com/office/powerpoint/2010/main" val="1167794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C53A159-FB16-244F-80A4-4BCD3C9A0B99}"/>
              </a:ext>
            </a:extLst>
          </p:cNvPr>
          <p:cNvPicPr>
            <a:picLocks noChangeAspect="1"/>
          </p:cNvPicPr>
          <p:nvPr/>
        </p:nvPicPr>
        <p:blipFill>
          <a:blip r:embed="rId3"/>
          <a:stretch>
            <a:fillRect/>
          </a:stretch>
        </p:blipFill>
        <p:spPr>
          <a:xfrm>
            <a:off x="988767" y="1976371"/>
            <a:ext cx="2484343" cy="2484343"/>
          </a:xfrm>
          <a:prstGeom prst="rect">
            <a:avLst/>
          </a:prstGeom>
        </p:spPr>
      </p:pic>
      <p:pic>
        <p:nvPicPr>
          <p:cNvPr id="9" name="Picture 8" descr="A drawing of a cartoon character&#10;&#10;Description automatically generated">
            <a:extLst>
              <a:ext uri="{FF2B5EF4-FFF2-40B4-BE49-F238E27FC236}">
                <a16:creationId xmlns:a16="http://schemas.microsoft.com/office/drawing/2014/main" id="{DA333D7B-468A-6141-AB99-2F362CD5EC2B}"/>
              </a:ext>
            </a:extLst>
          </p:cNvPr>
          <p:cNvPicPr>
            <a:picLocks noChangeAspect="1"/>
          </p:cNvPicPr>
          <p:nvPr/>
        </p:nvPicPr>
        <p:blipFill>
          <a:blip r:embed="rId4"/>
          <a:stretch>
            <a:fillRect/>
          </a:stretch>
        </p:blipFill>
        <p:spPr>
          <a:xfrm>
            <a:off x="2614911" y="4757059"/>
            <a:ext cx="4851332" cy="1612477"/>
          </a:xfrm>
          <a:prstGeom prst="rect">
            <a:avLst/>
          </a:prstGeom>
        </p:spPr>
      </p:pic>
      <p:sp>
        <p:nvSpPr>
          <p:cNvPr id="10" name="TextBox 9">
            <a:extLst>
              <a:ext uri="{FF2B5EF4-FFF2-40B4-BE49-F238E27FC236}">
                <a16:creationId xmlns:a16="http://schemas.microsoft.com/office/drawing/2014/main" id="{CF822C55-DAE4-AF45-A2A9-C45D01D8D700}"/>
              </a:ext>
            </a:extLst>
          </p:cNvPr>
          <p:cNvSpPr txBox="1"/>
          <p:nvPr/>
        </p:nvSpPr>
        <p:spPr>
          <a:xfrm>
            <a:off x="463092" y="325179"/>
            <a:ext cx="11128685" cy="830997"/>
          </a:xfrm>
          <a:prstGeom prst="rect">
            <a:avLst/>
          </a:prstGeom>
          <a:noFill/>
        </p:spPr>
        <p:txBody>
          <a:bodyPr wrap="square" rtlCol="0">
            <a:spAutoFit/>
          </a:bodyPr>
          <a:lstStyle/>
          <a:p>
            <a:r>
              <a:rPr lang="en-US" sz="4800" b="1" dirty="0">
                <a:solidFill>
                  <a:srgbClr val="FFD448"/>
                </a:solidFill>
                <a:latin typeface="Segoe Print" panose="02000800000000000000" pitchFamily="2" charset="0"/>
                <a:cs typeface="Arial" panose="020B0604020202020204" pitchFamily="34" charset="0"/>
              </a:rPr>
              <a:t>Masculinity + feminism</a:t>
            </a:r>
          </a:p>
        </p:txBody>
      </p:sp>
      <p:pic>
        <p:nvPicPr>
          <p:cNvPr id="3" name="Picture 2" descr="A screenshot of a cell phone&#10;&#10;Description automatically generated">
            <a:extLst>
              <a:ext uri="{FF2B5EF4-FFF2-40B4-BE49-F238E27FC236}">
                <a16:creationId xmlns:a16="http://schemas.microsoft.com/office/drawing/2014/main" id="{7BA71195-29BB-C946-A900-5872990C19CC}"/>
              </a:ext>
            </a:extLst>
          </p:cNvPr>
          <p:cNvPicPr>
            <a:picLocks noChangeAspect="1"/>
          </p:cNvPicPr>
          <p:nvPr/>
        </p:nvPicPr>
        <p:blipFill>
          <a:blip r:embed="rId5"/>
          <a:stretch>
            <a:fillRect/>
          </a:stretch>
        </p:blipFill>
        <p:spPr>
          <a:xfrm>
            <a:off x="3971477" y="1937656"/>
            <a:ext cx="6989532" cy="2484343"/>
          </a:xfrm>
          <a:prstGeom prst="rect">
            <a:avLst/>
          </a:prstGeom>
        </p:spPr>
      </p:pic>
    </p:spTree>
    <p:extLst>
      <p:ext uri="{BB962C8B-B14F-4D97-AF65-F5344CB8AC3E}">
        <p14:creationId xmlns:p14="http://schemas.microsoft.com/office/powerpoint/2010/main" val="566025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812CB7D-537B-0145-91D7-A75AA26A2C7C}"/>
              </a:ext>
            </a:extLst>
          </p:cNvPr>
          <p:cNvSpPr txBox="1"/>
          <p:nvPr/>
        </p:nvSpPr>
        <p:spPr>
          <a:xfrm>
            <a:off x="885124" y="538718"/>
            <a:ext cx="7779905" cy="830997"/>
          </a:xfrm>
          <a:prstGeom prst="rect">
            <a:avLst/>
          </a:prstGeom>
          <a:noFill/>
        </p:spPr>
        <p:txBody>
          <a:bodyPr wrap="square" rtlCol="0">
            <a:spAutoFit/>
          </a:bodyPr>
          <a:lstStyle/>
          <a:p>
            <a:r>
              <a:rPr lang="en-US" sz="4800" b="1" dirty="0">
                <a:solidFill>
                  <a:srgbClr val="FFD448"/>
                </a:solidFill>
                <a:latin typeface="Segoe Print" panose="02000800000000000000" pitchFamily="2" charset="0"/>
                <a:cs typeface="Arial" panose="020B0604020202020204" pitchFamily="34" charset="0"/>
              </a:rPr>
              <a:t>Lad culture + feminism </a:t>
            </a:r>
          </a:p>
        </p:txBody>
      </p:sp>
      <p:pic>
        <p:nvPicPr>
          <p:cNvPr id="3" name="Picture 2" descr="A screenshot of a social media post&#10;&#10;Description automatically generated">
            <a:extLst>
              <a:ext uri="{FF2B5EF4-FFF2-40B4-BE49-F238E27FC236}">
                <a16:creationId xmlns:a16="http://schemas.microsoft.com/office/drawing/2014/main" id="{D703443F-451B-E249-9335-FCAF259DA689}"/>
              </a:ext>
            </a:extLst>
          </p:cNvPr>
          <p:cNvPicPr>
            <a:picLocks noChangeAspect="1"/>
          </p:cNvPicPr>
          <p:nvPr/>
        </p:nvPicPr>
        <p:blipFill>
          <a:blip r:embed="rId3"/>
          <a:stretch>
            <a:fillRect/>
          </a:stretch>
        </p:blipFill>
        <p:spPr>
          <a:xfrm>
            <a:off x="3552459" y="1670390"/>
            <a:ext cx="5320654" cy="4350534"/>
          </a:xfrm>
          <a:prstGeom prst="rect">
            <a:avLst/>
          </a:prstGeom>
        </p:spPr>
      </p:pic>
    </p:spTree>
    <p:extLst>
      <p:ext uri="{BB962C8B-B14F-4D97-AF65-F5344CB8AC3E}">
        <p14:creationId xmlns:p14="http://schemas.microsoft.com/office/powerpoint/2010/main" val="14062199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320AACD-7A88-374F-AB1D-8FC81ACC8C9A}"/>
              </a:ext>
            </a:extLst>
          </p:cNvPr>
          <p:cNvPicPr/>
          <p:nvPr/>
        </p:nvPicPr>
        <p:blipFill>
          <a:blip r:embed="rId3">
            <a:extLst>
              <a:ext uri="{28A0092B-C50C-407E-A947-70E740481C1C}">
                <a14:useLocalDpi xmlns:a14="http://schemas.microsoft.com/office/drawing/2010/main" val="0"/>
              </a:ext>
            </a:extLst>
          </a:blip>
          <a:stretch>
            <a:fillRect/>
          </a:stretch>
        </p:blipFill>
        <p:spPr>
          <a:xfrm>
            <a:off x="6480189" y="2112075"/>
            <a:ext cx="3134440" cy="3657237"/>
          </a:xfrm>
          <a:prstGeom prst="rect">
            <a:avLst/>
          </a:prstGeom>
        </p:spPr>
      </p:pic>
      <p:pic>
        <p:nvPicPr>
          <p:cNvPr id="5" name="Picture 4">
            <a:extLst>
              <a:ext uri="{FF2B5EF4-FFF2-40B4-BE49-F238E27FC236}">
                <a16:creationId xmlns:a16="http://schemas.microsoft.com/office/drawing/2014/main" id="{EADE15C6-4A88-9042-92A0-A7CF2D701EB0}"/>
              </a:ext>
            </a:extLst>
          </p:cNvPr>
          <p:cNvPicPr/>
          <p:nvPr/>
        </p:nvPicPr>
        <p:blipFill>
          <a:blip r:embed="rId4">
            <a:extLst>
              <a:ext uri="{28A0092B-C50C-407E-A947-70E740481C1C}">
                <a14:useLocalDpi xmlns:a14="http://schemas.microsoft.com/office/drawing/2010/main" val="0"/>
              </a:ext>
            </a:extLst>
          </a:blip>
          <a:stretch>
            <a:fillRect/>
          </a:stretch>
        </p:blipFill>
        <p:spPr>
          <a:xfrm>
            <a:off x="1750816" y="1502293"/>
            <a:ext cx="4338459" cy="2781301"/>
          </a:xfrm>
          <a:prstGeom prst="rect">
            <a:avLst/>
          </a:prstGeom>
        </p:spPr>
      </p:pic>
      <p:sp>
        <p:nvSpPr>
          <p:cNvPr id="6" name="TextBox 5">
            <a:extLst>
              <a:ext uri="{FF2B5EF4-FFF2-40B4-BE49-F238E27FC236}">
                <a16:creationId xmlns:a16="http://schemas.microsoft.com/office/drawing/2014/main" id="{9CE03F62-A65B-A949-8D3F-54F157C9B9E4}"/>
              </a:ext>
            </a:extLst>
          </p:cNvPr>
          <p:cNvSpPr txBox="1"/>
          <p:nvPr/>
        </p:nvSpPr>
        <p:spPr>
          <a:xfrm>
            <a:off x="885124" y="538718"/>
            <a:ext cx="10266970" cy="707886"/>
          </a:xfrm>
          <a:prstGeom prst="rect">
            <a:avLst/>
          </a:prstGeom>
          <a:noFill/>
        </p:spPr>
        <p:txBody>
          <a:bodyPr wrap="square" rtlCol="0">
            <a:spAutoFit/>
          </a:bodyPr>
          <a:lstStyle/>
          <a:p>
            <a:r>
              <a:rPr lang="en-US" sz="4000" b="1" dirty="0">
                <a:solidFill>
                  <a:srgbClr val="FFD448"/>
                </a:solidFill>
                <a:latin typeface="Segoe Print" panose="02000800000000000000" pitchFamily="2" charset="0"/>
                <a:cs typeface="Arial" panose="020B0604020202020204" pitchFamily="34" charset="0"/>
              </a:rPr>
              <a:t>Masculinity, lad culture + trans issues </a:t>
            </a:r>
          </a:p>
        </p:txBody>
      </p:sp>
      <p:pic>
        <p:nvPicPr>
          <p:cNvPr id="7" name="Picture 6" descr="A screenshot of a cell phone&#10;&#10;Description automatically generated">
            <a:extLst>
              <a:ext uri="{FF2B5EF4-FFF2-40B4-BE49-F238E27FC236}">
                <a16:creationId xmlns:a16="http://schemas.microsoft.com/office/drawing/2014/main" id="{17B63B21-1F37-E340-9D89-683D9995C6F7}"/>
              </a:ext>
            </a:extLst>
          </p:cNvPr>
          <p:cNvPicPr>
            <a:picLocks noChangeAspect="1"/>
          </p:cNvPicPr>
          <p:nvPr/>
        </p:nvPicPr>
        <p:blipFill>
          <a:blip r:embed="rId5"/>
          <a:stretch>
            <a:fillRect/>
          </a:stretch>
        </p:blipFill>
        <p:spPr>
          <a:xfrm>
            <a:off x="1757541" y="4539283"/>
            <a:ext cx="4338459" cy="2165321"/>
          </a:xfrm>
          <a:prstGeom prst="rect">
            <a:avLst/>
          </a:prstGeom>
        </p:spPr>
      </p:pic>
    </p:spTree>
    <p:extLst>
      <p:ext uri="{BB962C8B-B14F-4D97-AF65-F5344CB8AC3E}">
        <p14:creationId xmlns:p14="http://schemas.microsoft.com/office/powerpoint/2010/main" val="2769770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C31AF81-52D0-AE46-BC25-D8F840539D69}"/>
              </a:ext>
            </a:extLst>
          </p:cNvPr>
          <p:cNvSpPr txBox="1"/>
          <p:nvPr/>
        </p:nvSpPr>
        <p:spPr>
          <a:xfrm>
            <a:off x="600682" y="-17501"/>
            <a:ext cx="11327633" cy="1569660"/>
          </a:xfrm>
          <a:prstGeom prst="rect">
            <a:avLst/>
          </a:prstGeom>
          <a:noFill/>
        </p:spPr>
        <p:txBody>
          <a:bodyPr wrap="square" rtlCol="0">
            <a:spAutoFit/>
          </a:bodyPr>
          <a:lstStyle/>
          <a:p>
            <a:endParaRPr lang="en-US" sz="4800" b="1" dirty="0">
              <a:solidFill>
                <a:srgbClr val="FFD448"/>
              </a:solidFill>
              <a:latin typeface="Segoe Print" panose="02000800000000000000" pitchFamily="2" charset="0"/>
              <a:cs typeface="Arial" panose="020B0604020202020204" pitchFamily="34" charset="0"/>
            </a:endParaRPr>
          </a:p>
          <a:p>
            <a:r>
              <a:rPr lang="en-US" sz="4800" b="1" dirty="0">
                <a:solidFill>
                  <a:srgbClr val="FFD448"/>
                </a:solidFill>
                <a:latin typeface="Segoe Print" panose="02000800000000000000" pitchFamily="2" charset="0"/>
                <a:cs typeface="Arial" panose="020B0604020202020204" pitchFamily="34" charset="0"/>
              </a:rPr>
              <a:t>Gender issues - Online influencers?</a:t>
            </a:r>
          </a:p>
        </p:txBody>
      </p:sp>
      <p:pic>
        <p:nvPicPr>
          <p:cNvPr id="3" name="Picture 2">
            <a:extLst>
              <a:ext uri="{FF2B5EF4-FFF2-40B4-BE49-F238E27FC236}">
                <a16:creationId xmlns:a16="http://schemas.microsoft.com/office/drawing/2014/main" id="{D70615C1-593A-9846-B31F-8CF0A7B0FA58}"/>
              </a:ext>
            </a:extLst>
          </p:cNvPr>
          <p:cNvPicPr>
            <a:picLocks noChangeAspect="1"/>
          </p:cNvPicPr>
          <p:nvPr/>
        </p:nvPicPr>
        <p:blipFill>
          <a:blip r:embed="rId3"/>
          <a:stretch>
            <a:fillRect/>
          </a:stretch>
        </p:blipFill>
        <p:spPr>
          <a:xfrm>
            <a:off x="7686042" y="1997819"/>
            <a:ext cx="2698929" cy="4055768"/>
          </a:xfrm>
          <a:prstGeom prst="rect">
            <a:avLst/>
          </a:prstGeom>
        </p:spPr>
      </p:pic>
      <p:pic>
        <p:nvPicPr>
          <p:cNvPr id="5" name="Picture 4" descr="A close up of a person&#10;&#10;Description automatically generated">
            <a:extLst>
              <a:ext uri="{FF2B5EF4-FFF2-40B4-BE49-F238E27FC236}">
                <a16:creationId xmlns:a16="http://schemas.microsoft.com/office/drawing/2014/main" id="{FC1F12CF-E65C-4348-9891-3C464020676E}"/>
              </a:ext>
            </a:extLst>
          </p:cNvPr>
          <p:cNvPicPr>
            <a:picLocks noChangeAspect="1"/>
          </p:cNvPicPr>
          <p:nvPr/>
        </p:nvPicPr>
        <p:blipFill>
          <a:blip r:embed="rId4"/>
          <a:stretch>
            <a:fillRect/>
          </a:stretch>
        </p:blipFill>
        <p:spPr>
          <a:xfrm>
            <a:off x="1467593" y="2046882"/>
            <a:ext cx="6076731" cy="4043789"/>
          </a:xfrm>
          <a:prstGeom prst="rect">
            <a:avLst/>
          </a:prstGeom>
        </p:spPr>
      </p:pic>
      <p:pic>
        <p:nvPicPr>
          <p:cNvPr id="7" name="Picture 6" descr="A person wearing a suit and tie&#10;&#10;Description automatically generated">
            <a:extLst>
              <a:ext uri="{FF2B5EF4-FFF2-40B4-BE49-F238E27FC236}">
                <a16:creationId xmlns:a16="http://schemas.microsoft.com/office/drawing/2014/main" id="{9790B148-EF7F-D04D-BE15-FDAC69685D65}"/>
              </a:ext>
            </a:extLst>
          </p:cNvPr>
          <p:cNvPicPr>
            <a:picLocks noChangeAspect="1"/>
          </p:cNvPicPr>
          <p:nvPr/>
        </p:nvPicPr>
        <p:blipFill>
          <a:blip r:embed="rId5"/>
          <a:stretch>
            <a:fillRect/>
          </a:stretch>
        </p:blipFill>
        <p:spPr>
          <a:xfrm>
            <a:off x="4788757" y="1997819"/>
            <a:ext cx="2951485" cy="4141916"/>
          </a:xfrm>
          <a:prstGeom prst="rect">
            <a:avLst/>
          </a:prstGeom>
        </p:spPr>
      </p:pic>
    </p:spTree>
    <p:extLst>
      <p:ext uri="{BB962C8B-B14F-4D97-AF65-F5344CB8AC3E}">
        <p14:creationId xmlns:p14="http://schemas.microsoft.com/office/powerpoint/2010/main" val="131792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looking at a computer&#10;&#10;Description automatically generated">
            <a:extLst>
              <a:ext uri="{FF2B5EF4-FFF2-40B4-BE49-F238E27FC236}">
                <a16:creationId xmlns:a16="http://schemas.microsoft.com/office/drawing/2014/main" id="{9E320E34-D30B-4448-B0A9-CE14C61ACCD8}"/>
              </a:ext>
            </a:extLst>
          </p:cNvPr>
          <p:cNvPicPr>
            <a:picLocks noChangeAspect="1"/>
          </p:cNvPicPr>
          <p:nvPr/>
        </p:nvPicPr>
        <p:blipFill>
          <a:blip r:embed="rId3"/>
          <a:stretch>
            <a:fillRect/>
          </a:stretch>
        </p:blipFill>
        <p:spPr>
          <a:xfrm>
            <a:off x="0" y="-631567"/>
            <a:ext cx="12351434" cy="8121133"/>
          </a:xfrm>
          <a:prstGeom prst="rect">
            <a:avLst/>
          </a:prstGeom>
        </p:spPr>
      </p:pic>
      <p:sp>
        <p:nvSpPr>
          <p:cNvPr id="4" name="TextBox 3">
            <a:extLst>
              <a:ext uri="{FF2B5EF4-FFF2-40B4-BE49-F238E27FC236}">
                <a16:creationId xmlns:a16="http://schemas.microsoft.com/office/drawing/2014/main" id="{4DC61CFE-2D36-2245-A0DB-91A130445E19}"/>
              </a:ext>
            </a:extLst>
          </p:cNvPr>
          <p:cNvSpPr txBox="1"/>
          <p:nvPr/>
        </p:nvSpPr>
        <p:spPr>
          <a:xfrm>
            <a:off x="5970494" y="371669"/>
            <a:ext cx="6221506" cy="830997"/>
          </a:xfrm>
          <a:prstGeom prst="rect">
            <a:avLst/>
          </a:prstGeom>
          <a:noFill/>
        </p:spPr>
        <p:txBody>
          <a:bodyPr wrap="square" rtlCol="0">
            <a:spAutoFit/>
          </a:bodyPr>
          <a:lstStyle/>
          <a:p>
            <a:r>
              <a:rPr lang="en-US" sz="4800" b="1" dirty="0">
                <a:solidFill>
                  <a:schemeClr val="tx2">
                    <a:lumMod val="75000"/>
                  </a:schemeClr>
                </a:solidFill>
                <a:latin typeface="Arial" panose="020B0604020202020204" pitchFamily="34" charset="0"/>
                <a:cs typeface="Arial" panose="020B0604020202020204" pitchFamily="34" charset="0"/>
              </a:rPr>
              <a:t>Any online regrets?</a:t>
            </a:r>
          </a:p>
        </p:txBody>
      </p:sp>
    </p:spTree>
    <p:extLst>
      <p:ext uri="{BB962C8B-B14F-4D97-AF65-F5344CB8AC3E}">
        <p14:creationId xmlns:p14="http://schemas.microsoft.com/office/powerpoint/2010/main" val="20841458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erson holding a sign&#10;&#10;Description automatically generated">
            <a:extLst>
              <a:ext uri="{FF2B5EF4-FFF2-40B4-BE49-F238E27FC236}">
                <a16:creationId xmlns:a16="http://schemas.microsoft.com/office/drawing/2014/main" id="{266AD893-E9D8-6D41-B75A-D0BFE8B507B7}"/>
              </a:ext>
            </a:extLst>
          </p:cNvPr>
          <p:cNvPicPr>
            <a:picLocks noGrp="1" noChangeAspect="1"/>
          </p:cNvPicPr>
          <p:nvPr>
            <p:ph idx="1"/>
          </p:nvPr>
        </p:nvPicPr>
        <p:blipFill>
          <a:blip r:embed="rId3"/>
          <a:stretch>
            <a:fillRect/>
          </a:stretch>
        </p:blipFill>
        <p:spPr>
          <a:xfrm>
            <a:off x="0" y="-775119"/>
            <a:ext cx="12192000" cy="8120015"/>
          </a:xfrm>
        </p:spPr>
      </p:pic>
    </p:spTree>
    <p:extLst>
      <p:ext uri="{BB962C8B-B14F-4D97-AF65-F5344CB8AC3E}">
        <p14:creationId xmlns:p14="http://schemas.microsoft.com/office/powerpoint/2010/main" val="32572927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4BD0669-7936-0641-86A9-5FF5D65F1F81}"/>
              </a:ext>
            </a:extLst>
          </p:cNvPr>
          <p:cNvSpPr txBox="1"/>
          <p:nvPr/>
        </p:nvSpPr>
        <p:spPr>
          <a:xfrm>
            <a:off x="463092" y="325179"/>
            <a:ext cx="11128685" cy="830997"/>
          </a:xfrm>
          <a:prstGeom prst="rect">
            <a:avLst/>
          </a:prstGeom>
          <a:noFill/>
        </p:spPr>
        <p:txBody>
          <a:bodyPr wrap="square" rtlCol="0">
            <a:spAutoFit/>
          </a:bodyPr>
          <a:lstStyle/>
          <a:p>
            <a:r>
              <a:rPr lang="en-US" sz="4800" b="1" dirty="0">
                <a:solidFill>
                  <a:srgbClr val="FFD448"/>
                </a:solidFill>
                <a:latin typeface="Segoe Print" panose="02000800000000000000" pitchFamily="2" charset="0"/>
                <a:cs typeface="Arial" panose="020B0604020202020204" pitchFamily="34" charset="0"/>
              </a:rPr>
              <a:t>Concluding questions</a:t>
            </a:r>
          </a:p>
        </p:txBody>
      </p:sp>
      <p:sp>
        <p:nvSpPr>
          <p:cNvPr id="6" name="TextBox 5">
            <a:extLst>
              <a:ext uri="{FF2B5EF4-FFF2-40B4-BE49-F238E27FC236}">
                <a16:creationId xmlns:a16="http://schemas.microsoft.com/office/drawing/2014/main" id="{12B1D2DD-D4A4-1C49-85E2-F6D3E657D17E}"/>
              </a:ext>
            </a:extLst>
          </p:cNvPr>
          <p:cNvSpPr txBox="1"/>
          <p:nvPr/>
        </p:nvSpPr>
        <p:spPr>
          <a:xfrm>
            <a:off x="463092" y="2331498"/>
            <a:ext cx="9844690" cy="2031325"/>
          </a:xfrm>
          <a:prstGeom prst="rect">
            <a:avLst/>
          </a:prstGeom>
          <a:noFill/>
        </p:spPr>
        <p:txBody>
          <a:bodyPr wrap="square" rtlCol="0">
            <a:spAutoFit/>
          </a:bodyPr>
          <a:lstStyle/>
          <a:p>
            <a:r>
              <a:rPr lang="en-GB" sz="3600" dirty="0">
                <a:solidFill>
                  <a:srgbClr val="FFD448"/>
                </a:solidFill>
                <a:latin typeface="Arial" panose="020B0604020202020204" pitchFamily="34" charset="0"/>
                <a:cs typeface="Arial" panose="020B0604020202020204" pitchFamily="34" charset="0"/>
              </a:rPr>
              <a:t>Lad culture on social media – final thoughts? </a:t>
            </a:r>
          </a:p>
          <a:p>
            <a:endParaRPr lang="en-GB" sz="3600" dirty="0">
              <a:solidFill>
                <a:srgbClr val="FFD448"/>
              </a:solidFill>
              <a:latin typeface="Arial" panose="020B0604020202020204" pitchFamily="34" charset="0"/>
              <a:cs typeface="Arial" panose="020B0604020202020204" pitchFamily="34" charset="0"/>
            </a:endParaRPr>
          </a:p>
          <a:p>
            <a:endParaRPr lang="en-IE" sz="3600" dirty="0">
              <a:solidFill>
                <a:srgbClr val="FFD448"/>
              </a:solidFill>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6617477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48F6744-9456-0C4C-AFC2-C597A80564C0}"/>
              </a:ext>
            </a:extLst>
          </p:cNvPr>
          <p:cNvSpPr txBox="1"/>
          <p:nvPr/>
        </p:nvSpPr>
        <p:spPr>
          <a:xfrm>
            <a:off x="617838" y="537199"/>
            <a:ext cx="9891666" cy="830997"/>
          </a:xfrm>
          <a:prstGeom prst="rect">
            <a:avLst/>
          </a:prstGeom>
          <a:noFill/>
        </p:spPr>
        <p:txBody>
          <a:bodyPr wrap="square" rtlCol="0">
            <a:spAutoFit/>
          </a:bodyPr>
          <a:lstStyle/>
          <a:p>
            <a:r>
              <a:rPr lang="en-US" sz="4800" b="1" dirty="0">
                <a:solidFill>
                  <a:srgbClr val="FFD448"/>
                </a:solidFill>
                <a:latin typeface="Segoe Print" panose="02000800000000000000" pitchFamily="2" charset="0"/>
                <a:cs typeface="Arial" panose="020B0604020202020204" pitchFamily="34" charset="0"/>
              </a:rPr>
              <a:t>Debrief – support available</a:t>
            </a:r>
          </a:p>
        </p:txBody>
      </p:sp>
      <p:sp>
        <p:nvSpPr>
          <p:cNvPr id="5" name="TextBox 4">
            <a:extLst>
              <a:ext uri="{FF2B5EF4-FFF2-40B4-BE49-F238E27FC236}">
                <a16:creationId xmlns:a16="http://schemas.microsoft.com/office/drawing/2014/main" id="{5A23CC91-5EF6-C34A-8F09-15AC33846C07}"/>
              </a:ext>
            </a:extLst>
          </p:cNvPr>
          <p:cNvSpPr txBox="1"/>
          <p:nvPr/>
        </p:nvSpPr>
        <p:spPr>
          <a:xfrm>
            <a:off x="617838" y="1761893"/>
            <a:ext cx="11574162" cy="4862870"/>
          </a:xfrm>
          <a:prstGeom prst="rect">
            <a:avLst/>
          </a:prstGeom>
          <a:noFill/>
        </p:spPr>
        <p:txBody>
          <a:bodyPr wrap="square" rtlCol="0">
            <a:spAutoFit/>
          </a:bodyPr>
          <a:lstStyle/>
          <a:p>
            <a:r>
              <a:rPr lang="en-GB" sz="2400" dirty="0">
                <a:solidFill>
                  <a:srgbClr val="FFD448"/>
                </a:solidFill>
                <a:latin typeface="Arial" panose="020B0604020202020204" pitchFamily="34" charset="0"/>
                <a:cs typeface="Arial" panose="020B0604020202020204" pitchFamily="34" charset="0"/>
              </a:rPr>
              <a:t>If taking part in this focus group has raised any issues for you, which you feel require support, then we suggest contacting the following organisations.</a:t>
            </a:r>
          </a:p>
          <a:p>
            <a:endParaRPr lang="en-IE" sz="2400" dirty="0">
              <a:solidFill>
                <a:srgbClr val="FFD448"/>
              </a:solidFill>
              <a:latin typeface="Arial" panose="020B0604020202020204" pitchFamily="34" charset="0"/>
              <a:cs typeface="Arial" panose="020B0604020202020204" pitchFamily="34" charset="0"/>
            </a:endParaRPr>
          </a:p>
          <a:p>
            <a:r>
              <a:rPr lang="en-GB" sz="2200" b="1" i="1" u="sng" dirty="0">
                <a:solidFill>
                  <a:srgbClr val="FFD448"/>
                </a:solidFill>
                <a:latin typeface="Arial" panose="020B0604020202020204" pitchFamily="34" charset="0"/>
                <a:cs typeface="Arial" panose="020B0604020202020204" pitchFamily="34" charset="0"/>
              </a:rPr>
              <a:t>Victim Support:</a:t>
            </a:r>
            <a:r>
              <a:rPr lang="en-GB" sz="2200" dirty="0">
                <a:solidFill>
                  <a:srgbClr val="FFD448"/>
                </a:solidFill>
                <a:latin typeface="Arial" panose="020B0604020202020204" pitchFamily="34" charset="0"/>
                <a:cs typeface="Arial" panose="020B0604020202020204" pitchFamily="34" charset="0"/>
              </a:rPr>
              <a:t> </a:t>
            </a:r>
            <a:r>
              <a:rPr lang="en-GB" sz="2200" i="1" dirty="0">
                <a:solidFill>
                  <a:srgbClr val="FFD448"/>
                </a:solidFill>
                <a:latin typeface="Arial" panose="020B0604020202020204" pitchFamily="34" charset="0"/>
                <a:cs typeface="Arial" panose="020B0604020202020204" pitchFamily="34" charset="0"/>
              </a:rPr>
              <a:t>If you have experienced any kind of harassment, online or otherwise, Victim Support can give emotional and practical support. For more information, see their website </a:t>
            </a:r>
            <a:r>
              <a:rPr lang="en-GB" sz="2200" i="1" u="sng" dirty="0">
                <a:solidFill>
                  <a:srgbClr val="FFD448"/>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https://www.victimsupport.org.uk/more-us/contact-us</a:t>
            </a:r>
            <a:endParaRPr lang="en-GB" sz="2200" i="1" u="sng" dirty="0">
              <a:solidFill>
                <a:srgbClr val="FFD448"/>
              </a:solidFill>
              <a:latin typeface="Arial" panose="020B0604020202020204" pitchFamily="34" charset="0"/>
              <a:cs typeface="Arial" panose="020B0604020202020204" pitchFamily="34" charset="0"/>
            </a:endParaRPr>
          </a:p>
          <a:p>
            <a:endParaRPr lang="en-IE" sz="2200" dirty="0">
              <a:solidFill>
                <a:srgbClr val="FFD448"/>
              </a:solidFill>
              <a:latin typeface="Arial" panose="020B0604020202020204" pitchFamily="34" charset="0"/>
              <a:cs typeface="Arial" panose="020B0604020202020204" pitchFamily="34" charset="0"/>
            </a:endParaRPr>
          </a:p>
          <a:p>
            <a:r>
              <a:rPr lang="en-GB" sz="2200" b="1" i="1" u="sng" dirty="0">
                <a:solidFill>
                  <a:srgbClr val="FFD448"/>
                </a:solidFill>
                <a:latin typeface="Arial" panose="020B0604020202020204" pitchFamily="34" charset="0"/>
                <a:cs typeface="Arial" panose="020B0604020202020204" pitchFamily="34" charset="0"/>
              </a:rPr>
              <a:t>Metro</a:t>
            </a:r>
            <a:r>
              <a:rPr lang="en-GB" sz="2200" i="1" dirty="0">
                <a:solidFill>
                  <a:srgbClr val="FFD448"/>
                </a:solidFill>
                <a:latin typeface="Arial" panose="020B0604020202020204" pitchFamily="34" charset="0"/>
                <a:cs typeface="Arial" panose="020B0604020202020204" pitchFamily="34" charset="0"/>
              </a:rPr>
              <a:t> can refer to counselling around LGBTQI+ issues or refer you to a relevant organisation. Email: </a:t>
            </a:r>
            <a:r>
              <a:rPr lang="en-GB" sz="2200" i="1" dirty="0" err="1">
                <a:solidFill>
                  <a:srgbClr val="FFD448"/>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counselling@metrocharity.org.u</a:t>
            </a:r>
            <a:r>
              <a:rPr lang="en-GB" sz="2200" i="1" dirty="0" err="1">
                <a:solidFill>
                  <a:srgbClr val="FFD448"/>
                </a:solidFill>
                <a:latin typeface="Arial" panose="020B0604020202020204" pitchFamily="34" charset="0"/>
                <a:cs typeface="Arial" panose="020B0604020202020204" pitchFamily="34" charset="0"/>
              </a:rPr>
              <a:t>k</a:t>
            </a:r>
            <a:r>
              <a:rPr lang="en-GB" sz="2200" i="1" dirty="0">
                <a:solidFill>
                  <a:srgbClr val="FFD448"/>
                </a:solidFill>
                <a:latin typeface="Arial" panose="020B0604020202020204" pitchFamily="34" charset="0"/>
                <a:cs typeface="Arial" panose="020B0604020202020204" pitchFamily="34" charset="0"/>
              </a:rPr>
              <a:t>.</a:t>
            </a:r>
          </a:p>
          <a:p>
            <a:endParaRPr lang="en-IE" sz="2200" dirty="0">
              <a:solidFill>
                <a:srgbClr val="FFD448"/>
              </a:solidFill>
              <a:latin typeface="Arial" panose="020B0604020202020204" pitchFamily="34" charset="0"/>
              <a:cs typeface="Arial" panose="020B0604020202020204" pitchFamily="34" charset="0"/>
            </a:endParaRPr>
          </a:p>
          <a:p>
            <a:r>
              <a:rPr lang="en-GB" sz="2200" b="1" i="1" u="sng" dirty="0">
                <a:solidFill>
                  <a:srgbClr val="FFD448"/>
                </a:solidFill>
                <a:latin typeface="Arial" panose="020B0604020202020204" pitchFamily="34" charset="0"/>
                <a:cs typeface="Arial" panose="020B0604020202020204" pitchFamily="34" charset="0"/>
              </a:rPr>
              <a:t>Survivors Network</a:t>
            </a:r>
            <a:r>
              <a:rPr lang="en-GB" sz="2200" i="1" dirty="0">
                <a:solidFill>
                  <a:srgbClr val="FFD448"/>
                </a:solidFill>
                <a:latin typeface="Arial" panose="020B0604020202020204" pitchFamily="34" charset="0"/>
                <a:cs typeface="Arial" panose="020B0604020202020204" pitchFamily="34" charset="0"/>
              </a:rPr>
              <a:t> can refer self-identifying women to their counsellors or suggest a relevant organisation to help survivors of sexual violence of any gender. For more information, please see their website </a:t>
            </a:r>
            <a:r>
              <a:rPr lang="en-GB" sz="2200" i="1" u="sng" dirty="0">
                <a:solidFill>
                  <a:srgbClr val="FFD448"/>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http://www.survivorsnetwork.org.uk</a:t>
            </a:r>
            <a:endParaRPr lang="en-IE" sz="2200" dirty="0">
              <a:solidFill>
                <a:srgbClr val="FFD448"/>
              </a:solidFill>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627194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2166DD-16AF-1A4D-B3AB-FA4F66A9C576}"/>
              </a:ext>
            </a:extLst>
          </p:cNvPr>
          <p:cNvSpPr txBox="1"/>
          <p:nvPr/>
        </p:nvSpPr>
        <p:spPr>
          <a:xfrm>
            <a:off x="516366" y="1763485"/>
            <a:ext cx="11436147" cy="5355312"/>
          </a:xfrm>
          <a:prstGeom prst="rect">
            <a:avLst/>
          </a:prstGeom>
          <a:noFill/>
        </p:spPr>
        <p:txBody>
          <a:bodyPr wrap="square" rtlCol="0">
            <a:spAutoFit/>
          </a:bodyPr>
          <a:lstStyle/>
          <a:p>
            <a:r>
              <a:rPr lang="en-US" sz="2600" dirty="0">
                <a:solidFill>
                  <a:srgbClr val="FFD448"/>
                </a:solidFill>
                <a:latin typeface="Arial" panose="020B0604020202020204" pitchFamily="34" charset="0"/>
                <a:cs typeface="Arial" panose="020B0604020202020204" pitchFamily="34" charset="0"/>
              </a:rPr>
              <a:t>Introduction</a:t>
            </a:r>
          </a:p>
          <a:p>
            <a:endParaRPr lang="en-US" sz="2600" dirty="0">
              <a:solidFill>
                <a:srgbClr val="FFD448"/>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600" dirty="0">
                <a:solidFill>
                  <a:srgbClr val="FFD448"/>
                </a:solidFill>
                <a:latin typeface="Arial" panose="020B0604020202020204" pitchFamily="34" charset="0"/>
                <a:cs typeface="Arial" panose="020B0604020202020204" pitchFamily="34" charset="0"/>
              </a:rPr>
              <a:t>What is the purpose of this focus group?</a:t>
            </a:r>
          </a:p>
          <a:p>
            <a:pPr marL="342900" indent="-342900">
              <a:buFont typeface="Arial" panose="020B0604020202020204" pitchFamily="34" charset="0"/>
              <a:buChar char="•"/>
            </a:pPr>
            <a:endParaRPr lang="en-US" sz="2600" dirty="0">
              <a:solidFill>
                <a:srgbClr val="FFD448"/>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600" dirty="0">
                <a:solidFill>
                  <a:srgbClr val="FFD448"/>
                </a:solidFill>
                <a:latin typeface="Arial" panose="020B0604020202020204" pitchFamily="34" charset="0"/>
                <a:cs typeface="Arial" panose="020B0604020202020204" pitchFamily="34" charset="0"/>
              </a:rPr>
              <a:t>Active participation (verbal + online chat)</a:t>
            </a:r>
          </a:p>
          <a:p>
            <a:pPr marL="342900" indent="-342900">
              <a:buFont typeface="Arial" panose="020B0604020202020204" pitchFamily="34" charset="0"/>
              <a:buChar char="•"/>
            </a:pPr>
            <a:endParaRPr lang="en-US" sz="2600" dirty="0">
              <a:solidFill>
                <a:srgbClr val="FFD448"/>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600" dirty="0">
                <a:solidFill>
                  <a:srgbClr val="FFD448"/>
                </a:solidFill>
                <a:latin typeface="Arial" panose="020B0604020202020204" pitchFamily="34" charset="0"/>
                <a:cs typeface="Arial" panose="020B0604020202020204" pitchFamily="34" charset="0"/>
              </a:rPr>
              <a:t>Questions - semi-structured (ppt text + images aim to prompt responses)</a:t>
            </a:r>
          </a:p>
          <a:p>
            <a:endParaRPr lang="en-US" sz="2600" dirty="0">
              <a:solidFill>
                <a:srgbClr val="FFD448"/>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600" dirty="0">
                <a:solidFill>
                  <a:srgbClr val="FFD448"/>
                </a:solidFill>
                <a:latin typeface="Arial" panose="020B0604020202020204" pitchFamily="34" charset="0"/>
                <a:cs typeface="Arial" panose="020B0604020202020204" pitchFamily="34" charset="0"/>
              </a:rPr>
              <a:t>Focus group is being recorded. How will data be used?</a:t>
            </a:r>
          </a:p>
          <a:p>
            <a:endParaRPr lang="en-US" sz="2600" dirty="0">
              <a:solidFill>
                <a:srgbClr val="FFD448"/>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600" dirty="0">
                <a:solidFill>
                  <a:srgbClr val="FFD448"/>
                </a:solidFill>
                <a:latin typeface="Arial" panose="020B0604020202020204" pitchFamily="34" charset="0"/>
                <a:cs typeface="Arial" panose="020B0604020202020204" pitchFamily="34" charset="0"/>
              </a:rPr>
              <a:t>Confidentiality and anonymity </a:t>
            </a:r>
          </a:p>
          <a:p>
            <a:pPr marL="342900" indent="-342900">
              <a:buFont typeface="Arial" panose="020B0604020202020204" pitchFamily="34" charset="0"/>
              <a:buChar char="•"/>
            </a:pPr>
            <a:endParaRPr lang="en-US" sz="2800" dirty="0">
              <a:solidFill>
                <a:srgbClr val="FFD448"/>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US" sz="2800" dirty="0">
              <a:solidFill>
                <a:srgbClr val="FFD448"/>
              </a:solidFill>
              <a:latin typeface="Arial" panose="020B0604020202020204" pitchFamily="34" charset="0"/>
              <a:cs typeface="Arial" panose="020B0604020202020204" pitchFamily="34" charset="0"/>
            </a:endParaRPr>
          </a:p>
        </p:txBody>
      </p:sp>
      <p:sp>
        <p:nvSpPr>
          <p:cNvPr id="7" name="Parallelogram 6">
            <a:extLst>
              <a:ext uri="{FF2B5EF4-FFF2-40B4-BE49-F238E27FC236}">
                <a16:creationId xmlns:a16="http://schemas.microsoft.com/office/drawing/2014/main" id="{2263C498-36A5-044F-BC17-59CE8C710276}"/>
              </a:ext>
            </a:extLst>
          </p:cNvPr>
          <p:cNvSpPr/>
          <p:nvPr/>
        </p:nvSpPr>
        <p:spPr>
          <a:xfrm rot="10800000" flipV="1">
            <a:off x="488642" y="368892"/>
            <a:ext cx="5285141" cy="1059891"/>
          </a:xfrm>
          <a:prstGeom prst="parallelogram">
            <a:avLst>
              <a:gd name="adj" fmla="val 13547"/>
            </a:avLst>
          </a:prstGeom>
          <a:solidFill>
            <a:srgbClr val="FFD44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B4AFE2C3-4815-A44F-A7C2-CA9115BBDE9B}"/>
              </a:ext>
            </a:extLst>
          </p:cNvPr>
          <p:cNvSpPr txBox="1"/>
          <p:nvPr/>
        </p:nvSpPr>
        <p:spPr>
          <a:xfrm>
            <a:off x="1150167" y="533068"/>
            <a:ext cx="9042048" cy="830997"/>
          </a:xfrm>
          <a:prstGeom prst="rect">
            <a:avLst/>
          </a:prstGeom>
          <a:noFill/>
        </p:spPr>
        <p:txBody>
          <a:bodyPr wrap="square" rtlCol="0">
            <a:spAutoFit/>
          </a:bodyPr>
          <a:lstStyle/>
          <a:p>
            <a:r>
              <a:rPr lang="en-US" sz="4800" b="1" dirty="0">
                <a:solidFill>
                  <a:srgbClr val="169EC0"/>
                </a:solidFill>
                <a:latin typeface="Segoe Print" panose="02000800000000000000" pitchFamily="2" charset="0"/>
                <a:cs typeface="Arial" panose="020B0604020202020204" pitchFamily="34" charset="0"/>
              </a:rPr>
              <a:t>Focus groups</a:t>
            </a:r>
          </a:p>
        </p:txBody>
      </p:sp>
    </p:spTree>
    <p:extLst>
      <p:ext uri="{BB962C8B-B14F-4D97-AF65-F5344CB8AC3E}">
        <p14:creationId xmlns:p14="http://schemas.microsoft.com/office/powerpoint/2010/main" val="6637111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4BD0669-7936-0641-86A9-5FF5D65F1F81}"/>
              </a:ext>
            </a:extLst>
          </p:cNvPr>
          <p:cNvSpPr txBox="1"/>
          <p:nvPr/>
        </p:nvSpPr>
        <p:spPr>
          <a:xfrm>
            <a:off x="463092" y="325179"/>
            <a:ext cx="11128685" cy="830997"/>
          </a:xfrm>
          <a:prstGeom prst="rect">
            <a:avLst/>
          </a:prstGeom>
          <a:noFill/>
        </p:spPr>
        <p:txBody>
          <a:bodyPr wrap="square" rtlCol="0">
            <a:spAutoFit/>
          </a:bodyPr>
          <a:lstStyle/>
          <a:p>
            <a:r>
              <a:rPr lang="en-US" sz="4800" b="1" dirty="0">
                <a:solidFill>
                  <a:srgbClr val="FFD448"/>
                </a:solidFill>
                <a:latin typeface="Segoe Print" panose="02000800000000000000" pitchFamily="2" charset="0"/>
                <a:cs typeface="Arial" panose="020B0604020202020204" pitchFamily="34" charset="0"/>
              </a:rPr>
              <a:t>Thank you for participating!!</a:t>
            </a:r>
          </a:p>
        </p:txBody>
      </p:sp>
      <p:sp>
        <p:nvSpPr>
          <p:cNvPr id="6" name="TextBox 5">
            <a:extLst>
              <a:ext uri="{FF2B5EF4-FFF2-40B4-BE49-F238E27FC236}">
                <a16:creationId xmlns:a16="http://schemas.microsoft.com/office/drawing/2014/main" id="{12B1D2DD-D4A4-1C49-85E2-F6D3E657D17E}"/>
              </a:ext>
            </a:extLst>
          </p:cNvPr>
          <p:cNvSpPr txBox="1"/>
          <p:nvPr/>
        </p:nvSpPr>
        <p:spPr>
          <a:xfrm>
            <a:off x="406248" y="1398444"/>
            <a:ext cx="11379503" cy="4493538"/>
          </a:xfrm>
          <a:prstGeom prst="rect">
            <a:avLst/>
          </a:prstGeom>
          <a:noFill/>
        </p:spPr>
        <p:txBody>
          <a:bodyPr wrap="square" rtlCol="0">
            <a:spAutoFit/>
          </a:bodyPr>
          <a:lstStyle/>
          <a:p>
            <a:endParaRPr lang="en-GB" sz="3600" dirty="0">
              <a:solidFill>
                <a:srgbClr val="FFD448"/>
              </a:solidFill>
              <a:latin typeface="Arial" panose="020B0604020202020204" pitchFamily="34" charset="0"/>
              <a:cs typeface="Arial" panose="020B0604020202020204" pitchFamily="34" charset="0"/>
            </a:endParaRPr>
          </a:p>
          <a:p>
            <a:endParaRPr lang="en-GB" sz="3600" dirty="0">
              <a:solidFill>
                <a:srgbClr val="FFD448"/>
              </a:solidFill>
              <a:latin typeface="Arial" panose="020B0604020202020204" pitchFamily="34" charset="0"/>
              <a:cs typeface="Arial" panose="020B0604020202020204" pitchFamily="34" charset="0"/>
            </a:endParaRPr>
          </a:p>
          <a:p>
            <a:r>
              <a:rPr lang="en-GB" sz="3200" i="1" u="sng" dirty="0">
                <a:solidFill>
                  <a:srgbClr val="FFD448"/>
                </a:solidFill>
                <a:latin typeface="Arial" panose="020B0604020202020204" pitchFamily="34" charset="0"/>
                <a:cs typeface="Arial" panose="020B0604020202020204" pitchFamily="34" charset="0"/>
              </a:rPr>
              <a:t>Love2Shop vouchers</a:t>
            </a:r>
          </a:p>
          <a:p>
            <a:endParaRPr lang="en-GB" sz="3200" dirty="0">
              <a:solidFill>
                <a:srgbClr val="FFD448"/>
              </a:solidFill>
              <a:latin typeface="Arial" panose="020B0604020202020204" pitchFamily="34" charset="0"/>
              <a:cs typeface="Arial" panose="020B0604020202020204" pitchFamily="34" charset="0"/>
            </a:endParaRPr>
          </a:p>
          <a:p>
            <a:r>
              <a:rPr lang="en-GB" sz="3200" dirty="0">
                <a:solidFill>
                  <a:srgbClr val="FFD448"/>
                </a:solidFill>
                <a:latin typeface="Arial" panose="020B0604020202020204" pitchFamily="34" charset="0"/>
                <a:cs typeface="Arial" panose="020B0604020202020204" pitchFamily="34" charset="0"/>
              </a:rPr>
              <a:t>E-vouchers will be sent to you via the email address you provided when signing up to participate in this focus group/ interview</a:t>
            </a:r>
          </a:p>
          <a:p>
            <a:endParaRPr lang="en-IE" sz="3600" dirty="0">
              <a:solidFill>
                <a:srgbClr val="FFD448"/>
              </a:solidFill>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7706099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pic>
        <p:nvPicPr>
          <p:cNvPr id="5" name="Picture 4" descr="A group of people posing for a photo&#10;&#10;Description automatically generated">
            <a:extLst>
              <a:ext uri="{FF2B5EF4-FFF2-40B4-BE49-F238E27FC236}">
                <a16:creationId xmlns:a16="http://schemas.microsoft.com/office/drawing/2014/main" id="{F1B34898-011D-8C40-911B-6BF7A70B30DC}"/>
              </a:ext>
            </a:extLst>
          </p:cNvPr>
          <p:cNvPicPr>
            <a:picLocks noChangeAspect="1"/>
          </p:cNvPicPr>
          <p:nvPr/>
        </p:nvPicPr>
        <p:blipFill>
          <a:blip r:embed="rId3"/>
          <a:stretch>
            <a:fillRect/>
          </a:stretch>
        </p:blipFill>
        <p:spPr>
          <a:xfrm>
            <a:off x="2975496" y="459191"/>
            <a:ext cx="5956233" cy="5141509"/>
          </a:xfrm>
          <a:prstGeom prst="rect">
            <a:avLst/>
          </a:prstGeom>
        </p:spPr>
      </p:pic>
      <p:sp>
        <p:nvSpPr>
          <p:cNvPr id="7" name="TextBox 6">
            <a:extLst>
              <a:ext uri="{FF2B5EF4-FFF2-40B4-BE49-F238E27FC236}">
                <a16:creationId xmlns:a16="http://schemas.microsoft.com/office/drawing/2014/main" id="{A7FCE5F4-ABD1-2E47-A795-2A96A20E532E}"/>
              </a:ext>
            </a:extLst>
          </p:cNvPr>
          <p:cNvSpPr txBox="1"/>
          <p:nvPr/>
        </p:nvSpPr>
        <p:spPr>
          <a:xfrm>
            <a:off x="2012110" y="6027003"/>
            <a:ext cx="11128685" cy="830997"/>
          </a:xfrm>
          <a:prstGeom prst="rect">
            <a:avLst/>
          </a:prstGeom>
          <a:noFill/>
        </p:spPr>
        <p:txBody>
          <a:bodyPr wrap="square" rtlCol="0">
            <a:spAutoFit/>
          </a:bodyPr>
          <a:lstStyle/>
          <a:p>
            <a:r>
              <a:rPr lang="en-US" sz="4800" b="1" dirty="0">
                <a:solidFill>
                  <a:srgbClr val="FFD448"/>
                </a:solidFill>
                <a:latin typeface="Segoe Print" panose="02000800000000000000" pitchFamily="2" charset="0"/>
                <a:cs typeface="Arial" panose="020B0604020202020204" pitchFamily="34" charset="0"/>
              </a:rPr>
              <a:t>COVID-19: Lads on zoom?</a:t>
            </a:r>
          </a:p>
        </p:txBody>
      </p:sp>
    </p:spTree>
    <p:extLst>
      <p:ext uri="{BB962C8B-B14F-4D97-AF65-F5344CB8AC3E}">
        <p14:creationId xmlns:p14="http://schemas.microsoft.com/office/powerpoint/2010/main" val="9179098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58688A8-0B4F-D549-A180-4836B5E8E316}"/>
              </a:ext>
            </a:extLst>
          </p:cNvPr>
          <p:cNvSpPr txBox="1"/>
          <p:nvPr/>
        </p:nvSpPr>
        <p:spPr>
          <a:xfrm>
            <a:off x="2381540" y="2547430"/>
            <a:ext cx="3978279" cy="5509200"/>
          </a:xfrm>
          <a:prstGeom prst="rect">
            <a:avLst/>
          </a:prstGeom>
          <a:noFill/>
        </p:spPr>
        <p:txBody>
          <a:bodyPr wrap="square" rtlCol="0">
            <a:spAutoFit/>
          </a:bodyPr>
          <a:lstStyle/>
          <a:p>
            <a:endParaRPr lang="en-IE" sz="3200" dirty="0">
              <a:solidFill>
                <a:srgbClr val="FFD448"/>
              </a:solidFill>
              <a:latin typeface="Arial" panose="020B0604020202020204" pitchFamily="34" charset="0"/>
              <a:cs typeface="Arial" panose="020B0604020202020204" pitchFamily="34" charset="0"/>
            </a:endParaRPr>
          </a:p>
          <a:p>
            <a:r>
              <a:rPr lang="en-GB" sz="3200" dirty="0">
                <a:solidFill>
                  <a:srgbClr val="FFD448"/>
                </a:solidFill>
                <a:latin typeface="Arial" panose="020B0604020202020204" pitchFamily="34" charset="0"/>
                <a:cs typeface="Arial" panose="020B0604020202020204" pitchFamily="34" charset="0"/>
              </a:rPr>
              <a:t>#lads</a:t>
            </a:r>
            <a:endParaRPr lang="en-IE" sz="3200" dirty="0">
              <a:solidFill>
                <a:srgbClr val="FFD448"/>
              </a:solidFill>
              <a:latin typeface="Arial" panose="020B0604020202020204" pitchFamily="34" charset="0"/>
              <a:cs typeface="Arial" panose="020B0604020202020204" pitchFamily="34" charset="0"/>
            </a:endParaRPr>
          </a:p>
          <a:p>
            <a:r>
              <a:rPr lang="en-GB" sz="3200" dirty="0">
                <a:solidFill>
                  <a:srgbClr val="FFD448"/>
                </a:solidFill>
                <a:latin typeface="Arial" panose="020B0604020202020204" pitchFamily="34" charset="0"/>
                <a:cs typeface="Arial" panose="020B0604020202020204" pitchFamily="34" charset="0"/>
              </a:rPr>
              <a:t>#lad</a:t>
            </a:r>
            <a:endParaRPr lang="en-IE" sz="3200" dirty="0">
              <a:solidFill>
                <a:srgbClr val="FFD448"/>
              </a:solidFill>
              <a:latin typeface="Arial" panose="020B0604020202020204" pitchFamily="34" charset="0"/>
              <a:cs typeface="Arial" panose="020B0604020202020204" pitchFamily="34" charset="0"/>
            </a:endParaRPr>
          </a:p>
          <a:p>
            <a:r>
              <a:rPr lang="en-GB" sz="3200" dirty="0">
                <a:solidFill>
                  <a:srgbClr val="FFD448"/>
                </a:solidFill>
                <a:latin typeface="Arial" panose="020B0604020202020204" pitchFamily="34" charset="0"/>
                <a:cs typeface="Arial" panose="020B0604020202020204" pitchFamily="34" charset="0"/>
              </a:rPr>
              <a:t>#</a:t>
            </a:r>
            <a:r>
              <a:rPr lang="en-GB" sz="3200" dirty="0" err="1">
                <a:solidFill>
                  <a:srgbClr val="FFD448"/>
                </a:solidFill>
                <a:latin typeface="Arial" panose="020B0604020202020204" pitchFamily="34" charset="0"/>
                <a:cs typeface="Arial" panose="020B0604020202020204" pitchFamily="34" charset="0"/>
              </a:rPr>
              <a:t>ladsladslads</a:t>
            </a:r>
            <a:endParaRPr lang="en-GB" sz="3200" dirty="0">
              <a:solidFill>
                <a:srgbClr val="FFD448"/>
              </a:solidFill>
              <a:latin typeface="Arial" panose="020B0604020202020204" pitchFamily="34" charset="0"/>
              <a:cs typeface="Arial" panose="020B0604020202020204" pitchFamily="34" charset="0"/>
            </a:endParaRPr>
          </a:p>
          <a:p>
            <a:r>
              <a:rPr lang="en-GB" sz="3200" dirty="0">
                <a:solidFill>
                  <a:srgbClr val="FFD448"/>
                </a:solidFill>
                <a:latin typeface="Arial" panose="020B0604020202020204" pitchFamily="34" charset="0"/>
                <a:cs typeface="Arial" panose="020B0604020202020204" pitchFamily="34" charset="0"/>
              </a:rPr>
              <a:t>#</a:t>
            </a:r>
            <a:r>
              <a:rPr lang="en-GB" sz="3200" dirty="0" err="1">
                <a:solidFill>
                  <a:srgbClr val="FFD448"/>
                </a:solidFill>
                <a:latin typeface="Arial" panose="020B0604020202020204" pitchFamily="34" charset="0"/>
                <a:cs typeface="Arial" panose="020B0604020202020204" pitchFamily="34" charset="0"/>
              </a:rPr>
              <a:t>sesh</a:t>
            </a:r>
            <a:endParaRPr lang="en-IE" sz="3200" dirty="0">
              <a:solidFill>
                <a:srgbClr val="FFD448"/>
              </a:solidFill>
              <a:latin typeface="Arial" panose="020B0604020202020204" pitchFamily="34" charset="0"/>
              <a:cs typeface="Arial" panose="020B0604020202020204" pitchFamily="34" charset="0"/>
            </a:endParaRPr>
          </a:p>
          <a:p>
            <a:r>
              <a:rPr lang="en-GB" sz="3200" dirty="0">
                <a:solidFill>
                  <a:srgbClr val="FFD448"/>
                </a:solidFill>
                <a:latin typeface="Arial" panose="020B0604020202020204" pitchFamily="34" charset="0"/>
                <a:cs typeface="Arial" panose="020B0604020202020204" pitchFamily="34" charset="0"/>
              </a:rPr>
              <a:t>#</a:t>
            </a:r>
            <a:r>
              <a:rPr lang="en-GB" sz="3200" dirty="0" err="1">
                <a:solidFill>
                  <a:srgbClr val="FFD448"/>
                </a:solidFill>
                <a:latin typeface="Arial" panose="020B0604020202020204" pitchFamily="34" charset="0"/>
                <a:cs typeface="Arial" panose="020B0604020202020204" pitchFamily="34" charset="0"/>
              </a:rPr>
              <a:t>ladbible</a:t>
            </a:r>
            <a:endParaRPr lang="en-IE" sz="3200" dirty="0">
              <a:solidFill>
                <a:srgbClr val="FFD448"/>
              </a:solidFill>
              <a:latin typeface="Arial" panose="020B0604020202020204" pitchFamily="34" charset="0"/>
              <a:cs typeface="Arial" panose="020B0604020202020204" pitchFamily="34" charset="0"/>
            </a:endParaRPr>
          </a:p>
          <a:p>
            <a:r>
              <a:rPr lang="en-GB" sz="3200" dirty="0">
                <a:solidFill>
                  <a:srgbClr val="FFD448"/>
                </a:solidFill>
                <a:latin typeface="Arial" panose="020B0604020202020204" pitchFamily="34" charset="0"/>
                <a:cs typeface="Arial" panose="020B0604020202020204" pitchFamily="34" charset="0"/>
              </a:rPr>
              <a:t>#</a:t>
            </a:r>
            <a:r>
              <a:rPr lang="en-GB" sz="3200" dirty="0" err="1">
                <a:solidFill>
                  <a:srgbClr val="FFD448"/>
                </a:solidFill>
                <a:latin typeface="Arial" panose="020B0604020202020204" pitchFamily="34" charset="0"/>
                <a:cs typeface="Arial" panose="020B0604020202020204" pitchFamily="34" charset="0"/>
              </a:rPr>
              <a:t>ladsontour</a:t>
            </a:r>
            <a:endParaRPr lang="en-IE" sz="3200" dirty="0">
              <a:solidFill>
                <a:srgbClr val="FFD448"/>
              </a:solidFill>
              <a:latin typeface="Arial" panose="020B0604020202020204" pitchFamily="34" charset="0"/>
              <a:cs typeface="Arial" panose="020B0604020202020204" pitchFamily="34" charset="0"/>
            </a:endParaRPr>
          </a:p>
          <a:p>
            <a:r>
              <a:rPr lang="en-GB" sz="3200" dirty="0">
                <a:solidFill>
                  <a:srgbClr val="FFD448"/>
                </a:solidFill>
                <a:latin typeface="Arial" panose="020B0604020202020204" pitchFamily="34" charset="0"/>
                <a:cs typeface="Arial" panose="020B0604020202020204" pitchFamily="34" charset="0"/>
              </a:rPr>
              <a:t>#</a:t>
            </a:r>
            <a:r>
              <a:rPr lang="en-GB" sz="3200" dirty="0" err="1">
                <a:solidFill>
                  <a:srgbClr val="FFD448"/>
                </a:solidFill>
                <a:latin typeface="Arial" panose="020B0604020202020204" pitchFamily="34" charset="0"/>
                <a:cs typeface="Arial" panose="020B0604020202020204" pitchFamily="34" charset="0"/>
              </a:rPr>
              <a:t>ladsonholiday</a:t>
            </a:r>
            <a:endParaRPr lang="en-IE" sz="3200" dirty="0">
              <a:solidFill>
                <a:srgbClr val="FFD448"/>
              </a:solidFill>
              <a:latin typeface="Arial" panose="020B0604020202020204" pitchFamily="34" charset="0"/>
              <a:cs typeface="Arial" panose="020B0604020202020204" pitchFamily="34" charset="0"/>
            </a:endParaRPr>
          </a:p>
          <a:p>
            <a:endParaRPr lang="en-IE" sz="3200" dirty="0">
              <a:solidFill>
                <a:srgbClr val="FFD448"/>
              </a:solidFill>
              <a:latin typeface="Arial" panose="020B0604020202020204" pitchFamily="34" charset="0"/>
              <a:cs typeface="Arial" panose="020B0604020202020204" pitchFamily="34" charset="0"/>
            </a:endParaRPr>
          </a:p>
          <a:p>
            <a:endParaRPr lang="en-GB" sz="1600" dirty="0">
              <a:latin typeface="Arial" panose="020B0604020202020204" pitchFamily="34" charset="0"/>
              <a:cs typeface="Arial" panose="020B0604020202020204" pitchFamily="34" charset="0"/>
            </a:endParaRPr>
          </a:p>
          <a:p>
            <a:endParaRPr lang="en-IE" sz="1600" dirty="0">
              <a:latin typeface="Arial" panose="020B0604020202020204" pitchFamily="34" charset="0"/>
              <a:cs typeface="Arial" panose="020B0604020202020204" pitchFamily="34" charset="0"/>
            </a:endParaRPr>
          </a:p>
          <a:p>
            <a:r>
              <a:rPr lang="en-GB" sz="1400" b="1" dirty="0"/>
              <a:t> </a:t>
            </a:r>
            <a:endParaRPr lang="en-IE" sz="1400" dirty="0"/>
          </a:p>
          <a:p>
            <a:endParaRPr lang="en-US" dirty="0"/>
          </a:p>
        </p:txBody>
      </p:sp>
      <p:sp>
        <p:nvSpPr>
          <p:cNvPr id="5" name="TextBox 4">
            <a:extLst>
              <a:ext uri="{FF2B5EF4-FFF2-40B4-BE49-F238E27FC236}">
                <a16:creationId xmlns:a16="http://schemas.microsoft.com/office/drawing/2014/main" id="{92677451-03F0-4446-935B-771B95974168}"/>
              </a:ext>
            </a:extLst>
          </p:cNvPr>
          <p:cNvSpPr txBox="1"/>
          <p:nvPr/>
        </p:nvSpPr>
        <p:spPr>
          <a:xfrm>
            <a:off x="463092" y="325179"/>
            <a:ext cx="11128685" cy="830997"/>
          </a:xfrm>
          <a:prstGeom prst="rect">
            <a:avLst/>
          </a:prstGeom>
          <a:noFill/>
        </p:spPr>
        <p:txBody>
          <a:bodyPr wrap="square" rtlCol="0">
            <a:spAutoFit/>
          </a:bodyPr>
          <a:lstStyle/>
          <a:p>
            <a:r>
              <a:rPr lang="en-US" sz="4800" b="1" dirty="0">
                <a:solidFill>
                  <a:srgbClr val="FFD448"/>
                </a:solidFill>
                <a:latin typeface="Segoe Print" panose="02000800000000000000" pitchFamily="2" charset="0"/>
                <a:cs typeface="Arial" panose="020B0604020202020204" pitchFamily="34" charset="0"/>
              </a:rPr>
              <a:t>Lad culture – popular hashtags?</a:t>
            </a:r>
          </a:p>
        </p:txBody>
      </p:sp>
      <p:sp>
        <p:nvSpPr>
          <p:cNvPr id="9" name="TextBox 8">
            <a:extLst>
              <a:ext uri="{FF2B5EF4-FFF2-40B4-BE49-F238E27FC236}">
                <a16:creationId xmlns:a16="http://schemas.microsoft.com/office/drawing/2014/main" id="{6FFA680A-7ED3-F844-9B50-D3BB6BC47BF2}"/>
              </a:ext>
            </a:extLst>
          </p:cNvPr>
          <p:cNvSpPr txBox="1"/>
          <p:nvPr/>
        </p:nvSpPr>
        <p:spPr>
          <a:xfrm>
            <a:off x="5916705" y="3007018"/>
            <a:ext cx="6466114" cy="3323987"/>
          </a:xfrm>
          <a:prstGeom prst="rect">
            <a:avLst/>
          </a:prstGeom>
          <a:noFill/>
        </p:spPr>
        <p:txBody>
          <a:bodyPr wrap="square" rtlCol="0">
            <a:spAutoFit/>
          </a:bodyPr>
          <a:lstStyle/>
          <a:p>
            <a:r>
              <a:rPr lang="en-GB" sz="3200" dirty="0">
                <a:solidFill>
                  <a:srgbClr val="FFD448"/>
                </a:solidFill>
                <a:latin typeface="Arial" panose="020B0604020202020204" pitchFamily="34" charset="0"/>
                <a:cs typeface="Arial" panose="020B0604020202020204" pitchFamily="34" charset="0"/>
              </a:rPr>
              <a:t>#</a:t>
            </a:r>
            <a:r>
              <a:rPr lang="en-GB" sz="3200" dirty="0" err="1">
                <a:solidFill>
                  <a:srgbClr val="FFD448"/>
                </a:solidFill>
                <a:latin typeface="Arial" panose="020B0604020202020204" pitchFamily="34" charset="0"/>
                <a:cs typeface="Arial" panose="020B0604020202020204" pitchFamily="34" charset="0"/>
              </a:rPr>
              <a:t>legday</a:t>
            </a:r>
            <a:r>
              <a:rPr lang="en-GB" sz="3200" dirty="0">
                <a:solidFill>
                  <a:srgbClr val="FFD448"/>
                </a:solidFill>
                <a:latin typeface="Arial" panose="020B0604020202020204" pitchFamily="34" charset="0"/>
                <a:cs typeface="Arial" panose="020B0604020202020204" pitchFamily="34" charset="0"/>
              </a:rPr>
              <a:t> </a:t>
            </a:r>
            <a:endParaRPr lang="en-IE" sz="3200" dirty="0">
              <a:solidFill>
                <a:srgbClr val="FFD448"/>
              </a:solidFill>
              <a:latin typeface="Arial" panose="020B0604020202020204" pitchFamily="34" charset="0"/>
              <a:cs typeface="Arial" panose="020B0604020202020204" pitchFamily="34" charset="0"/>
            </a:endParaRPr>
          </a:p>
          <a:p>
            <a:r>
              <a:rPr lang="en-GB" sz="3200" dirty="0">
                <a:solidFill>
                  <a:srgbClr val="FFD448"/>
                </a:solidFill>
                <a:latin typeface="Arial" panose="020B0604020202020204" pitchFamily="34" charset="0"/>
                <a:cs typeface="Arial" panose="020B0604020202020204" pitchFamily="34" charset="0"/>
              </a:rPr>
              <a:t>#</a:t>
            </a:r>
            <a:r>
              <a:rPr lang="en-GB" sz="3200" dirty="0" err="1">
                <a:solidFill>
                  <a:srgbClr val="FFD448"/>
                </a:solidFill>
                <a:latin typeface="Arial" panose="020B0604020202020204" pitchFamily="34" charset="0"/>
                <a:cs typeface="Arial" panose="020B0604020202020204" pitchFamily="34" charset="0"/>
              </a:rPr>
              <a:t>armday</a:t>
            </a:r>
            <a:r>
              <a:rPr lang="en-GB" sz="3200" dirty="0">
                <a:solidFill>
                  <a:srgbClr val="FFD448"/>
                </a:solidFill>
                <a:latin typeface="Arial" panose="020B0604020202020204" pitchFamily="34" charset="0"/>
                <a:cs typeface="Arial" panose="020B0604020202020204" pitchFamily="34" charset="0"/>
              </a:rPr>
              <a:t>  </a:t>
            </a:r>
          </a:p>
          <a:p>
            <a:r>
              <a:rPr lang="en-GB" sz="3200" dirty="0">
                <a:solidFill>
                  <a:srgbClr val="FFD448"/>
                </a:solidFill>
                <a:latin typeface="Arial" panose="020B0604020202020204" pitchFamily="34" charset="0"/>
                <a:cs typeface="Arial" panose="020B0604020202020204" pitchFamily="34" charset="0"/>
              </a:rPr>
              <a:t>#footy beers </a:t>
            </a:r>
            <a:endParaRPr lang="en-IE" sz="3200" dirty="0">
              <a:solidFill>
                <a:srgbClr val="FFD448"/>
              </a:solidFill>
              <a:latin typeface="Arial" panose="020B0604020202020204" pitchFamily="34" charset="0"/>
              <a:cs typeface="Arial" panose="020B0604020202020204" pitchFamily="34" charset="0"/>
            </a:endParaRPr>
          </a:p>
          <a:p>
            <a:r>
              <a:rPr lang="en-GB" sz="3200" dirty="0">
                <a:solidFill>
                  <a:srgbClr val="FFD448"/>
                </a:solidFill>
                <a:latin typeface="Arial" panose="020B0604020202020204" pitchFamily="34" charset="0"/>
                <a:cs typeface="Arial" panose="020B0604020202020204" pitchFamily="34" charset="0"/>
              </a:rPr>
              <a:t>#banter/</a:t>
            </a:r>
            <a:r>
              <a:rPr lang="en-GB" sz="3200" dirty="0" err="1">
                <a:solidFill>
                  <a:srgbClr val="FFD448"/>
                </a:solidFill>
                <a:latin typeface="Arial" panose="020B0604020202020204" pitchFamily="34" charset="0"/>
                <a:cs typeface="Arial" panose="020B0604020202020204" pitchFamily="34" charset="0"/>
              </a:rPr>
              <a:t>bantz</a:t>
            </a:r>
            <a:r>
              <a:rPr lang="en-GB" sz="3200" dirty="0">
                <a:solidFill>
                  <a:srgbClr val="FFD448"/>
                </a:solidFill>
                <a:latin typeface="Arial" panose="020B0604020202020204" pitchFamily="34" charset="0"/>
                <a:cs typeface="Arial" panose="020B0604020202020204" pitchFamily="34" charset="0"/>
              </a:rPr>
              <a:t>/</a:t>
            </a:r>
            <a:r>
              <a:rPr lang="en-GB" sz="3200" dirty="0" err="1">
                <a:solidFill>
                  <a:srgbClr val="FFD448"/>
                </a:solidFill>
                <a:latin typeface="Arial" panose="020B0604020202020204" pitchFamily="34" charset="0"/>
                <a:cs typeface="Arial" panose="020B0604020202020204" pitchFamily="34" charset="0"/>
              </a:rPr>
              <a:t>bants</a:t>
            </a:r>
            <a:r>
              <a:rPr lang="en-GB" sz="3200" dirty="0">
                <a:solidFill>
                  <a:srgbClr val="FFD448"/>
                </a:solidFill>
                <a:latin typeface="Arial" panose="020B0604020202020204" pitchFamily="34" charset="0"/>
                <a:cs typeface="Arial" panose="020B0604020202020204" pitchFamily="34" charset="0"/>
              </a:rPr>
              <a:t> </a:t>
            </a:r>
          </a:p>
          <a:p>
            <a:r>
              <a:rPr lang="en-GB" sz="3200" dirty="0">
                <a:solidFill>
                  <a:srgbClr val="FFD448"/>
                </a:solidFill>
                <a:latin typeface="Arial" panose="020B0604020202020204" pitchFamily="34" charset="0"/>
                <a:cs typeface="Arial" panose="020B0604020202020204" pitchFamily="34" charset="0"/>
              </a:rPr>
              <a:t>#footy/beers</a:t>
            </a:r>
          </a:p>
          <a:p>
            <a:r>
              <a:rPr lang="en-GB" sz="3200" dirty="0">
                <a:solidFill>
                  <a:srgbClr val="FFD448"/>
                </a:solidFill>
                <a:latin typeface="Arial" panose="020B0604020202020204" pitchFamily="34" charset="0"/>
                <a:cs typeface="Arial" panose="020B0604020202020204" pitchFamily="34" charset="0"/>
              </a:rPr>
              <a:t>#stag</a:t>
            </a:r>
            <a:endParaRPr lang="en-IE" sz="3200" dirty="0">
              <a:solidFill>
                <a:srgbClr val="FFD448"/>
              </a:solidFill>
              <a:latin typeface="Arial" panose="020B0604020202020204" pitchFamily="34" charset="0"/>
              <a:cs typeface="Arial" panose="020B0604020202020204" pitchFamily="34" charset="0"/>
            </a:endParaRPr>
          </a:p>
          <a:p>
            <a:endParaRPr lang="en-US" dirty="0"/>
          </a:p>
        </p:txBody>
      </p:sp>
      <p:sp>
        <p:nvSpPr>
          <p:cNvPr id="2" name="TextBox 1">
            <a:extLst>
              <a:ext uri="{FF2B5EF4-FFF2-40B4-BE49-F238E27FC236}">
                <a16:creationId xmlns:a16="http://schemas.microsoft.com/office/drawing/2014/main" id="{C5B4BC70-8D47-3144-9D2B-5688FBF2C7BA}"/>
              </a:ext>
            </a:extLst>
          </p:cNvPr>
          <p:cNvSpPr txBox="1"/>
          <p:nvPr/>
        </p:nvSpPr>
        <p:spPr>
          <a:xfrm>
            <a:off x="531657" y="1932174"/>
            <a:ext cx="11128685" cy="584775"/>
          </a:xfrm>
          <a:prstGeom prst="rect">
            <a:avLst/>
          </a:prstGeom>
          <a:noFill/>
        </p:spPr>
        <p:txBody>
          <a:bodyPr wrap="square" rtlCol="0">
            <a:spAutoFit/>
          </a:bodyPr>
          <a:lstStyle/>
          <a:p>
            <a:r>
              <a:rPr lang="en-GB" sz="3200" b="1" i="1" dirty="0">
                <a:solidFill>
                  <a:srgbClr val="FFD448"/>
                </a:solidFill>
                <a:latin typeface="Arial" panose="020B0604020202020204" pitchFamily="34" charset="0"/>
                <a:cs typeface="Arial" panose="020B0604020202020204" pitchFamily="34" charset="0"/>
              </a:rPr>
              <a:t>What hashtags do you think lads regularly post to? </a:t>
            </a:r>
            <a:endParaRPr lang="en-US" sz="3200" dirty="0">
              <a:solidFill>
                <a:srgbClr val="FFD448"/>
              </a:solidFill>
            </a:endParaRPr>
          </a:p>
        </p:txBody>
      </p:sp>
    </p:spTree>
    <p:extLst>
      <p:ext uri="{BB962C8B-B14F-4D97-AF65-F5344CB8AC3E}">
        <p14:creationId xmlns:p14="http://schemas.microsoft.com/office/powerpoint/2010/main" val="4004733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xEl>
                                              <p:pRg st="3" end="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C31AF81-52D0-AE46-BC25-D8F840539D69}"/>
              </a:ext>
            </a:extLst>
          </p:cNvPr>
          <p:cNvSpPr txBox="1"/>
          <p:nvPr/>
        </p:nvSpPr>
        <p:spPr>
          <a:xfrm>
            <a:off x="617838" y="733142"/>
            <a:ext cx="9891666" cy="830997"/>
          </a:xfrm>
          <a:prstGeom prst="rect">
            <a:avLst/>
          </a:prstGeom>
          <a:noFill/>
        </p:spPr>
        <p:txBody>
          <a:bodyPr wrap="square" rtlCol="0">
            <a:spAutoFit/>
          </a:bodyPr>
          <a:lstStyle/>
          <a:p>
            <a:r>
              <a:rPr lang="en-US" sz="4800" b="1" dirty="0">
                <a:solidFill>
                  <a:srgbClr val="FFD448"/>
                </a:solidFill>
                <a:latin typeface="Segoe Print" panose="02000800000000000000" pitchFamily="2" charset="0"/>
                <a:cs typeface="Arial" panose="020B0604020202020204" pitchFamily="34" charset="0"/>
              </a:rPr>
              <a:t>What is a lad?</a:t>
            </a:r>
          </a:p>
        </p:txBody>
      </p:sp>
      <p:pic>
        <p:nvPicPr>
          <p:cNvPr id="3" name="Picture 2" descr="A close up of an object&#10;&#10;Description automatically generated">
            <a:extLst>
              <a:ext uri="{FF2B5EF4-FFF2-40B4-BE49-F238E27FC236}">
                <a16:creationId xmlns:a16="http://schemas.microsoft.com/office/drawing/2014/main" id="{EC3E1DB7-7B7E-B84C-AAEB-3E514B191FEF}"/>
              </a:ext>
            </a:extLst>
          </p:cNvPr>
          <p:cNvPicPr>
            <a:picLocks noChangeAspect="1"/>
          </p:cNvPicPr>
          <p:nvPr/>
        </p:nvPicPr>
        <p:blipFill>
          <a:blip r:embed="rId3"/>
          <a:stretch>
            <a:fillRect/>
          </a:stretch>
        </p:blipFill>
        <p:spPr>
          <a:xfrm>
            <a:off x="617838" y="2022480"/>
            <a:ext cx="9296400" cy="2095500"/>
          </a:xfrm>
          <a:prstGeom prst="rect">
            <a:avLst/>
          </a:prstGeom>
        </p:spPr>
      </p:pic>
      <p:sp useBgFill="1">
        <p:nvSpPr>
          <p:cNvPr id="4" name="TextBox 3">
            <a:extLst>
              <a:ext uri="{FF2B5EF4-FFF2-40B4-BE49-F238E27FC236}">
                <a16:creationId xmlns:a16="http://schemas.microsoft.com/office/drawing/2014/main" id="{3DEB306B-7ED0-F340-BD82-BAE80511E41F}"/>
              </a:ext>
            </a:extLst>
          </p:cNvPr>
          <p:cNvSpPr txBox="1"/>
          <p:nvPr/>
        </p:nvSpPr>
        <p:spPr>
          <a:xfrm>
            <a:off x="617838" y="4397196"/>
            <a:ext cx="11199024" cy="2092881"/>
          </a:xfrm>
          <a:prstGeom prst="rect">
            <a:avLst/>
          </a:prstGeom>
        </p:spPr>
        <p:txBody>
          <a:bodyPr wrap="square" rtlCol="0">
            <a:spAutoFit/>
          </a:bodyPr>
          <a:lstStyle/>
          <a:p>
            <a:pPr lvl="0"/>
            <a:endParaRPr lang="en-GB" sz="2800" dirty="0"/>
          </a:p>
          <a:p>
            <a:pPr lvl="0"/>
            <a:r>
              <a:rPr lang="en-GB" sz="2800" dirty="0">
                <a:solidFill>
                  <a:srgbClr val="FFD448"/>
                </a:solidFill>
                <a:latin typeface="Arial" panose="020B0604020202020204" pitchFamily="34" charset="0"/>
                <a:cs typeface="Arial" panose="020B0604020202020204" pitchFamily="34" charset="0"/>
              </a:rPr>
              <a:t>What does the word ‘lad’ and ‘lad culture’ mean to you?</a:t>
            </a:r>
          </a:p>
          <a:p>
            <a:pPr lvl="0"/>
            <a:endParaRPr lang="en-GB" sz="2800" dirty="0">
              <a:solidFill>
                <a:srgbClr val="FFD448"/>
              </a:solidFill>
              <a:latin typeface="Arial" panose="020B0604020202020204" pitchFamily="34" charset="0"/>
              <a:cs typeface="Arial" panose="020B0604020202020204" pitchFamily="34" charset="0"/>
            </a:endParaRPr>
          </a:p>
          <a:p>
            <a:r>
              <a:rPr lang="en-GB" sz="2800" dirty="0">
                <a:solidFill>
                  <a:srgbClr val="FFD448"/>
                </a:solidFill>
                <a:latin typeface="Arial" panose="020B0604020202020204" pitchFamily="34" charset="0"/>
                <a:cs typeface="Arial" panose="020B0604020202020204" pitchFamily="34" charset="0"/>
              </a:rPr>
              <a:t>What words and images come to mind?</a:t>
            </a:r>
            <a:endParaRPr lang="en-IE" dirty="0">
              <a:solidFill>
                <a:srgbClr val="FFD448"/>
              </a:solidFill>
              <a:latin typeface="Arial" panose="020B0604020202020204" pitchFamily="34" charset="0"/>
              <a:cs typeface="Arial" panose="020B0604020202020204" pitchFamily="34" charset="0"/>
            </a:endParaRPr>
          </a:p>
          <a:p>
            <a:pPr lvl="0"/>
            <a:endParaRPr lang="en-GB" dirty="0"/>
          </a:p>
        </p:txBody>
      </p:sp>
    </p:spTree>
    <p:extLst>
      <p:ext uri="{BB962C8B-B14F-4D97-AF65-F5344CB8AC3E}">
        <p14:creationId xmlns:p14="http://schemas.microsoft.com/office/powerpoint/2010/main" val="2908700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D448"/>
        </a:solidFill>
        <a:effectLst/>
      </p:bgPr>
    </p:bg>
    <p:spTree>
      <p:nvGrpSpPr>
        <p:cNvPr id="1" name=""/>
        <p:cNvGrpSpPr/>
        <p:nvPr/>
      </p:nvGrpSpPr>
      <p:grpSpPr>
        <a:xfrm>
          <a:off x="0" y="0"/>
          <a:ext cx="0" cy="0"/>
          <a:chOff x="0" y="0"/>
          <a:chExt cx="0" cy="0"/>
        </a:xfrm>
      </p:grpSpPr>
      <p:pic>
        <p:nvPicPr>
          <p:cNvPr id="5" name="Picture 4" descr="A group of people sitting at a table&#10;&#10;Description automatically generated">
            <a:extLst>
              <a:ext uri="{FF2B5EF4-FFF2-40B4-BE49-F238E27FC236}">
                <a16:creationId xmlns:a16="http://schemas.microsoft.com/office/drawing/2014/main" id="{86C779FE-E402-0745-856E-7A6E4362CA01}"/>
              </a:ext>
            </a:extLst>
          </p:cNvPr>
          <p:cNvPicPr>
            <a:picLocks noChangeAspect="1"/>
          </p:cNvPicPr>
          <p:nvPr/>
        </p:nvPicPr>
        <p:blipFill rotWithShape="1">
          <a:blip r:embed="rId3"/>
          <a:srcRect r="9766" b="3"/>
          <a:stretch/>
        </p:blipFill>
        <p:spPr>
          <a:xfrm>
            <a:off x="20" y="10"/>
            <a:ext cx="4635480" cy="3428986"/>
          </a:xfrm>
          <a:prstGeom prst="rect">
            <a:avLst/>
          </a:prstGeom>
        </p:spPr>
      </p:pic>
      <p:pic>
        <p:nvPicPr>
          <p:cNvPr id="8" name="Content Placeholder 4">
            <a:extLst>
              <a:ext uri="{FF2B5EF4-FFF2-40B4-BE49-F238E27FC236}">
                <a16:creationId xmlns:a16="http://schemas.microsoft.com/office/drawing/2014/main" id="{C77B6813-92B5-6548-BD2A-6E74A1F7B4B3}"/>
              </a:ext>
            </a:extLst>
          </p:cNvPr>
          <p:cNvPicPr>
            <a:picLocks noGrp="1" noChangeAspect="1"/>
          </p:cNvPicPr>
          <p:nvPr>
            <p:ph idx="1"/>
          </p:nvPr>
        </p:nvPicPr>
        <p:blipFill rotWithShape="1">
          <a:blip r:embed="rId4"/>
          <a:srcRect r="9401" b="2"/>
          <a:stretch/>
        </p:blipFill>
        <p:spPr>
          <a:xfrm>
            <a:off x="20" y="3428999"/>
            <a:ext cx="4654276" cy="3428999"/>
          </a:xfrm>
          <a:prstGeom prst="rect">
            <a:avLst/>
          </a:prstGeom>
        </p:spPr>
      </p:pic>
      <p:pic>
        <p:nvPicPr>
          <p:cNvPr id="10" name="Picture 9" descr="A group of people posing for the camera&#10;&#10;Description automatically generated">
            <a:extLst>
              <a:ext uri="{FF2B5EF4-FFF2-40B4-BE49-F238E27FC236}">
                <a16:creationId xmlns:a16="http://schemas.microsoft.com/office/drawing/2014/main" id="{5CD2C7DF-B8A3-8A47-9E5D-1DA4C84A66F8}"/>
              </a:ext>
            </a:extLst>
          </p:cNvPr>
          <p:cNvPicPr>
            <a:picLocks noChangeAspect="1"/>
          </p:cNvPicPr>
          <p:nvPr/>
        </p:nvPicPr>
        <p:blipFill rotWithShape="1">
          <a:blip r:embed="rId5"/>
          <a:srcRect t="6470" r="-1" b="68"/>
          <a:stretch/>
        </p:blipFill>
        <p:spPr>
          <a:xfrm>
            <a:off x="4654295" y="10"/>
            <a:ext cx="7537704" cy="4526265"/>
          </a:xfrm>
          <a:prstGeom prst="rect">
            <a:avLst/>
          </a:prstGeom>
        </p:spPr>
      </p:pic>
      <p:pic>
        <p:nvPicPr>
          <p:cNvPr id="6" name="Picture 5">
            <a:extLst>
              <a:ext uri="{FF2B5EF4-FFF2-40B4-BE49-F238E27FC236}">
                <a16:creationId xmlns:a16="http://schemas.microsoft.com/office/drawing/2014/main" id="{FE78F0D4-9BDF-3946-B85A-DA8F5A9E8A83}"/>
              </a:ext>
            </a:extLst>
          </p:cNvPr>
          <p:cNvPicPr>
            <a:picLocks noChangeAspect="1"/>
          </p:cNvPicPr>
          <p:nvPr/>
        </p:nvPicPr>
        <p:blipFill rotWithShape="1">
          <a:blip r:embed="rId6"/>
          <a:srcRect l="20503" r="8704" b="-1"/>
          <a:stretch/>
        </p:blipFill>
        <p:spPr>
          <a:xfrm>
            <a:off x="4693920" y="4526276"/>
            <a:ext cx="2472942" cy="2331725"/>
          </a:xfrm>
          <a:prstGeom prst="rect">
            <a:avLst/>
          </a:prstGeom>
        </p:spPr>
      </p:pic>
      <p:cxnSp>
        <p:nvCxnSpPr>
          <p:cNvPr id="15" name="Straight Connector 14">
            <a:extLst>
              <a:ext uri="{FF2B5EF4-FFF2-40B4-BE49-F238E27FC236}">
                <a16:creationId xmlns:a16="http://schemas.microsoft.com/office/drawing/2014/main" id="{CFCD9506-7D13-4435-85CE-91C78F60BF8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66864" y="4526275"/>
            <a:ext cx="0" cy="2331725"/>
          </a:xfrm>
          <a:prstGeom prst="line">
            <a:avLst/>
          </a:prstGeom>
          <a:ln w="63500" cap="sq">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descr="A group of people sitting at a table&#10;&#10;Description automatically generated">
            <a:extLst>
              <a:ext uri="{FF2B5EF4-FFF2-40B4-BE49-F238E27FC236}">
                <a16:creationId xmlns:a16="http://schemas.microsoft.com/office/drawing/2014/main" id="{E523DEA5-57F2-5E4E-8E97-E87A4CFCF3D7}"/>
              </a:ext>
            </a:extLst>
          </p:cNvPr>
          <p:cNvPicPr>
            <a:picLocks noChangeAspect="1"/>
          </p:cNvPicPr>
          <p:nvPr/>
        </p:nvPicPr>
        <p:blipFill rotWithShape="1">
          <a:blip r:embed="rId7"/>
          <a:srcRect l="27086"/>
          <a:stretch/>
        </p:blipFill>
        <p:spPr>
          <a:xfrm>
            <a:off x="7206488" y="4526276"/>
            <a:ext cx="2472942" cy="2331725"/>
          </a:xfrm>
          <a:prstGeom prst="rect">
            <a:avLst/>
          </a:prstGeom>
        </p:spPr>
      </p:pic>
      <p:cxnSp>
        <p:nvCxnSpPr>
          <p:cNvPr id="17" name="Straight Connector 16">
            <a:extLst>
              <a:ext uri="{FF2B5EF4-FFF2-40B4-BE49-F238E27FC236}">
                <a16:creationId xmlns:a16="http://schemas.microsoft.com/office/drawing/2014/main" id="{FE3C5E11-2CF0-4625-B686-BBC822C67C4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679432" y="4526275"/>
            <a:ext cx="0" cy="2331725"/>
          </a:xfrm>
          <a:prstGeom prst="line">
            <a:avLst/>
          </a:prstGeom>
          <a:ln w="63500" cap="sq">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Picture 6" descr="A person holding a glass of wine&#10;&#10;Description automatically generated">
            <a:extLst>
              <a:ext uri="{FF2B5EF4-FFF2-40B4-BE49-F238E27FC236}">
                <a16:creationId xmlns:a16="http://schemas.microsoft.com/office/drawing/2014/main" id="{5990338A-E3A1-C346-9E24-A85D62B2781C}"/>
              </a:ext>
            </a:extLst>
          </p:cNvPr>
          <p:cNvPicPr>
            <a:picLocks noChangeAspect="1"/>
          </p:cNvPicPr>
          <p:nvPr/>
        </p:nvPicPr>
        <p:blipFill rotWithShape="1">
          <a:blip r:embed="rId8"/>
          <a:srcRect l="8959" r="20248" b="-1"/>
          <a:stretch/>
        </p:blipFill>
        <p:spPr>
          <a:xfrm>
            <a:off x="9719054" y="4526274"/>
            <a:ext cx="2472939" cy="2331726"/>
          </a:xfrm>
          <a:prstGeom prst="rect">
            <a:avLst/>
          </a:prstGeom>
        </p:spPr>
      </p:pic>
      <p:cxnSp>
        <p:nvCxnSpPr>
          <p:cNvPr id="19" name="Straight Connector 18">
            <a:extLst>
              <a:ext uri="{FF2B5EF4-FFF2-40B4-BE49-F238E27FC236}">
                <a16:creationId xmlns:a16="http://schemas.microsoft.com/office/drawing/2014/main" id="{C0C42060-C51A-4747-8EF1-1ECC341A63B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6200000">
            <a:off x="8403336" y="777240"/>
            <a:ext cx="0" cy="7498080"/>
          </a:xfrm>
          <a:prstGeom prst="line">
            <a:avLst/>
          </a:prstGeom>
          <a:ln w="63500" cap="sq">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ADCBCE9-1F58-407A-ADB9-78411AAEBA1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0"/>
            <a:ext cx="0" cy="6858000"/>
          </a:xfrm>
          <a:prstGeom prst="line">
            <a:avLst/>
          </a:prstGeom>
          <a:ln w="63500" cap="sq">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06CCF9C6-EE24-4435-BE37-FF68188A3C0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6200000">
            <a:off x="2308860" y="1120141"/>
            <a:ext cx="0" cy="4617720"/>
          </a:xfrm>
          <a:prstGeom prst="line">
            <a:avLst/>
          </a:prstGeom>
          <a:ln w="63500" cap="sq">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38529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ign&#10;&#10;Description automatically generated">
            <a:extLst>
              <a:ext uri="{FF2B5EF4-FFF2-40B4-BE49-F238E27FC236}">
                <a16:creationId xmlns:a16="http://schemas.microsoft.com/office/drawing/2014/main" id="{BC0E469A-BC31-8C40-8B3F-2CC411D3EF95}"/>
              </a:ext>
            </a:extLst>
          </p:cNvPr>
          <p:cNvPicPr>
            <a:picLocks noChangeAspect="1"/>
          </p:cNvPicPr>
          <p:nvPr/>
        </p:nvPicPr>
        <p:blipFill>
          <a:blip r:embed="rId3"/>
          <a:stretch>
            <a:fillRect/>
          </a:stretch>
        </p:blipFill>
        <p:spPr>
          <a:xfrm>
            <a:off x="0" y="-112541"/>
            <a:ext cx="12192000" cy="7311545"/>
          </a:xfrm>
          <a:prstGeom prst="rect">
            <a:avLst/>
          </a:prstGeom>
        </p:spPr>
      </p:pic>
      <p:sp>
        <p:nvSpPr>
          <p:cNvPr id="7" name="TextBox 6">
            <a:extLst>
              <a:ext uri="{FF2B5EF4-FFF2-40B4-BE49-F238E27FC236}">
                <a16:creationId xmlns:a16="http://schemas.microsoft.com/office/drawing/2014/main" id="{B6D4CE12-A91F-BA4A-99F6-6761E713C860}"/>
              </a:ext>
            </a:extLst>
          </p:cNvPr>
          <p:cNvSpPr txBox="1"/>
          <p:nvPr/>
        </p:nvSpPr>
        <p:spPr>
          <a:xfrm>
            <a:off x="463092" y="325179"/>
            <a:ext cx="11128685" cy="1569660"/>
          </a:xfrm>
          <a:prstGeom prst="rect">
            <a:avLst/>
          </a:prstGeom>
          <a:noFill/>
        </p:spPr>
        <p:txBody>
          <a:bodyPr wrap="square" rtlCol="0">
            <a:spAutoFit/>
          </a:bodyPr>
          <a:lstStyle/>
          <a:p>
            <a:r>
              <a:rPr lang="en-US" sz="4800" b="1" dirty="0">
                <a:latin typeface="Segoe Print" panose="02000800000000000000" pitchFamily="2" charset="0"/>
                <a:cs typeface="Arial" panose="020B0604020202020204" pitchFamily="34" charset="0"/>
              </a:rPr>
              <a:t>Lads on social media</a:t>
            </a:r>
            <a:endParaRPr lang="en-IE" sz="4800" dirty="0">
              <a:latin typeface="Arial" panose="020B0604020202020204" pitchFamily="34" charset="0"/>
              <a:cs typeface="Arial" panose="020B0604020202020204" pitchFamily="34" charset="0"/>
            </a:endParaRPr>
          </a:p>
          <a:p>
            <a:endParaRPr lang="en-US" sz="4800" b="1" dirty="0">
              <a:latin typeface="Segoe Print" panose="02000800000000000000" pitchFamily="2" charset="0"/>
              <a:cs typeface="Arial" panose="020B0604020202020204" pitchFamily="34" charset="0"/>
            </a:endParaRPr>
          </a:p>
        </p:txBody>
      </p:sp>
    </p:spTree>
    <p:extLst>
      <p:ext uri="{BB962C8B-B14F-4D97-AF65-F5344CB8AC3E}">
        <p14:creationId xmlns:p14="http://schemas.microsoft.com/office/powerpoint/2010/main" val="31747865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61E1389-03A4-9747-B8F9-147B66101329}"/>
              </a:ext>
            </a:extLst>
          </p:cNvPr>
          <p:cNvSpPr txBox="1"/>
          <p:nvPr/>
        </p:nvSpPr>
        <p:spPr>
          <a:xfrm>
            <a:off x="2298173" y="5852280"/>
            <a:ext cx="9263644" cy="523220"/>
          </a:xfrm>
          <a:prstGeom prst="rect">
            <a:avLst/>
          </a:prstGeom>
          <a:noFill/>
        </p:spPr>
        <p:txBody>
          <a:bodyPr wrap="square" rtlCol="0">
            <a:spAutoFit/>
          </a:bodyPr>
          <a:lstStyle/>
          <a:p>
            <a:r>
              <a:rPr lang="en-US" sz="2800" b="1" dirty="0">
                <a:solidFill>
                  <a:srgbClr val="FFD448"/>
                </a:solidFill>
                <a:latin typeface="Arial" panose="020B0604020202020204" pitchFamily="34" charset="0"/>
                <a:cs typeface="Arial" panose="020B0604020202020204" pitchFamily="34" charset="0"/>
              </a:rPr>
              <a:t>What sort of content do lads like and share?</a:t>
            </a:r>
          </a:p>
        </p:txBody>
      </p:sp>
      <p:pic>
        <p:nvPicPr>
          <p:cNvPr id="10" name="Content Placeholder 4">
            <a:extLst>
              <a:ext uri="{FF2B5EF4-FFF2-40B4-BE49-F238E27FC236}">
                <a16:creationId xmlns:a16="http://schemas.microsoft.com/office/drawing/2014/main" id="{1848CA3D-5E72-3148-B6FF-E1ABFDD74804}"/>
              </a:ext>
            </a:extLst>
          </p:cNvPr>
          <p:cNvPicPr>
            <a:picLocks noGrp="1" noChangeAspect="1"/>
          </p:cNvPicPr>
          <p:nvPr>
            <p:ph idx="1"/>
          </p:nvPr>
        </p:nvPicPr>
        <p:blipFill>
          <a:blip r:embed="rId3"/>
          <a:stretch>
            <a:fillRect/>
          </a:stretch>
        </p:blipFill>
        <p:spPr>
          <a:xfrm>
            <a:off x="642068" y="2907787"/>
            <a:ext cx="1656105" cy="1142447"/>
          </a:xfrm>
        </p:spPr>
      </p:pic>
      <p:pic>
        <p:nvPicPr>
          <p:cNvPr id="11" name="Picture 10">
            <a:extLst>
              <a:ext uri="{FF2B5EF4-FFF2-40B4-BE49-F238E27FC236}">
                <a16:creationId xmlns:a16="http://schemas.microsoft.com/office/drawing/2014/main" id="{D8531DA3-F505-0D4C-BB09-0C10912C8BC7}"/>
              </a:ext>
            </a:extLst>
          </p:cNvPr>
          <p:cNvPicPr>
            <a:picLocks noChangeAspect="1"/>
          </p:cNvPicPr>
          <p:nvPr/>
        </p:nvPicPr>
        <p:blipFill>
          <a:blip r:embed="rId4"/>
          <a:stretch>
            <a:fillRect/>
          </a:stretch>
        </p:blipFill>
        <p:spPr>
          <a:xfrm>
            <a:off x="399756" y="1357544"/>
            <a:ext cx="1653195" cy="1529917"/>
          </a:xfrm>
          <a:prstGeom prst="rect">
            <a:avLst/>
          </a:prstGeom>
        </p:spPr>
      </p:pic>
      <p:pic>
        <p:nvPicPr>
          <p:cNvPr id="16" name="Picture 15">
            <a:extLst>
              <a:ext uri="{FF2B5EF4-FFF2-40B4-BE49-F238E27FC236}">
                <a16:creationId xmlns:a16="http://schemas.microsoft.com/office/drawing/2014/main" id="{9B4B7BE0-E0DE-EC46-A0B8-755CC7B21E5F}"/>
              </a:ext>
            </a:extLst>
          </p:cNvPr>
          <p:cNvPicPr/>
          <p:nvPr/>
        </p:nvPicPr>
        <p:blipFill>
          <a:blip r:embed="rId5">
            <a:extLst>
              <a:ext uri="{28A0092B-C50C-407E-A947-70E740481C1C}">
                <a14:useLocalDpi xmlns:a14="http://schemas.microsoft.com/office/drawing/2010/main" val="0"/>
              </a:ext>
            </a:extLst>
          </a:blip>
          <a:stretch>
            <a:fillRect/>
          </a:stretch>
        </p:blipFill>
        <p:spPr>
          <a:xfrm>
            <a:off x="9840379" y="787226"/>
            <a:ext cx="2169776" cy="2670551"/>
          </a:xfrm>
          <a:prstGeom prst="rect">
            <a:avLst/>
          </a:prstGeom>
        </p:spPr>
      </p:pic>
      <p:pic>
        <p:nvPicPr>
          <p:cNvPr id="19" name="Picture 18">
            <a:extLst>
              <a:ext uri="{FF2B5EF4-FFF2-40B4-BE49-F238E27FC236}">
                <a16:creationId xmlns:a16="http://schemas.microsoft.com/office/drawing/2014/main" id="{526D69BD-9144-BB4D-92D4-FA9AB10B3EE0}"/>
              </a:ext>
            </a:extLst>
          </p:cNvPr>
          <p:cNvPicPr>
            <a:picLocks noChangeAspect="1"/>
          </p:cNvPicPr>
          <p:nvPr/>
        </p:nvPicPr>
        <p:blipFill>
          <a:blip r:embed="rId6"/>
          <a:stretch>
            <a:fillRect/>
          </a:stretch>
        </p:blipFill>
        <p:spPr>
          <a:xfrm>
            <a:off x="-156335" y="4196924"/>
            <a:ext cx="2535264" cy="1323971"/>
          </a:xfrm>
          <a:prstGeom prst="rect">
            <a:avLst/>
          </a:prstGeom>
        </p:spPr>
      </p:pic>
      <p:pic>
        <p:nvPicPr>
          <p:cNvPr id="21" name="Content Placeholder 4">
            <a:extLst>
              <a:ext uri="{FF2B5EF4-FFF2-40B4-BE49-F238E27FC236}">
                <a16:creationId xmlns:a16="http://schemas.microsoft.com/office/drawing/2014/main" id="{A0C17BB6-97AE-2F44-8F6C-8CE83FC0FD2E}"/>
              </a:ext>
            </a:extLst>
          </p:cNvPr>
          <p:cNvPicPr>
            <a:picLocks noChangeAspect="1"/>
          </p:cNvPicPr>
          <p:nvPr/>
        </p:nvPicPr>
        <p:blipFill>
          <a:blip r:embed="rId7"/>
          <a:stretch>
            <a:fillRect/>
          </a:stretch>
        </p:blipFill>
        <p:spPr>
          <a:xfrm>
            <a:off x="3120962" y="1518876"/>
            <a:ext cx="5590124" cy="3376498"/>
          </a:xfrm>
          <a:prstGeom prst="rect">
            <a:avLst/>
          </a:prstGeom>
        </p:spPr>
      </p:pic>
      <p:pic>
        <p:nvPicPr>
          <p:cNvPr id="22" name="Picture 21">
            <a:extLst>
              <a:ext uri="{FF2B5EF4-FFF2-40B4-BE49-F238E27FC236}">
                <a16:creationId xmlns:a16="http://schemas.microsoft.com/office/drawing/2014/main" id="{03ECC83F-CA52-584F-91B8-D27A5A297E67}"/>
              </a:ext>
            </a:extLst>
          </p:cNvPr>
          <p:cNvPicPr/>
          <p:nvPr/>
        </p:nvPicPr>
        <p:blipFill>
          <a:blip r:embed="rId8">
            <a:extLst>
              <a:ext uri="{28A0092B-C50C-407E-A947-70E740481C1C}">
                <a14:useLocalDpi xmlns:a14="http://schemas.microsoft.com/office/drawing/2010/main" val="0"/>
              </a:ext>
            </a:extLst>
          </a:blip>
          <a:stretch>
            <a:fillRect/>
          </a:stretch>
        </p:blipFill>
        <p:spPr>
          <a:xfrm>
            <a:off x="2311252" y="48345"/>
            <a:ext cx="1978419" cy="2668453"/>
          </a:xfrm>
          <a:prstGeom prst="rect">
            <a:avLst/>
          </a:prstGeom>
        </p:spPr>
      </p:pic>
      <p:pic>
        <p:nvPicPr>
          <p:cNvPr id="23" name="Picture 22">
            <a:extLst>
              <a:ext uri="{FF2B5EF4-FFF2-40B4-BE49-F238E27FC236}">
                <a16:creationId xmlns:a16="http://schemas.microsoft.com/office/drawing/2014/main" id="{4C8CBB1D-55D3-F84B-9B5A-E40FF5027700}"/>
              </a:ext>
            </a:extLst>
          </p:cNvPr>
          <p:cNvPicPr>
            <a:picLocks noChangeAspect="1"/>
          </p:cNvPicPr>
          <p:nvPr/>
        </p:nvPicPr>
        <p:blipFill>
          <a:blip r:embed="rId9"/>
          <a:stretch>
            <a:fillRect/>
          </a:stretch>
        </p:blipFill>
        <p:spPr>
          <a:xfrm>
            <a:off x="2812253" y="3207125"/>
            <a:ext cx="1450837" cy="1642348"/>
          </a:xfrm>
          <a:prstGeom prst="rect">
            <a:avLst/>
          </a:prstGeom>
        </p:spPr>
      </p:pic>
      <p:pic>
        <p:nvPicPr>
          <p:cNvPr id="24" name="Picture 23">
            <a:extLst>
              <a:ext uri="{FF2B5EF4-FFF2-40B4-BE49-F238E27FC236}">
                <a16:creationId xmlns:a16="http://schemas.microsoft.com/office/drawing/2014/main" id="{4808ABE1-E255-F645-894A-9D292D96C523}"/>
              </a:ext>
            </a:extLst>
          </p:cNvPr>
          <p:cNvPicPr/>
          <p:nvPr/>
        </p:nvPicPr>
        <p:blipFill>
          <a:blip r:embed="rId10">
            <a:extLst>
              <a:ext uri="{28A0092B-C50C-407E-A947-70E740481C1C}">
                <a14:useLocalDpi xmlns:a14="http://schemas.microsoft.com/office/drawing/2010/main" val="0"/>
              </a:ext>
            </a:extLst>
          </a:blip>
          <a:stretch>
            <a:fillRect/>
          </a:stretch>
        </p:blipFill>
        <p:spPr>
          <a:xfrm>
            <a:off x="7316133" y="510755"/>
            <a:ext cx="2326093" cy="2326408"/>
          </a:xfrm>
          <a:prstGeom prst="rect">
            <a:avLst/>
          </a:prstGeom>
        </p:spPr>
      </p:pic>
      <p:pic>
        <p:nvPicPr>
          <p:cNvPr id="25" name="Picture 24" descr="A close up of a cell phone&#10;&#10;Description automatically generated">
            <a:extLst>
              <a:ext uri="{FF2B5EF4-FFF2-40B4-BE49-F238E27FC236}">
                <a16:creationId xmlns:a16="http://schemas.microsoft.com/office/drawing/2014/main" id="{E87944A7-6FCE-9B4D-BF17-C33AB3BED4B2}"/>
              </a:ext>
            </a:extLst>
          </p:cNvPr>
          <p:cNvPicPr>
            <a:picLocks noChangeAspect="1"/>
          </p:cNvPicPr>
          <p:nvPr/>
        </p:nvPicPr>
        <p:blipFill>
          <a:blip r:embed="rId11"/>
          <a:stretch>
            <a:fillRect/>
          </a:stretch>
        </p:blipFill>
        <p:spPr>
          <a:xfrm>
            <a:off x="7598089" y="3266665"/>
            <a:ext cx="4593911" cy="2296956"/>
          </a:xfrm>
          <a:prstGeom prst="rect">
            <a:avLst/>
          </a:prstGeom>
        </p:spPr>
      </p:pic>
      <p:pic>
        <p:nvPicPr>
          <p:cNvPr id="26" name="Picture 25" descr="A close up of a logo&#10;&#10;Description automatically generated">
            <a:extLst>
              <a:ext uri="{FF2B5EF4-FFF2-40B4-BE49-F238E27FC236}">
                <a16:creationId xmlns:a16="http://schemas.microsoft.com/office/drawing/2014/main" id="{841442A7-4606-1D4C-9145-03E8D69371EE}"/>
              </a:ext>
            </a:extLst>
          </p:cNvPr>
          <p:cNvPicPr>
            <a:picLocks noChangeAspect="1"/>
          </p:cNvPicPr>
          <p:nvPr/>
        </p:nvPicPr>
        <p:blipFill>
          <a:blip r:embed="rId12"/>
          <a:stretch>
            <a:fillRect/>
          </a:stretch>
        </p:blipFill>
        <p:spPr>
          <a:xfrm>
            <a:off x="7022879" y="3488854"/>
            <a:ext cx="996176" cy="1084397"/>
          </a:xfrm>
          <a:prstGeom prst="rect">
            <a:avLst/>
          </a:prstGeom>
        </p:spPr>
      </p:pic>
    </p:spTree>
    <p:extLst>
      <p:ext uri="{BB962C8B-B14F-4D97-AF65-F5344CB8AC3E}">
        <p14:creationId xmlns:p14="http://schemas.microsoft.com/office/powerpoint/2010/main" val="7932770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23D3E2-A9E4-1642-BDDF-2ECD1C206AE4}"/>
              </a:ext>
            </a:extLst>
          </p:cNvPr>
          <p:cNvPicPr>
            <a:picLocks noChangeAspect="1"/>
          </p:cNvPicPr>
          <p:nvPr/>
        </p:nvPicPr>
        <p:blipFill>
          <a:blip r:embed="rId3"/>
          <a:stretch>
            <a:fillRect/>
          </a:stretch>
        </p:blipFill>
        <p:spPr>
          <a:xfrm>
            <a:off x="4421555" y="1905957"/>
            <a:ext cx="3570600" cy="3586540"/>
          </a:xfrm>
          <a:prstGeom prst="rect">
            <a:avLst/>
          </a:prstGeom>
        </p:spPr>
      </p:pic>
      <p:pic>
        <p:nvPicPr>
          <p:cNvPr id="10" name="Picture 9">
            <a:extLst>
              <a:ext uri="{FF2B5EF4-FFF2-40B4-BE49-F238E27FC236}">
                <a16:creationId xmlns:a16="http://schemas.microsoft.com/office/drawing/2014/main" id="{DCDD2E35-4DB7-B940-93C3-907990C979EE}"/>
              </a:ext>
            </a:extLst>
          </p:cNvPr>
          <p:cNvPicPr>
            <a:picLocks noChangeAspect="1"/>
          </p:cNvPicPr>
          <p:nvPr/>
        </p:nvPicPr>
        <p:blipFill>
          <a:blip r:embed="rId4"/>
          <a:stretch>
            <a:fillRect/>
          </a:stretch>
        </p:blipFill>
        <p:spPr>
          <a:xfrm>
            <a:off x="8039013" y="2729989"/>
            <a:ext cx="1996565" cy="1996565"/>
          </a:xfrm>
          <a:prstGeom prst="rect">
            <a:avLst/>
          </a:prstGeom>
        </p:spPr>
      </p:pic>
      <p:pic>
        <p:nvPicPr>
          <p:cNvPr id="11" name="Picture 10">
            <a:extLst>
              <a:ext uri="{FF2B5EF4-FFF2-40B4-BE49-F238E27FC236}">
                <a16:creationId xmlns:a16="http://schemas.microsoft.com/office/drawing/2014/main" id="{2CEC3506-EADA-FB40-869C-95E926D11A0C}"/>
              </a:ext>
            </a:extLst>
          </p:cNvPr>
          <p:cNvPicPr/>
          <p:nvPr/>
        </p:nvPicPr>
        <p:blipFill>
          <a:blip r:embed="rId5">
            <a:extLst>
              <a:ext uri="{28A0092B-C50C-407E-A947-70E740481C1C}">
                <a14:useLocalDpi xmlns:a14="http://schemas.microsoft.com/office/drawing/2010/main" val="0"/>
              </a:ext>
            </a:extLst>
          </a:blip>
          <a:stretch>
            <a:fillRect/>
          </a:stretch>
        </p:blipFill>
        <p:spPr>
          <a:xfrm>
            <a:off x="8088087" y="-294469"/>
            <a:ext cx="3842320" cy="2642461"/>
          </a:xfrm>
          <a:prstGeom prst="rect">
            <a:avLst/>
          </a:prstGeom>
        </p:spPr>
      </p:pic>
      <p:pic>
        <p:nvPicPr>
          <p:cNvPr id="16" name="Picture 15">
            <a:extLst>
              <a:ext uri="{FF2B5EF4-FFF2-40B4-BE49-F238E27FC236}">
                <a16:creationId xmlns:a16="http://schemas.microsoft.com/office/drawing/2014/main" id="{8EF3E958-C1EF-B64A-B4DB-6CDF350AD655}"/>
              </a:ext>
            </a:extLst>
          </p:cNvPr>
          <p:cNvPicPr/>
          <p:nvPr/>
        </p:nvPicPr>
        <p:blipFill rotWithShape="1">
          <a:blip r:embed="rId6">
            <a:extLst>
              <a:ext uri="{28A0092B-C50C-407E-A947-70E740481C1C}">
                <a14:useLocalDpi xmlns:a14="http://schemas.microsoft.com/office/drawing/2010/main" val="0"/>
              </a:ext>
            </a:extLst>
          </a:blip>
          <a:srcRect l="14713" t="36548" r="50169" b="25926"/>
          <a:stretch/>
        </p:blipFill>
        <p:spPr bwMode="auto">
          <a:xfrm>
            <a:off x="10120901" y="2974818"/>
            <a:ext cx="3414792" cy="2265470"/>
          </a:xfrm>
          <a:prstGeom prst="rect">
            <a:avLst/>
          </a:prstGeom>
          <a:ln>
            <a:noFill/>
          </a:ln>
          <a:extLst>
            <a:ext uri="{53640926-AAD7-44D8-BBD7-CCE9431645EC}">
              <a14:shadowObscured xmlns:a14="http://schemas.microsoft.com/office/drawing/2010/main"/>
            </a:ext>
          </a:extLst>
        </p:spPr>
      </p:pic>
      <p:pic>
        <p:nvPicPr>
          <p:cNvPr id="17" name="Picture 16" descr="A picture containing mug&#10;&#10;Description automatically generated">
            <a:extLst>
              <a:ext uri="{FF2B5EF4-FFF2-40B4-BE49-F238E27FC236}">
                <a16:creationId xmlns:a16="http://schemas.microsoft.com/office/drawing/2014/main" id="{2847DECC-AFF9-1A41-963F-ACC853618956}"/>
              </a:ext>
            </a:extLst>
          </p:cNvPr>
          <p:cNvPicPr>
            <a:picLocks noChangeAspect="1"/>
          </p:cNvPicPr>
          <p:nvPr/>
        </p:nvPicPr>
        <p:blipFill>
          <a:blip r:embed="rId7"/>
          <a:stretch>
            <a:fillRect/>
          </a:stretch>
        </p:blipFill>
        <p:spPr>
          <a:xfrm>
            <a:off x="1061953" y="4043161"/>
            <a:ext cx="3359602" cy="2516556"/>
          </a:xfrm>
          <a:prstGeom prst="rect">
            <a:avLst/>
          </a:prstGeom>
        </p:spPr>
      </p:pic>
      <p:pic>
        <p:nvPicPr>
          <p:cNvPr id="20" name="Picture 19" descr="A picture containing indoor, car, sitting, looking&#10;&#10;Description automatically generated">
            <a:extLst>
              <a:ext uri="{FF2B5EF4-FFF2-40B4-BE49-F238E27FC236}">
                <a16:creationId xmlns:a16="http://schemas.microsoft.com/office/drawing/2014/main" id="{F13EBD81-1318-DD4E-9F8E-65331AA55FE8}"/>
              </a:ext>
            </a:extLst>
          </p:cNvPr>
          <p:cNvPicPr>
            <a:picLocks noChangeAspect="1"/>
          </p:cNvPicPr>
          <p:nvPr/>
        </p:nvPicPr>
        <p:blipFill>
          <a:blip r:embed="rId8"/>
          <a:stretch>
            <a:fillRect/>
          </a:stretch>
        </p:blipFill>
        <p:spPr>
          <a:xfrm>
            <a:off x="8077478" y="5001077"/>
            <a:ext cx="2321326" cy="1305746"/>
          </a:xfrm>
          <a:prstGeom prst="rect">
            <a:avLst/>
          </a:prstGeom>
        </p:spPr>
      </p:pic>
      <p:pic>
        <p:nvPicPr>
          <p:cNvPr id="21" name="Picture 20">
            <a:extLst>
              <a:ext uri="{FF2B5EF4-FFF2-40B4-BE49-F238E27FC236}">
                <a16:creationId xmlns:a16="http://schemas.microsoft.com/office/drawing/2014/main" id="{2E1797AB-01B1-C947-A55A-19AC5CCE53BB}"/>
              </a:ext>
            </a:extLst>
          </p:cNvPr>
          <p:cNvPicPr/>
          <p:nvPr/>
        </p:nvPicPr>
        <p:blipFill>
          <a:blip r:embed="rId9">
            <a:extLst>
              <a:ext uri="{28A0092B-C50C-407E-A947-70E740481C1C}">
                <a14:useLocalDpi xmlns:a14="http://schemas.microsoft.com/office/drawing/2010/main" val="0"/>
              </a:ext>
            </a:extLst>
          </a:blip>
          <a:stretch>
            <a:fillRect/>
          </a:stretch>
        </p:blipFill>
        <p:spPr>
          <a:xfrm>
            <a:off x="155012" y="1363422"/>
            <a:ext cx="3046058" cy="3363132"/>
          </a:xfrm>
          <a:prstGeom prst="rect">
            <a:avLst/>
          </a:prstGeom>
        </p:spPr>
      </p:pic>
      <p:pic>
        <p:nvPicPr>
          <p:cNvPr id="22" name="Picture 21">
            <a:extLst>
              <a:ext uri="{FF2B5EF4-FFF2-40B4-BE49-F238E27FC236}">
                <a16:creationId xmlns:a16="http://schemas.microsoft.com/office/drawing/2014/main" id="{38098CBF-154E-004C-9977-9769876FD5A9}"/>
              </a:ext>
            </a:extLst>
          </p:cNvPr>
          <p:cNvPicPr/>
          <p:nvPr/>
        </p:nvPicPr>
        <p:blipFill>
          <a:blip r:embed="rId10">
            <a:extLst>
              <a:ext uri="{28A0092B-C50C-407E-A947-70E740481C1C}">
                <a14:useLocalDpi xmlns:a14="http://schemas.microsoft.com/office/drawing/2010/main" val="0"/>
              </a:ext>
            </a:extLst>
          </a:blip>
          <a:stretch>
            <a:fillRect/>
          </a:stretch>
        </p:blipFill>
        <p:spPr>
          <a:xfrm>
            <a:off x="1978363" y="2123268"/>
            <a:ext cx="1996564" cy="2397205"/>
          </a:xfrm>
          <a:prstGeom prst="rect">
            <a:avLst/>
          </a:prstGeom>
        </p:spPr>
      </p:pic>
      <p:pic>
        <p:nvPicPr>
          <p:cNvPr id="23" name="Picture 22" descr="A person holding a glass of wine&#10;&#10;Description automatically generated">
            <a:extLst>
              <a:ext uri="{FF2B5EF4-FFF2-40B4-BE49-F238E27FC236}">
                <a16:creationId xmlns:a16="http://schemas.microsoft.com/office/drawing/2014/main" id="{76186ECF-AD05-9A43-A5E8-1F19A69DC213}"/>
              </a:ext>
            </a:extLst>
          </p:cNvPr>
          <p:cNvPicPr>
            <a:picLocks noChangeAspect="1"/>
          </p:cNvPicPr>
          <p:nvPr/>
        </p:nvPicPr>
        <p:blipFill rotWithShape="1">
          <a:blip r:embed="rId11"/>
          <a:srcRect l="8959" r="20248" b="-1"/>
          <a:stretch/>
        </p:blipFill>
        <p:spPr>
          <a:xfrm>
            <a:off x="2241647" y="-297358"/>
            <a:ext cx="2336751" cy="2203315"/>
          </a:xfrm>
          <a:prstGeom prst="rect">
            <a:avLst/>
          </a:prstGeom>
        </p:spPr>
      </p:pic>
      <p:pic>
        <p:nvPicPr>
          <p:cNvPr id="26" name="Picture 2" descr="The Death of British Lad Culture: How the UK's Dumb Young Men ...">
            <a:extLst>
              <a:ext uri="{FF2B5EF4-FFF2-40B4-BE49-F238E27FC236}">
                <a16:creationId xmlns:a16="http://schemas.microsoft.com/office/drawing/2014/main" id="{A24B7E19-D1F2-6242-B6CC-2FC743ED225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02340" y="0"/>
            <a:ext cx="2609029" cy="17366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185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C31AF81-52D0-AE46-BC25-D8F840539D69}"/>
              </a:ext>
            </a:extLst>
          </p:cNvPr>
          <p:cNvSpPr txBox="1"/>
          <p:nvPr/>
        </p:nvSpPr>
        <p:spPr>
          <a:xfrm>
            <a:off x="582669" y="533169"/>
            <a:ext cx="9891666" cy="830997"/>
          </a:xfrm>
          <a:prstGeom prst="rect">
            <a:avLst/>
          </a:prstGeom>
          <a:noFill/>
        </p:spPr>
        <p:txBody>
          <a:bodyPr wrap="square" rtlCol="0">
            <a:spAutoFit/>
          </a:bodyPr>
          <a:lstStyle/>
          <a:p>
            <a:r>
              <a:rPr lang="en-US" sz="4800" b="1" dirty="0">
                <a:solidFill>
                  <a:srgbClr val="FFD448"/>
                </a:solidFill>
                <a:latin typeface="Segoe Print" panose="02000800000000000000" pitchFamily="2" charset="0"/>
                <a:cs typeface="Arial" panose="020B0604020202020204" pitchFamily="34" charset="0"/>
              </a:rPr>
              <a:t>Online lad culture</a:t>
            </a:r>
          </a:p>
        </p:txBody>
      </p:sp>
      <p:sp useBgFill="1">
        <p:nvSpPr>
          <p:cNvPr id="6" name="TextBox 5">
            <a:extLst>
              <a:ext uri="{FF2B5EF4-FFF2-40B4-BE49-F238E27FC236}">
                <a16:creationId xmlns:a16="http://schemas.microsoft.com/office/drawing/2014/main" id="{B932A9CC-84BA-AA4B-9AEC-DD6549828016}"/>
              </a:ext>
            </a:extLst>
          </p:cNvPr>
          <p:cNvSpPr txBox="1"/>
          <p:nvPr/>
        </p:nvSpPr>
        <p:spPr>
          <a:xfrm>
            <a:off x="4400581" y="2535242"/>
            <a:ext cx="7203616" cy="3600986"/>
          </a:xfrm>
          <a:prstGeom prst="rect">
            <a:avLst/>
          </a:prstGeom>
        </p:spPr>
        <p:txBody>
          <a:bodyPr wrap="square" rtlCol="0">
            <a:spAutoFit/>
          </a:bodyPr>
          <a:lstStyle/>
          <a:p>
            <a:r>
              <a:rPr lang="en-US" sz="3200" dirty="0">
                <a:solidFill>
                  <a:srgbClr val="FFD448"/>
                </a:solidFill>
                <a:latin typeface="Arial" panose="020B0604020202020204" pitchFamily="34" charset="0"/>
                <a:cs typeface="Arial" panose="020B0604020202020204" pitchFamily="34" charset="0"/>
              </a:rPr>
              <a:t>Who do you follow online?  </a:t>
            </a:r>
          </a:p>
          <a:p>
            <a:endParaRPr lang="en-US" sz="3200" dirty="0">
              <a:solidFill>
                <a:srgbClr val="FFD448"/>
              </a:solidFill>
              <a:latin typeface="Arial" panose="020B0604020202020204" pitchFamily="34" charset="0"/>
              <a:cs typeface="Arial" panose="020B0604020202020204" pitchFamily="34" charset="0"/>
            </a:endParaRPr>
          </a:p>
          <a:p>
            <a:r>
              <a:rPr lang="en-US" sz="3200" dirty="0">
                <a:solidFill>
                  <a:srgbClr val="FFD448"/>
                </a:solidFill>
                <a:latin typeface="Arial" panose="020B0604020202020204" pitchFamily="34" charset="0"/>
                <a:cs typeface="Arial" panose="020B0604020202020204" pitchFamily="34" charset="0"/>
              </a:rPr>
              <a:t>Friends? or is it mostly sports stars and celebs?  </a:t>
            </a:r>
          </a:p>
          <a:p>
            <a:endParaRPr lang="en-US" sz="2800" i="1" dirty="0">
              <a:solidFill>
                <a:srgbClr val="FFD448"/>
              </a:solidFill>
            </a:endParaRPr>
          </a:p>
          <a:p>
            <a:endParaRPr lang="en-US" sz="3600" dirty="0">
              <a:solidFill>
                <a:srgbClr val="FFD448"/>
              </a:solidFill>
            </a:endParaRPr>
          </a:p>
          <a:p>
            <a:endParaRPr lang="en-IE" dirty="0"/>
          </a:p>
          <a:p>
            <a:pPr lvl="0"/>
            <a:endParaRPr lang="en-GB" dirty="0"/>
          </a:p>
        </p:txBody>
      </p:sp>
      <p:pic>
        <p:nvPicPr>
          <p:cNvPr id="7" name="Picture 11" descr="image.social-media-clipart-png-no-background-14.jpg">
            <a:extLst>
              <a:ext uri="{FF2B5EF4-FFF2-40B4-BE49-F238E27FC236}">
                <a16:creationId xmlns:a16="http://schemas.microsoft.com/office/drawing/2014/main" id="{28CDEB87-A4E7-6240-9BFE-1C3579E2B50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4526" y="2269697"/>
            <a:ext cx="3345087" cy="3639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1282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C31AF81-52D0-AE46-BC25-D8F840539D69}"/>
              </a:ext>
            </a:extLst>
          </p:cNvPr>
          <p:cNvSpPr txBox="1"/>
          <p:nvPr/>
        </p:nvSpPr>
        <p:spPr>
          <a:xfrm>
            <a:off x="709542" y="-179914"/>
            <a:ext cx="11327633" cy="1569660"/>
          </a:xfrm>
          <a:prstGeom prst="rect">
            <a:avLst/>
          </a:prstGeom>
          <a:noFill/>
        </p:spPr>
        <p:txBody>
          <a:bodyPr wrap="square" rtlCol="0">
            <a:spAutoFit/>
          </a:bodyPr>
          <a:lstStyle/>
          <a:p>
            <a:endParaRPr lang="en-US" sz="4800" b="1" dirty="0">
              <a:solidFill>
                <a:srgbClr val="FFD448"/>
              </a:solidFill>
              <a:latin typeface="Segoe Print" panose="02000800000000000000" pitchFamily="2" charset="0"/>
              <a:cs typeface="Arial" panose="020B0604020202020204" pitchFamily="34" charset="0"/>
            </a:endParaRPr>
          </a:p>
          <a:p>
            <a:r>
              <a:rPr lang="en-US" sz="4800" b="1" dirty="0">
                <a:solidFill>
                  <a:srgbClr val="FFD448"/>
                </a:solidFill>
                <a:latin typeface="Segoe Print" panose="02000800000000000000" pitchFamily="2" charset="0"/>
                <a:cs typeface="Arial" panose="020B0604020202020204" pitchFamily="34" charset="0"/>
              </a:rPr>
              <a:t>Online influencers?</a:t>
            </a:r>
          </a:p>
        </p:txBody>
      </p:sp>
      <p:pic>
        <p:nvPicPr>
          <p:cNvPr id="6" name="Picture 5">
            <a:extLst>
              <a:ext uri="{FF2B5EF4-FFF2-40B4-BE49-F238E27FC236}">
                <a16:creationId xmlns:a16="http://schemas.microsoft.com/office/drawing/2014/main" id="{DEF42206-0033-CC44-BF20-D3282CBB631A}"/>
              </a:ext>
            </a:extLst>
          </p:cNvPr>
          <p:cNvPicPr>
            <a:picLocks noChangeAspect="1"/>
          </p:cNvPicPr>
          <p:nvPr/>
        </p:nvPicPr>
        <p:blipFill>
          <a:blip r:embed="rId3"/>
          <a:stretch>
            <a:fillRect/>
          </a:stretch>
        </p:blipFill>
        <p:spPr>
          <a:xfrm>
            <a:off x="5058384" y="3308229"/>
            <a:ext cx="5975776" cy="3174631"/>
          </a:xfrm>
          <a:prstGeom prst="rect">
            <a:avLst/>
          </a:prstGeom>
        </p:spPr>
      </p:pic>
      <p:pic>
        <p:nvPicPr>
          <p:cNvPr id="9" name="Picture 8" descr="A person holding a wine glass&#10;&#10;Description automatically generated">
            <a:extLst>
              <a:ext uri="{FF2B5EF4-FFF2-40B4-BE49-F238E27FC236}">
                <a16:creationId xmlns:a16="http://schemas.microsoft.com/office/drawing/2014/main" id="{0604E23D-F1F5-8E45-A45C-34F783EEF6B3}"/>
              </a:ext>
            </a:extLst>
          </p:cNvPr>
          <p:cNvPicPr>
            <a:picLocks noChangeAspect="1"/>
          </p:cNvPicPr>
          <p:nvPr/>
        </p:nvPicPr>
        <p:blipFill>
          <a:blip r:embed="rId4"/>
          <a:stretch>
            <a:fillRect/>
          </a:stretch>
        </p:blipFill>
        <p:spPr>
          <a:xfrm>
            <a:off x="8478792" y="230312"/>
            <a:ext cx="3362431" cy="3976075"/>
          </a:xfrm>
          <a:prstGeom prst="rect">
            <a:avLst/>
          </a:prstGeom>
        </p:spPr>
      </p:pic>
      <p:pic>
        <p:nvPicPr>
          <p:cNvPr id="7" name="Picture 6" descr="A group of people posing for a photo&#10;&#10;Description automatically generated">
            <a:extLst>
              <a:ext uri="{FF2B5EF4-FFF2-40B4-BE49-F238E27FC236}">
                <a16:creationId xmlns:a16="http://schemas.microsoft.com/office/drawing/2014/main" id="{C0803EA5-DE5E-4C97-B0EE-E757E49D31CA}"/>
              </a:ext>
            </a:extLst>
          </p:cNvPr>
          <p:cNvPicPr>
            <a:picLocks noChangeAspect="1"/>
          </p:cNvPicPr>
          <p:nvPr/>
        </p:nvPicPr>
        <p:blipFill>
          <a:blip r:embed="rId5"/>
          <a:stretch>
            <a:fillRect/>
          </a:stretch>
        </p:blipFill>
        <p:spPr>
          <a:xfrm>
            <a:off x="496144" y="2218349"/>
            <a:ext cx="5320996" cy="3428375"/>
          </a:xfrm>
          <a:prstGeom prst="rect">
            <a:avLst/>
          </a:prstGeom>
        </p:spPr>
      </p:pic>
    </p:spTree>
    <p:extLst>
      <p:ext uri="{BB962C8B-B14F-4D97-AF65-F5344CB8AC3E}">
        <p14:creationId xmlns:p14="http://schemas.microsoft.com/office/powerpoint/2010/main" val="36224186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3525</TotalTime>
  <Words>2244</Words>
  <Application>Microsoft Office PowerPoint</Application>
  <PresentationFormat>Widescreen</PresentationFormat>
  <Paragraphs>239</Paragraphs>
  <Slides>22</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Calibri Light</vt:lpstr>
      <vt:lpstr>Segoe Print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O'Rourke, Fiona</dc:creator>
  <cp:lastModifiedBy>craig haslop</cp:lastModifiedBy>
  <cp:revision>41</cp:revision>
  <dcterms:created xsi:type="dcterms:W3CDTF">2020-08-27T11:16:51Z</dcterms:created>
  <dcterms:modified xsi:type="dcterms:W3CDTF">2020-09-04T11:11:11Z</dcterms:modified>
</cp:coreProperties>
</file>