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9144000" cy="6858000"/>
  <p:defaultTextStyle>
    <a:defPPr>
      <a:defRPr lang="en-US"/>
    </a:defPPr>
    <a:lvl1pPr marL="0" algn="l" defTabSz="83111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15557" algn="l" defTabSz="83111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831115" algn="l" defTabSz="83111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246672" algn="l" defTabSz="83111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662229" algn="l" defTabSz="83111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077790" algn="l" defTabSz="83111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493346" algn="l" defTabSz="83111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2908903" algn="l" defTabSz="83111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324462" algn="l" defTabSz="83111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60" d="100"/>
          <a:sy n="160" d="100"/>
        </p:scale>
        <p:origin x="-168" y="-120"/>
      </p:cViewPr>
      <p:guideLst>
        <p:guide orient="horz" pos="2160"/>
        <p:guide pos="288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1" y="2130446"/>
            <a:ext cx="7772400" cy="147002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2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155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8311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2466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6622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0777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4933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90890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3244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518B8-21B6-443F-83F6-46344302AC2A}" type="datetimeFigureOut">
              <a:rPr lang="en-US" smtClean="0"/>
              <a:t>4/16/2018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C671F7-59B2-42BA-8368-4241BA4A95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23232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518B8-21B6-443F-83F6-46344302AC2A}" type="datetimeFigureOut">
              <a:rPr lang="en-US" smtClean="0"/>
              <a:t>4/16/2018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C671F7-59B2-42BA-8368-4241BA4A95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86173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61"/>
            <a:ext cx="2057401" cy="585152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1" y="274661"/>
            <a:ext cx="6019800" cy="585152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518B8-21B6-443F-83F6-46344302AC2A}" type="datetimeFigureOut">
              <a:rPr lang="en-US" smtClean="0"/>
              <a:t>4/16/2018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C671F7-59B2-42BA-8368-4241BA4A95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20302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518B8-21B6-443F-83F6-46344302AC2A}" type="datetimeFigureOut">
              <a:rPr lang="en-US" smtClean="0"/>
              <a:t>4/16/2018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C671F7-59B2-42BA-8368-4241BA4A95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01020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2" y="4406903"/>
            <a:ext cx="7772400" cy="1362075"/>
          </a:xfrm>
        </p:spPr>
        <p:txBody>
          <a:bodyPr anchor="t"/>
          <a:lstStyle>
            <a:lvl1pPr algn="l">
              <a:defRPr sz="36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2" y="2906734"/>
            <a:ext cx="7772400" cy="1500188"/>
          </a:xfrm>
        </p:spPr>
        <p:txBody>
          <a:bodyPr anchor="b"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1555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831115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24667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66222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07779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49334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290890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32446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518B8-21B6-443F-83F6-46344302AC2A}" type="datetimeFigureOut">
              <a:rPr lang="en-US" smtClean="0"/>
              <a:t>4/16/2018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C671F7-59B2-42BA-8368-4241BA4A95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4162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199" y="1600200"/>
            <a:ext cx="4038602" cy="452596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2" cy="452596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518B8-21B6-443F-83F6-46344302AC2A}" type="datetimeFigureOut">
              <a:rPr lang="en-US" smtClean="0"/>
              <a:t>4/16/2018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C671F7-59B2-42BA-8368-4241BA4A95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56838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1" y="1535115"/>
            <a:ext cx="4040189" cy="639765"/>
          </a:xfrm>
        </p:spPr>
        <p:txBody>
          <a:bodyPr anchor="b"/>
          <a:lstStyle>
            <a:lvl1pPr marL="0" indent="0">
              <a:buNone/>
              <a:defRPr sz="2200" b="1"/>
            </a:lvl1pPr>
            <a:lvl2pPr marL="415557" indent="0">
              <a:buNone/>
              <a:defRPr sz="1800" b="1"/>
            </a:lvl2pPr>
            <a:lvl3pPr marL="831115" indent="0">
              <a:buNone/>
              <a:defRPr sz="1800" b="1"/>
            </a:lvl3pPr>
            <a:lvl4pPr marL="1246672" indent="0">
              <a:buNone/>
              <a:defRPr sz="1600" b="1"/>
            </a:lvl4pPr>
            <a:lvl5pPr marL="1662229" indent="0">
              <a:buNone/>
              <a:defRPr sz="1600" b="1"/>
            </a:lvl5pPr>
            <a:lvl6pPr marL="2077790" indent="0">
              <a:buNone/>
              <a:defRPr sz="1600" b="1"/>
            </a:lvl6pPr>
            <a:lvl7pPr marL="2493346" indent="0">
              <a:buNone/>
              <a:defRPr sz="1600" b="1"/>
            </a:lvl7pPr>
            <a:lvl8pPr marL="2908903" indent="0">
              <a:buNone/>
              <a:defRPr sz="1600" b="1"/>
            </a:lvl8pPr>
            <a:lvl9pPr marL="3324462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1" y="2174880"/>
            <a:ext cx="4040189" cy="3951285"/>
          </a:xfrm>
        </p:spPr>
        <p:txBody>
          <a:bodyPr/>
          <a:lstStyle>
            <a:lvl1pPr>
              <a:defRPr sz="2200"/>
            </a:lvl1pPr>
            <a:lvl2pPr>
              <a:defRPr sz="18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8" y="1535115"/>
            <a:ext cx="4041776" cy="639765"/>
          </a:xfrm>
        </p:spPr>
        <p:txBody>
          <a:bodyPr anchor="b"/>
          <a:lstStyle>
            <a:lvl1pPr marL="0" indent="0">
              <a:buNone/>
              <a:defRPr sz="2200" b="1"/>
            </a:lvl1pPr>
            <a:lvl2pPr marL="415557" indent="0">
              <a:buNone/>
              <a:defRPr sz="1800" b="1"/>
            </a:lvl2pPr>
            <a:lvl3pPr marL="831115" indent="0">
              <a:buNone/>
              <a:defRPr sz="1800" b="1"/>
            </a:lvl3pPr>
            <a:lvl4pPr marL="1246672" indent="0">
              <a:buNone/>
              <a:defRPr sz="1600" b="1"/>
            </a:lvl4pPr>
            <a:lvl5pPr marL="1662229" indent="0">
              <a:buNone/>
              <a:defRPr sz="1600" b="1"/>
            </a:lvl5pPr>
            <a:lvl6pPr marL="2077790" indent="0">
              <a:buNone/>
              <a:defRPr sz="1600" b="1"/>
            </a:lvl6pPr>
            <a:lvl7pPr marL="2493346" indent="0">
              <a:buNone/>
              <a:defRPr sz="1600" b="1"/>
            </a:lvl7pPr>
            <a:lvl8pPr marL="2908903" indent="0">
              <a:buNone/>
              <a:defRPr sz="1600" b="1"/>
            </a:lvl8pPr>
            <a:lvl9pPr marL="3324462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8" y="2174880"/>
            <a:ext cx="4041776" cy="3951285"/>
          </a:xfrm>
        </p:spPr>
        <p:txBody>
          <a:bodyPr/>
          <a:lstStyle>
            <a:lvl1pPr>
              <a:defRPr sz="2200"/>
            </a:lvl1pPr>
            <a:lvl2pPr>
              <a:defRPr sz="18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518B8-21B6-443F-83F6-46344302AC2A}" type="datetimeFigureOut">
              <a:rPr lang="en-US" smtClean="0"/>
              <a:t>4/16/2018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C671F7-59B2-42BA-8368-4241BA4A95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65426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518B8-21B6-443F-83F6-46344302AC2A}" type="datetimeFigureOut">
              <a:rPr lang="en-US" smtClean="0"/>
              <a:t>4/16/2018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C671F7-59B2-42BA-8368-4241BA4A95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94417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518B8-21B6-443F-83F6-46344302AC2A}" type="datetimeFigureOut">
              <a:rPr lang="en-US" smtClean="0"/>
              <a:t>4/16/2018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C671F7-59B2-42BA-8368-4241BA4A95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39903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5" y="273053"/>
            <a:ext cx="3008313" cy="1162050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49" y="273071"/>
            <a:ext cx="5111752" cy="5853113"/>
          </a:xfrm>
        </p:spPr>
        <p:txBody>
          <a:bodyPr/>
          <a:lstStyle>
            <a:lvl1pPr>
              <a:defRPr sz="3000"/>
            </a:lvl1pPr>
            <a:lvl2pPr>
              <a:defRPr sz="2600"/>
            </a:lvl2pPr>
            <a:lvl3pPr>
              <a:defRPr sz="22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5" y="143511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15557" indent="0">
              <a:buNone/>
              <a:defRPr sz="1000"/>
            </a:lvl2pPr>
            <a:lvl3pPr marL="831115" indent="0">
              <a:buNone/>
              <a:defRPr sz="800"/>
            </a:lvl3pPr>
            <a:lvl4pPr marL="1246672" indent="0">
              <a:buNone/>
              <a:defRPr sz="800"/>
            </a:lvl4pPr>
            <a:lvl5pPr marL="1662229" indent="0">
              <a:buNone/>
              <a:defRPr sz="800"/>
            </a:lvl5pPr>
            <a:lvl6pPr marL="2077790" indent="0">
              <a:buNone/>
              <a:defRPr sz="800"/>
            </a:lvl6pPr>
            <a:lvl7pPr marL="2493346" indent="0">
              <a:buNone/>
              <a:defRPr sz="800"/>
            </a:lvl7pPr>
            <a:lvl8pPr marL="2908903" indent="0">
              <a:buNone/>
              <a:defRPr sz="800"/>
            </a:lvl8pPr>
            <a:lvl9pPr marL="3324462" indent="0">
              <a:buNone/>
              <a:defRPr sz="8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518B8-21B6-443F-83F6-46344302AC2A}" type="datetimeFigureOut">
              <a:rPr lang="en-US" smtClean="0"/>
              <a:t>4/16/2018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C671F7-59B2-42BA-8368-4241BA4A95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12391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9" y="4800619"/>
            <a:ext cx="5486400" cy="566738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9" y="612773"/>
            <a:ext cx="5486400" cy="4114800"/>
          </a:xfrm>
        </p:spPr>
        <p:txBody>
          <a:bodyPr/>
          <a:lstStyle>
            <a:lvl1pPr marL="0" indent="0">
              <a:buNone/>
              <a:defRPr sz="3000"/>
            </a:lvl1pPr>
            <a:lvl2pPr marL="415557" indent="0">
              <a:buNone/>
              <a:defRPr sz="2600"/>
            </a:lvl2pPr>
            <a:lvl3pPr marL="831115" indent="0">
              <a:buNone/>
              <a:defRPr sz="2200"/>
            </a:lvl3pPr>
            <a:lvl4pPr marL="1246672" indent="0">
              <a:buNone/>
              <a:defRPr sz="1800"/>
            </a:lvl4pPr>
            <a:lvl5pPr marL="1662229" indent="0">
              <a:buNone/>
              <a:defRPr sz="1800"/>
            </a:lvl5pPr>
            <a:lvl6pPr marL="2077790" indent="0">
              <a:buNone/>
              <a:defRPr sz="1800"/>
            </a:lvl6pPr>
            <a:lvl7pPr marL="2493346" indent="0">
              <a:buNone/>
              <a:defRPr sz="1800"/>
            </a:lvl7pPr>
            <a:lvl8pPr marL="2908903" indent="0">
              <a:buNone/>
              <a:defRPr sz="1800"/>
            </a:lvl8pPr>
            <a:lvl9pPr marL="3324462" indent="0">
              <a:buNone/>
              <a:defRPr sz="18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9" y="5367356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15557" indent="0">
              <a:buNone/>
              <a:defRPr sz="1000"/>
            </a:lvl2pPr>
            <a:lvl3pPr marL="831115" indent="0">
              <a:buNone/>
              <a:defRPr sz="800"/>
            </a:lvl3pPr>
            <a:lvl4pPr marL="1246672" indent="0">
              <a:buNone/>
              <a:defRPr sz="800"/>
            </a:lvl4pPr>
            <a:lvl5pPr marL="1662229" indent="0">
              <a:buNone/>
              <a:defRPr sz="800"/>
            </a:lvl5pPr>
            <a:lvl6pPr marL="2077790" indent="0">
              <a:buNone/>
              <a:defRPr sz="800"/>
            </a:lvl6pPr>
            <a:lvl7pPr marL="2493346" indent="0">
              <a:buNone/>
              <a:defRPr sz="800"/>
            </a:lvl7pPr>
            <a:lvl8pPr marL="2908903" indent="0">
              <a:buNone/>
              <a:defRPr sz="800"/>
            </a:lvl8pPr>
            <a:lvl9pPr marL="3324462" indent="0">
              <a:buNone/>
              <a:defRPr sz="8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518B8-21B6-443F-83F6-46344302AC2A}" type="datetimeFigureOut">
              <a:rPr lang="en-US" smtClean="0"/>
              <a:t>4/16/2018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C671F7-59B2-42BA-8368-4241BA4A95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34932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2" y="274635"/>
            <a:ext cx="8229601" cy="1143000"/>
          </a:xfrm>
          <a:prstGeom prst="rect">
            <a:avLst/>
          </a:prstGeom>
        </p:spPr>
        <p:txBody>
          <a:bodyPr vert="horz" lIns="83111" tIns="41556" rIns="83111" bIns="41556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2" y="1600200"/>
            <a:ext cx="8229601" cy="4525965"/>
          </a:xfrm>
          <a:prstGeom prst="rect">
            <a:avLst/>
          </a:prstGeom>
        </p:spPr>
        <p:txBody>
          <a:bodyPr vert="horz" lIns="83111" tIns="41556" rIns="83111" bIns="41556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74"/>
            <a:ext cx="2133600" cy="365123"/>
          </a:xfrm>
          <a:prstGeom prst="rect">
            <a:avLst/>
          </a:prstGeom>
        </p:spPr>
        <p:txBody>
          <a:bodyPr vert="horz" lIns="83111" tIns="41556" rIns="83111" bIns="41556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F518B8-21B6-443F-83F6-46344302AC2A}" type="datetimeFigureOut">
              <a:rPr lang="en-US" smtClean="0"/>
              <a:t>4/16/2018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3" y="6356374"/>
            <a:ext cx="2895600" cy="365123"/>
          </a:xfrm>
          <a:prstGeom prst="rect">
            <a:avLst/>
          </a:prstGeom>
        </p:spPr>
        <p:txBody>
          <a:bodyPr vert="horz" lIns="83111" tIns="41556" rIns="83111" bIns="41556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74"/>
            <a:ext cx="2133600" cy="365123"/>
          </a:xfrm>
          <a:prstGeom prst="rect">
            <a:avLst/>
          </a:prstGeom>
        </p:spPr>
        <p:txBody>
          <a:bodyPr vert="horz" lIns="83111" tIns="41556" rIns="83111" bIns="41556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C671F7-59B2-42BA-8368-4241BA4A95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94907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831115" rtl="0" eaLnBrk="1" latinLnBrk="0" hangingPunct="1">
        <a:spcBef>
          <a:spcPct val="0"/>
        </a:spcBef>
        <a:buNone/>
        <a:defRPr sz="4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11668" indent="-311668" algn="l" defTabSz="831115" rtl="0" eaLnBrk="1" latinLnBrk="0" hangingPunct="1">
        <a:spcBef>
          <a:spcPct val="2000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675281" indent="-259724" algn="l" defTabSz="831115" rtl="0" eaLnBrk="1" latinLnBrk="0" hangingPunct="1">
        <a:spcBef>
          <a:spcPct val="20000"/>
        </a:spcBef>
        <a:buFont typeface="Arial" panose="020B0604020202020204" pitchFamily="34" charset="0"/>
        <a:buChar char="–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38894" indent="-207778" algn="l" defTabSz="831115" rtl="0" eaLnBrk="1" latinLnBrk="0" hangingPunct="1">
        <a:spcBef>
          <a:spcPct val="20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454451" indent="-207778" algn="l" defTabSz="831115" rtl="0" eaLnBrk="1" latinLnBrk="0" hangingPunct="1">
        <a:spcBef>
          <a:spcPct val="20000"/>
        </a:spcBef>
        <a:buFont typeface="Arial" panose="020B0604020202020204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70009" indent="-207778" algn="l" defTabSz="831115" rtl="0" eaLnBrk="1" latinLnBrk="0" hangingPunct="1">
        <a:spcBef>
          <a:spcPct val="20000"/>
        </a:spcBef>
        <a:buFont typeface="Arial" panose="020B0604020202020204" pitchFamily="34" charset="0"/>
        <a:buChar char="»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68" indent="-207778" algn="l" defTabSz="831115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01125" indent="-207778" algn="l" defTabSz="831115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16681" indent="-207778" algn="l" defTabSz="831115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532240" indent="-207778" algn="l" defTabSz="831115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3111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15557" algn="l" defTabSz="83111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31115" algn="l" defTabSz="83111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46672" algn="l" defTabSz="83111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62229" algn="l" defTabSz="83111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077790" algn="l" defTabSz="83111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493346" algn="l" defTabSz="83111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908903" algn="l" defTabSz="83111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324462" algn="l" defTabSz="83111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8879152"/>
              </p:ext>
            </p:extLst>
          </p:nvPr>
        </p:nvGraphicFramePr>
        <p:xfrm>
          <a:off x="0" y="0"/>
          <a:ext cx="6437380" cy="56691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74320"/>
                <a:gridCol w="1280161"/>
                <a:gridCol w="347472"/>
                <a:gridCol w="1280161"/>
                <a:gridCol w="347472"/>
                <a:gridCol w="1280161"/>
                <a:gridCol w="347472"/>
                <a:gridCol w="1280161"/>
              </a:tblGrid>
              <a:tr h="0">
                <a:tc>
                  <a:txBody>
                    <a:bodyPr/>
                    <a:lstStyle/>
                    <a:p>
                      <a:pPr marL="18288">
                        <a:lnSpc>
                          <a:spcPts val="900"/>
                        </a:lnSpc>
                      </a:pPr>
                      <a:r>
                        <a:rPr lang="en-US" sz="800" dirty="0" err="1" smtClean="0"/>
                        <a:t>smg</a:t>
                      </a:r>
                      <a:r>
                        <a:rPr lang="en-US" sz="800" dirty="0" smtClean="0"/>
                        <a:t>:</a:t>
                      </a:r>
                      <a:endParaRPr lang="en-US" sz="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8288" marR="18288" marT="18285" marB="18285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900"/>
                        </a:lnSpc>
                      </a:pPr>
                      <a:r>
                        <a:rPr lang="en-US" sz="800" dirty="0" smtClean="0"/>
                        <a:t>single male, good health</a:t>
                      </a:r>
                      <a:endParaRPr lang="en-US" sz="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8288" marR="18288" marT="18285" marB="18285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91440">
                        <a:lnSpc>
                          <a:spcPts val="900"/>
                        </a:lnSpc>
                      </a:pPr>
                      <a:r>
                        <a:rPr lang="en-US" sz="800" dirty="0" err="1" smtClean="0"/>
                        <a:t>smb</a:t>
                      </a:r>
                      <a:r>
                        <a:rPr lang="en-US" sz="800" dirty="0" smtClean="0"/>
                        <a:t>:</a:t>
                      </a:r>
                      <a:endParaRPr lang="en-US" sz="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8288" marR="18288" marT="18285" marB="18285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900"/>
                        </a:lnSpc>
                      </a:pPr>
                      <a:r>
                        <a:rPr lang="en-US" sz="800" dirty="0" smtClean="0"/>
                        <a:t>single male,</a:t>
                      </a:r>
                      <a:r>
                        <a:rPr lang="en-US" sz="800" baseline="0" dirty="0" smtClean="0"/>
                        <a:t> bad health</a:t>
                      </a:r>
                      <a:endParaRPr lang="en-US" sz="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8288" marR="18288" marT="18285" marB="18285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91440">
                        <a:lnSpc>
                          <a:spcPts val="900"/>
                        </a:lnSpc>
                      </a:pPr>
                      <a:r>
                        <a:rPr lang="en-US" sz="800" dirty="0" err="1" smtClean="0"/>
                        <a:t>smn</a:t>
                      </a:r>
                      <a:r>
                        <a:rPr lang="en-US" sz="800" dirty="0" smtClean="0"/>
                        <a:t>:</a:t>
                      </a:r>
                      <a:endParaRPr lang="en-US" sz="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8288" marR="18288" marT="18285" marB="18285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900"/>
                        </a:lnSpc>
                      </a:pPr>
                      <a:r>
                        <a:rPr lang="en-US" sz="800" dirty="0" smtClean="0"/>
                        <a:t>single male, nursing home</a:t>
                      </a:r>
                      <a:endParaRPr lang="en-US" sz="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8288" marR="18288" marT="18285" marB="18285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91440">
                        <a:lnSpc>
                          <a:spcPts val="900"/>
                        </a:lnSpc>
                      </a:pPr>
                      <a:r>
                        <a:rPr lang="en-US" sz="800" dirty="0" err="1" smtClean="0"/>
                        <a:t>sfg</a:t>
                      </a:r>
                      <a:r>
                        <a:rPr lang="en-US" sz="800" dirty="0" smtClean="0"/>
                        <a:t>:</a:t>
                      </a:r>
                      <a:endParaRPr lang="en-US" sz="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8288" marR="18288" marT="18285" marB="18285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900"/>
                        </a:lnSpc>
                      </a:pPr>
                      <a:r>
                        <a:rPr lang="en-US" sz="800" dirty="0" smtClean="0"/>
                        <a:t>single female, good health</a:t>
                      </a:r>
                      <a:endParaRPr lang="en-US" sz="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8288" marR="18288" marT="18285" marB="18285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18288">
                        <a:lnSpc>
                          <a:spcPts val="900"/>
                        </a:lnSpc>
                      </a:pPr>
                      <a:r>
                        <a:rPr lang="en-US" sz="800" dirty="0" err="1" smtClean="0"/>
                        <a:t>sfb</a:t>
                      </a:r>
                      <a:r>
                        <a:rPr lang="en-US" sz="800" dirty="0" smtClean="0"/>
                        <a:t>:</a:t>
                      </a:r>
                      <a:endParaRPr lang="en-US" sz="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8288" marR="18288" marT="18285" marB="18285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900"/>
                        </a:lnSpc>
                      </a:pPr>
                      <a:r>
                        <a:rPr lang="en-US" sz="800" dirty="0" smtClean="0"/>
                        <a:t>single female,</a:t>
                      </a:r>
                      <a:r>
                        <a:rPr lang="en-US" sz="800" baseline="0" dirty="0" smtClean="0"/>
                        <a:t> bad health</a:t>
                      </a:r>
                      <a:endParaRPr lang="en-US" sz="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8288" marR="18288" marT="18285" marB="18285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91440">
                        <a:lnSpc>
                          <a:spcPts val="900"/>
                        </a:lnSpc>
                      </a:pPr>
                      <a:r>
                        <a:rPr lang="en-US" sz="800" dirty="0" err="1" smtClean="0"/>
                        <a:t>sfn</a:t>
                      </a:r>
                      <a:r>
                        <a:rPr lang="en-US" sz="800" dirty="0" smtClean="0"/>
                        <a:t>:</a:t>
                      </a:r>
                      <a:endParaRPr lang="en-US" sz="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8288" marR="18288" marT="18285" marB="18285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900"/>
                        </a:lnSpc>
                      </a:pPr>
                      <a:r>
                        <a:rPr lang="en-US" sz="800" dirty="0" smtClean="0"/>
                        <a:t>single female, nursing home</a:t>
                      </a:r>
                      <a:endParaRPr lang="en-US" sz="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8288" marR="18288" marT="18285" marB="18285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91440">
                        <a:lnSpc>
                          <a:spcPts val="900"/>
                        </a:lnSpc>
                      </a:pPr>
                      <a:r>
                        <a:rPr lang="en-US" sz="800" dirty="0" err="1" smtClean="0"/>
                        <a:t>cgg</a:t>
                      </a:r>
                      <a:r>
                        <a:rPr lang="en-US" sz="800" dirty="0" smtClean="0"/>
                        <a:t>:</a:t>
                      </a:r>
                      <a:endParaRPr lang="en-US" sz="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8288" marR="18288" marT="18285" marB="18285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900"/>
                        </a:lnSpc>
                      </a:pPr>
                      <a:r>
                        <a:rPr lang="en-US" sz="800" dirty="0" smtClean="0"/>
                        <a:t>couple, both good</a:t>
                      </a:r>
                      <a:r>
                        <a:rPr lang="en-US" sz="800" baseline="0" dirty="0" smtClean="0"/>
                        <a:t> health</a:t>
                      </a:r>
                      <a:endParaRPr lang="en-US" sz="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8288" marR="18288" marT="18285" marB="18285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91440">
                        <a:lnSpc>
                          <a:spcPts val="900"/>
                        </a:lnSpc>
                      </a:pPr>
                      <a:r>
                        <a:rPr lang="en-US" sz="800" dirty="0" err="1" smtClean="0"/>
                        <a:t>cbb</a:t>
                      </a:r>
                      <a:r>
                        <a:rPr lang="en-US" sz="800" dirty="0" smtClean="0"/>
                        <a:t>:</a:t>
                      </a:r>
                      <a:endParaRPr lang="en-US" sz="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8288" marR="18288" marT="18285" marB="18285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900"/>
                        </a:lnSpc>
                      </a:pPr>
                      <a:r>
                        <a:rPr lang="en-US" sz="800" dirty="0" smtClean="0"/>
                        <a:t>couple, both bad</a:t>
                      </a:r>
                      <a:r>
                        <a:rPr lang="en-US" sz="800" baseline="0" dirty="0" smtClean="0"/>
                        <a:t> health</a:t>
                      </a:r>
                      <a:endParaRPr lang="en-US" sz="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8288" marR="18288" marT="18285" marB="18285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18288">
                        <a:lnSpc>
                          <a:spcPts val="900"/>
                        </a:lnSpc>
                      </a:pPr>
                      <a:r>
                        <a:rPr lang="en-US" sz="800" dirty="0" err="1" smtClean="0"/>
                        <a:t>cgn</a:t>
                      </a:r>
                      <a:r>
                        <a:rPr lang="en-US" sz="800" dirty="0" smtClean="0"/>
                        <a:t>:</a:t>
                      </a:r>
                      <a:endParaRPr lang="en-US" sz="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8288" marR="18288" marT="18285" marB="18285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900"/>
                        </a:lnSpc>
                      </a:pPr>
                      <a:r>
                        <a:rPr lang="en-US" sz="800" dirty="0" smtClean="0"/>
                        <a:t>male</a:t>
                      </a:r>
                      <a:r>
                        <a:rPr lang="en-US" sz="800" baseline="0" dirty="0" smtClean="0"/>
                        <a:t> in</a:t>
                      </a:r>
                      <a:r>
                        <a:rPr lang="en-US" sz="800" dirty="0" smtClean="0"/>
                        <a:t> good</a:t>
                      </a:r>
                      <a:r>
                        <a:rPr lang="en-US" sz="800" baseline="0" dirty="0" smtClean="0"/>
                        <a:t> health, </a:t>
                      </a:r>
                    </a:p>
                    <a:p>
                      <a:pPr>
                        <a:lnSpc>
                          <a:spcPts val="900"/>
                        </a:lnSpc>
                      </a:pPr>
                      <a:r>
                        <a:rPr lang="en-US" sz="800" baseline="0" dirty="0" smtClean="0"/>
                        <a:t>female in nursing home</a:t>
                      </a:r>
                      <a:endParaRPr lang="en-US" sz="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8288" marR="18288" marT="18285" marB="18285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91440">
                        <a:lnSpc>
                          <a:spcPts val="900"/>
                        </a:lnSpc>
                      </a:pPr>
                      <a:r>
                        <a:rPr lang="en-US" sz="800" dirty="0" err="1" smtClean="0"/>
                        <a:t>cng</a:t>
                      </a:r>
                      <a:r>
                        <a:rPr lang="en-US" sz="800" dirty="0" smtClean="0"/>
                        <a:t>:</a:t>
                      </a:r>
                      <a:endParaRPr lang="en-US" sz="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8288" marR="18288" marT="18285" marB="18285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900"/>
                        </a:lnSpc>
                      </a:pPr>
                      <a:r>
                        <a:rPr lang="en-US" sz="800" dirty="0" smtClean="0"/>
                        <a:t>male</a:t>
                      </a:r>
                      <a:r>
                        <a:rPr lang="en-US" sz="800" baseline="0" dirty="0" smtClean="0"/>
                        <a:t> in</a:t>
                      </a:r>
                      <a:r>
                        <a:rPr lang="en-US" sz="800" dirty="0" smtClean="0"/>
                        <a:t> nursing home</a:t>
                      </a:r>
                      <a:r>
                        <a:rPr lang="en-US" sz="800" baseline="0" dirty="0" smtClean="0"/>
                        <a:t>, </a:t>
                      </a:r>
                    </a:p>
                    <a:p>
                      <a:pPr>
                        <a:lnSpc>
                          <a:spcPts val="900"/>
                        </a:lnSpc>
                      </a:pPr>
                      <a:r>
                        <a:rPr lang="en-US" sz="800" baseline="0" dirty="0" smtClean="0"/>
                        <a:t>female in good health</a:t>
                      </a:r>
                      <a:endParaRPr lang="en-US" sz="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8288" marR="18288" marT="18285" marB="18285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91440">
                        <a:lnSpc>
                          <a:spcPts val="900"/>
                        </a:lnSpc>
                      </a:pPr>
                      <a:r>
                        <a:rPr lang="en-US" sz="800" dirty="0" err="1" smtClean="0"/>
                        <a:t>cbn</a:t>
                      </a:r>
                      <a:r>
                        <a:rPr lang="en-US" sz="800" dirty="0" smtClean="0"/>
                        <a:t>:</a:t>
                      </a:r>
                      <a:endParaRPr lang="en-US" sz="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8288" marR="18288" marT="18285" marB="18285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900"/>
                        </a:lnSpc>
                      </a:pPr>
                      <a:r>
                        <a:rPr lang="en-US" sz="800" dirty="0" smtClean="0"/>
                        <a:t>male</a:t>
                      </a:r>
                      <a:r>
                        <a:rPr lang="en-US" sz="800" baseline="0" dirty="0" smtClean="0"/>
                        <a:t> in</a:t>
                      </a:r>
                      <a:r>
                        <a:rPr lang="en-US" sz="800" dirty="0" smtClean="0"/>
                        <a:t> bad</a:t>
                      </a:r>
                      <a:r>
                        <a:rPr lang="en-US" sz="800" baseline="0" dirty="0" smtClean="0"/>
                        <a:t> health, </a:t>
                      </a:r>
                    </a:p>
                    <a:p>
                      <a:pPr>
                        <a:lnSpc>
                          <a:spcPts val="900"/>
                        </a:lnSpc>
                      </a:pPr>
                      <a:r>
                        <a:rPr lang="en-US" sz="800" baseline="0" dirty="0" smtClean="0"/>
                        <a:t>female in nursing home</a:t>
                      </a:r>
                      <a:endParaRPr lang="en-US" sz="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8288" marR="18288" marT="18285" marB="18285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91440">
                        <a:lnSpc>
                          <a:spcPts val="900"/>
                        </a:lnSpc>
                      </a:pPr>
                      <a:r>
                        <a:rPr lang="en-US" sz="800" dirty="0" err="1" smtClean="0"/>
                        <a:t>cnb</a:t>
                      </a:r>
                      <a:r>
                        <a:rPr lang="en-US" sz="800" dirty="0" smtClean="0"/>
                        <a:t>:</a:t>
                      </a:r>
                      <a:endParaRPr lang="en-US" sz="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8288" marR="18288" marT="18285" marB="18285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900"/>
                        </a:lnSpc>
                      </a:pPr>
                      <a:r>
                        <a:rPr lang="en-US" sz="800" dirty="0" smtClean="0"/>
                        <a:t>male</a:t>
                      </a:r>
                      <a:r>
                        <a:rPr lang="en-US" sz="800" baseline="0" dirty="0" smtClean="0"/>
                        <a:t> in</a:t>
                      </a:r>
                      <a:r>
                        <a:rPr lang="en-US" sz="800" dirty="0" smtClean="0"/>
                        <a:t> nursing home</a:t>
                      </a:r>
                      <a:r>
                        <a:rPr lang="en-US" sz="800" baseline="0" dirty="0" smtClean="0"/>
                        <a:t>, </a:t>
                      </a:r>
                    </a:p>
                    <a:p>
                      <a:pPr>
                        <a:lnSpc>
                          <a:spcPts val="900"/>
                        </a:lnSpc>
                      </a:pPr>
                      <a:r>
                        <a:rPr lang="en-US" sz="800" baseline="0" dirty="0" smtClean="0"/>
                        <a:t>female in bad health</a:t>
                      </a:r>
                      <a:endParaRPr lang="en-US" sz="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8288" marR="18288" marT="18285" marB="18285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714164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56755447"/>
              </p:ext>
            </p:extLst>
          </p:nvPr>
        </p:nvGraphicFramePr>
        <p:xfrm>
          <a:off x="0" y="0"/>
          <a:ext cx="6272784" cy="847828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20624"/>
                <a:gridCol w="1645920"/>
                <a:gridCol w="457200"/>
                <a:gridCol w="1645920"/>
                <a:gridCol w="457200"/>
                <a:gridCol w="1645920"/>
              </a:tblGrid>
              <a:tr h="0">
                <a:tc>
                  <a:txBody>
                    <a:bodyPr/>
                    <a:lstStyle/>
                    <a:p>
                      <a:pPr marL="54864">
                        <a:lnSpc>
                          <a:spcPts val="900"/>
                        </a:lnSpc>
                      </a:pPr>
                      <a:r>
                        <a:rPr lang="en-US" sz="1000" dirty="0" err="1" smtClean="0"/>
                        <a:t>smg</a:t>
                      </a:r>
                      <a:r>
                        <a:rPr lang="en-US" sz="1000" dirty="0" smtClean="0"/>
                        <a:t>:</a:t>
                      </a:r>
                      <a:endParaRPr lang="en-US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8288" marR="18288" marT="18285" marB="1828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900"/>
                        </a:lnSpc>
                      </a:pPr>
                      <a:r>
                        <a:rPr lang="en-US" sz="1000" dirty="0" smtClean="0"/>
                        <a:t>single male, good health</a:t>
                      </a:r>
                      <a:endParaRPr lang="en-US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8288" marR="18288" marT="18285" marB="18285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91440">
                        <a:lnSpc>
                          <a:spcPts val="900"/>
                        </a:lnSpc>
                      </a:pPr>
                      <a:r>
                        <a:rPr lang="en-US" sz="1000" dirty="0" err="1" smtClean="0"/>
                        <a:t>smb</a:t>
                      </a:r>
                      <a:r>
                        <a:rPr lang="en-US" sz="1000" dirty="0" smtClean="0"/>
                        <a:t>:</a:t>
                      </a:r>
                      <a:endParaRPr lang="en-US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8288" marR="18288" marT="18285" marB="18285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900"/>
                        </a:lnSpc>
                      </a:pPr>
                      <a:r>
                        <a:rPr lang="en-US" sz="1000" dirty="0" smtClean="0"/>
                        <a:t>single male,</a:t>
                      </a:r>
                      <a:r>
                        <a:rPr lang="en-US" sz="1000" baseline="0" dirty="0" smtClean="0"/>
                        <a:t> bad health</a:t>
                      </a:r>
                      <a:endParaRPr lang="en-US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8288" marR="18288" marT="18285" marB="18285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91440">
                        <a:lnSpc>
                          <a:spcPts val="900"/>
                        </a:lnSpc>
                      </a:pPr>
                      <a:r>
                        <a:rPr lang="en-US" sz="1000" dirty="0" err="1" smtClean="0"/>
                        <a:t>smn</a:t>
                      </a:r>
                      <a:r>
                        <a:rPr lang="en-US" sz="1000" dirty="0" smtClean="0"/>
                        <a:t>:</a:t>
                      </a:r>
                      <a:endParaRPr lang="en-US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8288" marR="18288" marT="18285" marB="18285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900"/>
                        </a:lnSpc>
                      </a:pPr>
                      <a:r>
                        <a:rPr lang="en-US" sz="1000" dirty="0" smtClean="0"/>
                        <a:t>single male, nursing home</a:t>
                      </a:r>
                      <a:endParaRPr lang="en-US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8288" marR="18288" marT="18285" marB="18285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54864">
                        <a:lnSpc>
                          <a:spcPts val="900"/>
                        </a:lnSpc>
                      </a:pPr>
                      <a:r>
                        <a:rPr lang="en-US" sz="1000" dirty="0" err="1" smtClean="0"/>
                        <a:t>sfg</a:t>
                      </a:r>
                      <a:r>
                        <a:rPr lang="en-US" sz="1000" dirty="0" smtClean="0"/>
                        <a:t>:</a:t>
                      </a:r>
                      <a:endParaRPr lang="en-US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8288" marR="18288" marT="18285" marB="1828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900"/>
                        </a:lnSpc>
                      </a:pPr>
                      <a:r>
                        <a:rPr lang="en-US" sz="1000" dirty="0" smtClean="0"/>
                        <a:t>single female, good health</a:t>
                      </a:r>
                      <a:endParaRPr lang="en-US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8288" marR="18288" marT="18285" marB="18285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91440">
                        <a:lnSpc>
                          <a:spcPts val="900"/>
                        </a:lnSpc>
                      </a:pPr>
                      <a:r>
                        <a:rPr lang="en-US" sz="1000" dirty="0" err="1" smtClean="0"/>
                        <a:t>sfb</a:t>
                      </a:r>
                      <a:r>
                        <a:rPr lang="en-US" sz="1000" dirty="0" smtClean="0"/>
                        <a:t>:</a:t>
                      </a:r>
                      <a:endParaRPr lang="en-US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8288" marR="18288" marT="18285" marB="18285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900"/>
                        </a:lnSpc>
                      </a:pPr>
                      <a:r>
                        <a:rPr lang="en-US" sz="1000" dirty="0" smtClean="0"/>
                        <a:t>single female,</a:t>
                      </a:r>
                      <a:r>
                        <a:rPr lang="en-US" sz="1000" baseline="0" dirty="0" smtClean="0"/>
                        <a:t> bad health</a:t>
                      </a:r>
                      <a:endParaRPr lang="en-US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8288" marR="18288" marT="18285" marB="18285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91440">
                        <a:lnSpc>
                          <a:spcPts val="900"/>
                        </a:lnSpc>
                      </a:pPr>
                      <a:r>
                        <a:rPr lang="en-US" sz="1000" dirty="0" err="1" smtClean="0"/>
                        <a:t>sfn</a:t>
                      </a:r>
                      <a:r>
                        <a:rPr lang="en-US" sz="1000" dirty="0" smtClean="0"/>
                        <a:t>:</a:t>
                      </a:r>
                      <a:endParaRPr lang="en-US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8288" marR="18288" marT="18285" marB="18285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900"/>
                        </a:lnSpc>
                      </a:pPr>
                      <a:r>
                        <a:rPr lang="en-US" sz="1000" dirty="0" smtClean="0"/>
                        <a:t>single female, nursing home</a:t>
                      </a:r>
                      <a:endParaRPr lang="en-US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8288" marR="18288" marT="18285" marB="18285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54864">
                        <a:lnSpc>
                          <a:spcPts val="900"/>
                        </a:lnSpc>
                      </a:pPr>
                      <a:r>
                        <a:rPr lang="en-US" sz="1000" dirty="0" err="1" smtClean="0"/>
                        <a:t>cgg</a:t>
                      </a:r>
                      <a:r>
                        <a:rPr lang="en-US" sz="1000" dirty="0" smtClean="0"/>
                        <a:t>:</a:t>
                      </a:r>
                      <a:endParaRPr lang="en-US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8288" marR="18288" marT="18285" marB="1828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900"/>
                        </a:lnSpc>
                      </a:pPr>
                      <a:r>
                        <a:rPr lang="en-US" sz="1000" dirty="0" smtClean="0"/>
                        <a:t>couple, both good</a:t>
                      </a:r>
                      <a:r>
                        <a:rPr lang="en-US" sz="1000" baseline="0" dirty="0" smtClean="0"/>
                        <a:t> health</a:t>
                      </a:r>
                      <a:endParaRPr lang="en-US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8288" marR="18288" marT="18285" marB="18285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91440">
                        <a:lnSpc>
                          <a:spcPts val="900"/>
                        </a:lnSpc>
                      </a:pPr>
                      <a:r>
                        <a:rPr lang="en-US" sz="1000" dirty="0" err="1" smtClean="0"/>
                        <a:t>cbb</a:t>
                      </a:r>
                      <a:r>
                        <a:rPr lang="en-US" sz="1000" dirty="0" smtClean="0"/>
                        <a:t>:</a:t>
                      </a:r>
                      <a:endParaRPr lang="en-US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8288" marR="18288" marT="18285" marB="18285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900"/>
                        </a:lnSpc>
                      </a:pPr>
                      <a:r>
                        <a:rPr lang="en-US" sz="1000" dirty="0" smtClean="0"/>
                        <a:t>couple, both bad</a:t>
                      </a:r>
                      <a:r>
                        <a:rPr lang="en-US" sz="1000" baseline="0" dirty="0" smtClean="0"/>
                        <a:t> health</a:t>
                      </a:r>
                      <a:endParaRPr lang="en-US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8288" marR="18288" marT="18285" marB="18285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91440">
                        <a:lnSpc>
                          <a:spcPts val="900"/>
                        </a:lnSpc>
                      </a:pPr>
                      <a:r>
                        <a:rPr lang="en-US" sz="1000" dirty="0" err="1" smtClean="0"/>
                        <a:t>cgn</a:t>
                      </a:r>
                      <a:r>
                        <a:rPr lang="en-US" sz="1000" dirty="0" smtClean="0"/>
                        <a:t>:</a:t>
                      </a:r>
                      <a:endParaRPr lang="en-US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8288" marR="18288" marT="18285" marB="18285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900"/>
                        </a:lnSpc>
                      </a:pPr>
                      <a:r>
                        <a:rPr lang="en-US" sz="1000" dirty="0" smtClean="0"/>
                        <a:t>male</a:t>
                      </a:r>
                      <a:r>
                        <a:rPr lang="en-US" sz="1000" baseline="0" dirty="0" smtClean="0"/>
                        <a:t> in</a:t>
                      </a:r>
                      <a:r>
                        <a:rPr lang="en-US" sz="1000" dirty="0" smtClean="0"/>
                        <a:t> good</a:t>
                      </a:r>
                      <a:r>
                        <a:rPr lang="en-US" sz="1000" baseline="0" dirty="0" smtClean="0"/>
                        <a:t> health, </a:t>
                      </a:r>
                    </a:p>
                    <a:p>
                      <a:pPr>
                        <a:lnSpc>
                          <a:spcPts val="900"/>
                        </a:lnSpc>
                      </a:pPr>
                      <a:r>
                        <a:rPr lang="en-US" sz="1000" baseline="0" dirty="0" smtClean="0"/>
                        <a:t>female in nursing home</a:t>
                      </a:r>
                      <a:endParaRPr lang="en-US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8288" marR="18288" marT="18285" marB="18285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54864">
                        <a:lnSpc>
                          <a:spcPts val="900"/>
                        </a:lnSpc>
                      </a:pPr>
                      <a:r>
                        <a:rPr lang="en-US" sz="1000" dirty="0" err="1" smtClean="0"/>
                        <a:t>cng</a:t>
                      </a:r>
                      <a:r>
                        <a:rPr lang="en-US" sz="1000" dirty="0" smtClean="0"/>
                        <a:t>:</a:t>
                      </a:r>
                      <a:endParaRPr lang="en-US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8288" marR="18288" marT="18285" marB="1828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900"/>
                        </a:lnSpc>
                      </a:pPr>
                      <a:r>
                        <a:rPr lang="en-US" sz="1000" dirty="0" smtClean="0"/>
                        <a:t>male</a:t>
                      </a:r>
                      <a:r>
                        <a:rPr lang="en-US" sz="1000" baseline="0" dirty="0" smtClean="0"/>
                        <a:t> in</a:t>
                      </a:r>
                      <a:r>
                        <a:rPr lang="en-US" sz="1000" dirty="0" smtClean="0"/>
                        <a:t> nursing home</a:t>
                      </a:r>
                      <a:r>
                        <a:rPr lang="en-US" sz="1000" baseline="0" dirty="0" smtClean="0"/>
                        <a:t>, </a:t>
                      </a:r>
                    </a:p>
                    <a:p>
                      <a:pPr>
                        <a:lnSpc>
                          <a:spcPts val="900"/>
                        </a:lnSpc>
                      </a:pPr>
                      <a:r>
                        <a:rPr lang="en-US" sz="1000" baseline="0" dirty="0" smtClean="0"/>
                        <a:t>female in good health</a:t>
                      </a:r>
                      <a:endParaRPr lang="en-US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8288" marR="18288" marT="18285" marB="18285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91440">
                        <a:lnSpc>
                          <a:spcPts val="900"/>
                        </a:lnSpc>
                      </a:pPr>
                      <a:r>
                        <a:rPr lang="en-US" sz="1000" dirty="0" err="1" smtClean="0"/>
                        <a:t>cbn</a:t>
                      </a:r>
                      <a:r>
                        <a:rPr lang="en-US" sz="1000" dirty="0" smtClean="0"/>
                        <a:t>:</a:t>
                      </a:r>
                      <a:endParaRPr lang="en-US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8288" marR="18288" marT="18285" marB="18285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900"/>
                        </a:lnSpc>
                      </a:pPr>
                      <a:r>
                        <a:rPr lang="en-US" sz="1000" dirty="0" smtClean="0"/>
                        <a:t>male</a:t>
                      </a:r>
                      <a:r>
                        <a:rPr lang="en-US" sz="1000" baseline="0" dirty="0" smtClean="0"/>
                        <a:t> in</a:t>
                      </a:r>
                      <a:r>
                        <a:rPr lang="en-US" sz="1000" dirty="0" smtClean="0"/>
                        <a:t> bad</a:t>
                      </a:r>
                      <a:r>
                        <a:rPr lang="en-US" sz="1000" baseline="0" dirty="0" smtClean="0"/>
                        <a:t> health, </a:t>
                      </a:r>
                    </a:p>
                    <a:p>
                      <a:pPr>
                        <a:lnSpc>
                          <a:spcPts val="900"/>
                        </a:lnSpc>
                      </a:pPr>
                      <a:r>
                        <a:rPr lang="en-US" sz="1000" baseline="0" dirty="0" smtClean="0"/>
                        <a:t>female in nursing home</a:t>
                      </a:r>
                      <a:endParaRPr lang="en-US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8288" marR="18288" marT="18285" marB="18285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91440">
                        <a:lnSpc>
                          <a:spcPts val="900"/>
                        </a:lnSpc>
                      </a:pPr>
                      <a:r>
                        <a:rPr lang="en-US" sz="1000" dirty="0" err="1" smtClean="0"/>
                        <a:t>cnb</a:t>
                      </a:r>
                      <a:r>
                        <a:rPr lang="en-US" sz="1000" dirty="0" smtClean="0"/>
                        <a:t>:</a:t>
                      </a:r>
                      <a:endParaRPr lang="en-US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8288" marR="18288" marT="18285" marB="18285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900"/>
                        </a:lnSpc>
                      </a:pPr>
                      <a:r>
                        <a:rPr lang="en-US" sz="1000" dirty="0" smtClean="0"/>
                        <a:t>male</a:t>
                      </a:r>
                      <a:r>
                        <a:rPr lang="en-US" sz="1000" baseline="0" dirty="0" smtClean="0"/>
                        <a:t> in</a:t>
                      </a:r>
                      <a:r>
                        <a:rPr lang="en-US" sz="1000" dirty="0" smtClean="0"/>
                        <a:t> nursing home</a:t>
                      </a:r>
                      <a:r>
                        <a:rPr lang="en-US" sz="1000" baseline="0" dirty="0" smtClean="0"/>
                        <a:t>, </a:t>
                      </a:r>
                    </a:p>
                    <a:p>
                      <a:pPr>
                        <a:lnSpc>
                          <a:spcPts val="900"/>
                        </a:lnSpc>
                      </a:pPr>
                      <a:r>
                        <a:rPr lang="en-US" sz="1000" baseline="0" dirty="0" smtClean="0"/>
                        <a:t>female in bad health</a:t>
                      </a:r>
                      <a:endParaRPr lang="en-US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8288" marR="18288" marT="18285" marB="18285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2733442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1505</TotalTime>
  <Words>200</Words>
  <Application>Microsoft Office PowerPoint</Application>
  <PresentationFormat>On-screen Show (4:3)</PresentationFormat>
  <Paragraphs>56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PowerPoint Presentation</vt:lpstr>
      <vt:lpstr>PowerPoint Presentation</vt:lpstr>
    </vt:vector>
  </TitlesOfParts>
  <Company>FRBP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John Bailey Jones</dc:creator>
  <cp:lastModifiedBy>John Bailey Jones</cp:lastModifiedBy>
  <cp:revision>11</cp:revision>
  <cp:lastPrinted>2018-04-12T00:40:56Z</cp:lastPrinted>
  <dcterms:created xsi:type="dcterms:W3CDTF">2018-04-11T21:53:17Z</dcterms:created>
  <dcterms:modified xsi:type="dcterms:W3CDTF">2018-04-16T21:23:44Z</dcterms:modified>
</cp:coreProperties>
</file>