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16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29195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086700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844206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01712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4359218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116724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874230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631736" y="1577339"/>
            <a:ext cx="0" cy="6347460"/>
          </a:xfrm>
          <a:custGeom>
            <a:avLst/>
            <a:gdLst/>
            <a:ahLst/>
            <a:cxnLst/>
            <a:rect l="l" t="t" r="r" b="b"/>
            <a:pathLst>
              <a:path h="6347459">
                <a:moveTo>
                  <a:pt x="0" y="6347459"/>
                </a:moveTo>
                <a:lnTo>
                  <a:pt x="0" y="0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950442" y="7924800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950442" y="7833952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950442" y="7218060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950442" y="6683433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950442" y="6511321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950442" y="6370696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50442" y="6251798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950442" y="6148804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950442" y="6057958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950442" y="5442065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950442" y="4907438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950442" y="4735326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50442" y="4594701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950442" y="4475804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50442" y="4372810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950442" y="4281964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950442" y="3666071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950442" y="3131443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950442" y="2959332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950442" y="2818707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950442" y="2699809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950442" y="2596816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950442" y="2505969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950442" y="1890077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1A1A1A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950442" y="7752688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950442" y="6905323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950442" y="5976693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950442" y="5129328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950442" y="4200699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950442" y="3353334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950442" y="2424704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950442" y="1577339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5681294" y="0"/>
                </a:moveTo>
                <a:lnTo>
                  <a:pt x="0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950442" y="7924800"/>
            <a:ext cx="5681345" cy="0"/>
          </a:xfrm>
          <a:custGeom>
            <a:avLst/>
            <a:gdLst/>
            <a:ahLst/>
            <a:cxnLst/>
            <a:rect l="l" t="t" r="r" b="b"/>
            <a:pathLst>
              <a:path w="5681345">
                <a:moveTo>
                  <a:pt x="0" y="0"/>
                </a:moveTo>
                <a:lnTo>
                  <a:pt x="5681294" y="0"/>
                </a:lnTo>
              </a:path>
            </a:pathLst>
          </a:custGeom>
          <a:ln w="6349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1329195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2086700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2844206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3601712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4359218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5116724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5874230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6631736" y="7924800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474"/>
                </a:lnTo>
              </a:path>
            </a:pathLst>
          </a:custGeom>
          <a:ln w="6356">
            <a:solidFill>
              <a:srgbClr val="2525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roup 206"/>
          <p:cNvGrpSpPr/>
          <p:nvPr/>
        </p:nvGrpSpPr>
        <p:grpSpPr>
          <a:xfrm>
            <a:off x="47172" y="459740"/>
            <a:ext cx="6766122" cy="8660130"/>
            <a:chOff x="47172" y="459740"/>
            <a:chExt cx="6766122" cy="8660130"/>
          </a:xfrm>
        </p:grpSpPr>
        <p:sp>
          <p:nvSpPr>
            <p:cNvPr id="2" name="object 2"/>
            <p:cNvSpPr txBox="1"/>
            <p:nvPr/>
          </p:nvSpPr>
          <p:spPr>
            <a:xfrm>
              <a:off x="1199024" y="8046186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72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3" name="object 3"/>
            <p:cNvSpPr txBox="1"/>
            <p:nvPr/>
          </p:nvSpPr>
          <p:spPr>
            <a:xfrm>
              <a:off x="1956530" y="8046186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76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4" name="object 4"/>
            <p:cNvSpPr txBox="1"/>
            <p:nvPr/>
          </p:nvSpPr>
          <p:spPr>
            <a:xfrm>
              <a:off x="2714036" y="8046186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80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4229048" y="8046186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88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6" name="object 6"/>
            <p:cNvSpPr txBox="1"/>
            <p:nvPr/>
          </p:nvSpPr>
          <p:spPr>
            <a:xfrm>
              <a:off x="4986553" y="8046186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92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5744059" y="8046186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96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6448169" y="8046186"/>
              <a:ext cx="36512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3471542" y="8046186"/>
              <a:ext cx="527685" cy="5340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84</a:t>
              </a:r>
              <a:endParaRPr sz="1600">
                <a:latin typeface="Arial"/>
                <a:cs typeface="Arial"/>
              </a:endParaRPr>
            </a:p>
            <a:p>
              <a:pPr marL="116205">
                <a:lnSpc>
                  <a:spcPct val="100000"/>
                </a:lnSpc>
                <a:spcBef>
                  <a:spcPts val="55"/>
                </a:spcBef>
              </a:pPr>
              <a:r>
                <a:rPr sz="1750" spc="5" dirty="0">
                  <a:solidFill>
                    <a:srgbClr val="252525"/>
                  </a:solidFill>
                  <a:latin typeface="Arial"/>
                  <a:cs typeface="Arial"/>
                </a:rPr>
                <a:t>Age</a:t>
              </a:r>
              <a:endParaRPr sz="1750">
                <a:latin typeface="Arial"/>
                <a:cs typeface="Arial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950442" y="1577339"/>
              <a:ext cx="0" cy="6347460"/>
            </a:xfrm>
            <a:custGeom>
              <a:avLst/>
              <a:gdLst/>
              <a:ahLst/>
              <a:cxnLst/>
              <a:rect l="l" t="t" r="r" b="b"/>
              <a:pathLst>
                <a:path h="6347459">
                  <a:moveTo>
                    <a:pt x="0" y="6347459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86901" y="7752688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86901" y="6905323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86901" y="5976693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86901" y="5129328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86901" y="4200699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86901" y="3353334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86901" y="2424704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86901" y="1577339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4">
                  <a:moveTo>
                    <a:pt x="6354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18671" y="7924800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18671" y="7833952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18671" y="7752688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18671" y="7218060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18671" y="6905323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18671" y="6683433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18671" y="6511321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18671" y="6370696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918671" y="6251798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18671" y="6148804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18671" y="6057958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18671" y="5976693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918671" y="5442065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918671" y="5129328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918671" y="4907438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918671" y="4735326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918671" y="4594701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918671" y="4475804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18671" y="4372810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18671" y="4281964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918671" y="4200699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918671" y="3666071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18671" y="3353334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18671" y="3131443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18671" y="2959332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18671" y="2818707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918671" y="2699809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18671" y="2596816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18671" y="2505969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18671" y="2424704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18671" y="1890077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18671" y="1577339"/>
              <a:ext cx="32384" cy="0"/>
            </a:xfrm>
            <a:custGeom>
              <a:avLst/>
              <a:gdLst/>
              <a:ahLst/>
              <a:cxnLst/>
              <a:rect l="l" t="t" r="r" b="b"/>
              <a:pathLst>
                <a:path w="32384">
                  <a:moveTo>
                    <a:pt x="31770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 txBox="1"/>
            <p:nvPr/>
          </p:nvSpPr>
          <p:spPr>
            <a:xfrm>
              <a:off x="687570" y="7624164"/>
              <a:ext cx="13906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1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2" name="object 52"/>
            <p:cNvSpPr txBox="1"/>
            <p:nvPr/>
          </p:nvSpPr>
          <p:spPr>
            <a:xfrm>
              <a:off x="687570" y="6776799"/>
              <a:ext cx="13906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3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3" name="object 53"/>
            <p:cNvSpPr txBox="1"/>
            <p:nvPr/>
          </p:nvSpPr>
          <p:spPr>
            <a:xfrm>
              <a:off x="570100" y="5848169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10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4" name="object 54"/>
            <p:cNvSpPr txBox="1"/>
            <p:nvPr/>
          </p:nvSpPr>
          <p:spPr>
            <a:xfrm>
              <a:off x="570100" y="5000804"/>
              <a:ext cx="25209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30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5" name="object 55"/>
            <p:cNvSpPr txBox="1"/>
            <p:nvPr/>
          </p:nvSpPr>
          <p:spPr>
            <a:xfrm>
              <a:off x="463309" y="4072175"/>
              <a:ext cx="36512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6" name="object 56"/>
            <p:cNvSpPr txBox="1"/>
            <p:nvPr/>
          </p:nvSpPr>
          <p:spPr>
            <a:xfrm>
              <a:off x="463309" y="3224810"/>
              <a:ext cx="36512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300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7" name="object 57"/>
            <p:cNvSpPr txBox="1"/>
            <p:nvPr/>
          </p:nvSpPr>
          <p:spPr>
            <a:xfrm>
              <a:off x="345838" y="2296180"/>
              <a:ext cx="478155" cy="25907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1000</a:t>
              </a:r>
              <a:endParaRPr sz="1600">
                <a:latin typeface="Arial"/>
                <a:cs typeface="Arial"/>
              </a:endParaRPr>
            </a:p>
          </p:txBody>
        </p:sp>
        <p:sp>
          <p:nvSpPr>
            <p:cNvPr id="58" name="object 58"/>
            <p:cNvSpPr txBox="1"/>
            <p:nvPr/>
          </p:nvSpPr>
          <p:spPr>
            <a:xfrm>
              <a:off x="47172" y="2758808"/>
              <a:ext cx="275590" cy="3989704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045"/>
                </a:lnSpc>
              </a:pPr>
              <a:r>
                <a:rPr sz="1750" dirty="0">
                  <a:solidFill>
                    <a:srgbClr val="252525"/>
                  </a:solidFill>
                  <a:latin typeface="Arial"/>
                  <a:cs typeface="Arial"/>
                </a:rPr>
                <a:t>Annual Spending (000s of 2014 Dollars)</a:t>
              </a:r>
              <a:endParaRPr sz="1750">
                <a:latin typeface="Arial"/>
                <a:cs typeface="Arial"/>
              </a:endParaRPr>
            </a:p>
          </p:txBody>
        </p:sp>
        <p:sp>
          <p:nvSpPr>
            <p:cNvPr id="59" name="object 59"/>
            <p:cNvSpPr txBox="1"/>
            <p:nvPr/>
          </p:nvSpPr>
          <p:spPr>
            <a:xfrm>
              <a:off x="345838" y="459740"/>
              <a:ext cx="5779135" cy="124841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116965" marR="5080" indent="58419">
                <a:lnSpc>
                  <a:spcPct val="100000"/>
                </a:lnSpc>
              </a:pPr>
              <a:r>
                <a:rPr sz="1750" b="1" spc="5" dirty="0">
                  <a:latin typeface="Arial"/>
                  <a:cs typeface="Arial"/>
                </a:rPr>
                <a:t>Annual Spending of Surviving Households  All Households, Following HRS</a:t>
              </a:r>
              <a:r>
                <a:rPr sz="1750" b="1" spc="-75" dirty="0">
                  <a:latin typeface="Arial"/>
                  <a:cs typeface="Arial"/>
                </a:rPr>
                <a:t> </a:t>
              </a:r>
              <a:r>
                <a:rPr sz="1750" b="1" spc="5" dirty="0">
                  <a:latin typeface="Arial"/>
                  <a:cs typeface="Arial"/>
                </a:rPr>
                <a:t>Distribution</a:t>
              </a:r>
              <a:endParaRPr sz="1750" dirty="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</a:pPr>
              <a:endParaRPr sz="1900" dirty="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spcBef>
                  <a:spcPts val="1400"/>
                </a:spcBef>
              </a:pPr>
              <a:r>
                <a:rPr sz="1600" dirty="0">
                  <a:solidFill>
                    <a:srgbClr val="252525"/>
                  </a:solidFill>
                  <a:latin typeface="Arial"/>
                  <a:cs typeface="Arial"/>
                </a:rPr>
                <a:t>3000</a:t>
              </a:r>
              <a:endParaRPr sz="1600" dirty="0">
                <a:latin typeface="Arial"/>
                <a:cs typeface="Arial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950442" y="5138015"/>
              <a:ext cx="5681345" cy="1355090"/>
            </a:xfrm>
            <a:custGeom>
              <a:avLst/>
              <a:gdLst/>
              <a:ahLst/>
              <a:cxnLst/>
              <a:rect l="l" t="t" r="r" b="b"/>
              <a:pathLst>
                <a:path w="5681345" h="1355089">
                  <a:moveTo>
                    <a:pt x="0" y="1355079"/>
                  </a:moveTo>
                  <a:lnTo>
                    <a:pt x="378752" y="1254215"/>
                  </a:lnTo>
                  <a:lnTo>
                    <a:pt x="757505" y="1166912"/>
                  </a:lnTo>
                  <a:lnTo>
                    <a:pt x="1136258" y="1088611"/>
                  </a:lnTo>
                  <a:lnTo>
                    <a:pt x="1515011" y="1010790"/>
                  </a:lnTo>
                  <a:lnTo>
                    <a:pt x="1893764" y="937823"/>
                  </a:lnTo>
                  <a:lnTo>
                    <a:pt x="2272517" y="859156"/>
                  </a:lnTo>
                  <a:lnTo>
                    <a:pt x="2651270" y="771056"/>
                  </a:lnTo>
                  <a:lnTo>
                    <a:pt x="3030023" y="676224"/>
                  </a:lnTo>
                  <a:lnTo>
                    <a:pt x="3408776" y="581993"/>
                  </a:lnTo>
                  <a:lnTo>
                    <a:pt x="3787529" y="470332"/>
                  </a:lnTo>
                  <a:lnTo>
                    <a:pt x="4166282" y="355655"/>
                  </a:lnTo>
                  <a:lnTo>
                    <a:pt x="4545035" y="261707"/>
                  </a:lnTo>
                  <a:lnTo>
                    <a:pt x="4923788" y="159532"/>
                  </a:lnTo>
                  <a:lnTo>
                    <a:pt x="5302541" y="73911"/>
                  </a:lnTo>
                  <a:lnTo>
                    <a:pt x="5681294" y="0"/>
                  </a:lnTo>
                </a:path>
              </a:pathLst>
            </a:custGeom>
            <a:ln w="25401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950442" y="6450422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07725" y="6493094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23473" y="6466153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23473" y="6466153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329195" y="6349558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286478" y="6392230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302226" y="636529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302226" y="636529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707947" y="6262255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665231" y="6304927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680978" y="627798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680978" y="627798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086700" y="6183954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043984" y="6226626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059732" y="6199685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059732" y="6199685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2465453" y="6106133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422737" y="6148805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2438484" y="6121864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438484" y="6121864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844206" y="6033167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801490" y="6075839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817237" y="6048898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817237" y="6048898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3222959" y="5954499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3180243" y="5997171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3195990" y="597023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3195990" y="597023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3601712" y="5866399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3558995" y="5909071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3574743" y="588213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3574743" y="588213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3980465" y="5771567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3937749" y="5814239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3953496" y="5787298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3953496" y="5787298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4359218" y="5677337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4316502" y="572000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4332249" y="5693068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4332249" y="5693068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4737971" y="5565675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4695255" y="5608347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4711002" y="558140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4711002" y="558140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5116724" y="5450999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5074007" y="5493670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5089755" y="546673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5089755" y="546673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5495477" y="5357050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5452760" y="5399722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5468508" y="5372781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5468508" y="5372781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5874230" y="5254875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5831513" y="5297547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847261" y="527060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847261" y="527060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6252983" y="5169255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6210266" y="5211927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6226014" y="518498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6226014" y="518498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6631736" y="5095343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h="85725">
                  <a:moveTo>
                    <a:pt x="0" y="0"/>
                  </a:moveTo>
                  <a:lnTo>
                    <a:pt x="0" y="85343"/>
                  </a:lnTo>
                </a:path>
              </a:pathLst>
            </a:custGeom>
            <a:ln w="254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6589019" y="5138015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6604767" y="5111074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6604767" y="5111074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950442" y="6019375"/>
              <a:ext cx="5681345" cy="869315"/>
            </a:xfrm>
            <a:custGeom>
              <a:avLst/>
              <a:gdLst/>
              <a:ahLst/>
              <a:cxnLst/>
              <a:rect l="l" t="t" r="r" b="b"/>
              <a:pathLst>
                <a:path w="5681345" h="869315">
                  <a:moveTo>
                    <a:pt x="0" y="868801"/>
                  </a:moveTo>
                  <a:lnTo>
                    <a:pt x="378752" y="718940"/>
                  </a:lnTo>
                  <a:lnTo>
                    <a:pt x="757505" y="648235"/>
                  </a:lnTo>
                  <a:lnTo>
                    <a:pt x="1136258" y="589467"/>
                  </a:lnTo>
                  <a:lnTo>
                    <a:pt x="1515011" y="546428"/>
                  </a:lnTo>
                  <a:lnTo>
                    <a:pt x="1893764" y="507752"/>
                  </a:lnTo>
                  <a:lnTo>
                    <a:pt x="2272517" y="476017"/>
                  </a:lnTo>
                  <a:lnTo>
                    <a:pt x="2651270" y="444601"/>
                  </a:lnTo>
                  <a:lnTo>
                    <a:pt x="3030023" y="413212"/>
                  </a:lnTo>
                  <a:lnTo>
                    <a:pt x="3408776" y="377653"/>
                  </a:lnTo>
                  <a:lnTo>
                    <a:pt x="3787529" y="337080"/>
                  </a:lnTo>
                  <a:lnTo>
                    <a:pt x="4166282" y="281731"/>
                  </a:lnTo>
                  <a:lnTo>
                    <a:pt x="4545035" y="222001"/>
                  </a:lnTo>
                  <a:lnTo>
                    <a:pt x="4923788" y="152956"/>
                  </a:lnTo>
                  <a:lnTo>
                    <a:pt x="5302541" y="82908"/>
                  </a:lnTo>
                  <a:lnTo>
                    <a:pt x="5681294" y="0"/>
                  </a:lnTo>
                </a:path>
              </a:pathLst>
            </a:custGeom>
            <a:ln w="25400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06414" y="6837389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5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285167" y="6687529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5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663920" y="6616824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2042673" y="6558056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2421426" y="6515017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2800179" y="6476340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3178932" y="6444606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3557684" y="6413190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3936438" y="6381800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315190" y="6346242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4693944" y="6305668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5072696" y="6250319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5451449" y="6190589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5830202" y="6121544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6208955" y="6051496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6587708" y="5968588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5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50442" y="4546179"/>
              <a:ext cx="5681345" cy="1475105"/>
            </a:xfrm>
            <a:custGeom>
              <a:avLst/>
              <a:gdLst/>
              <a:ahLst/>
              <a:cxnLst/>
              <a:rect l="l" t="t" r="r" b="b"/>
              <a:pathLst>
                <a:path w="5681345" h="1475104">
                  <a:moveTo>
                    <a:pt x="0" y="1475102"/>
                  </a:moveTo>
                  <a:lnTo>
                    <a:pt x="378752" y="1312355"/>
                  </a:lnTo>
                  <a:lnTo>
                    <a:pt x="757505" y="1225382"/>
                  </a:lnTo>
                  <a:lnTo>
                    <a:pt x="1136258" y="1146763"/>
                  </a:lnTo>
                  <a:lnTo>
                    <a:pt x="1515011" y="1078430"/>
                  </a:lnTo>
                  <a:lnTo>
                    <a:pt x="1893764" y="1015006"/>
                  </a:lnTo>
                  <a:lnTo>
                    <a:pt x="2272517" y="954779"/>
                  </a:lnTo>
                  <a:lnTo>
                    <a:pt x="2651270" y="884221"/>
                  </a:lnTo>
                  <a:lnTo>
                    <a:pt x="3030023" y="803854"/>
                  </a:lnTo>
                  <a:lnTo>
                    <a:pt x="3408776" y="692343"/>
                  </a:lnTo>
                  <a:lnTo>
                    <a:pt x="3787529" y="570142"/>
                  </a:lnTo>
                  <a:lnTo>
                    <a:pt x="4166282" y="434932"/>
                  </a:lnTo>
                  <a:lnTo>
                    <a:pt x="4545035" y="318550"/>
                  </a:lnTo>
                  <a:lnTo>
                    <a:pt x="4923788" y="194338"/>
                  </a:lnTo>
                  <a:lnTo>
                    <a:pt x="5302541" y="85764"/>
                  </a:lnTo>
                  <a:lnTo>
                    <a:pt x="5681294" y="0"/>
                  </a:lnTo>
                </a:path>
              </a:pathLst>
            </a:custGeom>
            <a:ln w="25401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918404" y="5989277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4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297157" y="5826530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4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675910" y="5739557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2054663" y="5660938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2433416" y="5592605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2812169" y="5529181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3190922" y="5468954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3569675" y="5398396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3948428" y="5318029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4327181" y="5206518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4705934" y="5084317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5084686" y="4949107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5463440" y="4832725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5842192" y="4708513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220945" y="4599940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6599698" y="4514175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4" h="64135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950442" y="4118976"/>
              <a:ext cx="5681345" cy="1633220"/>
            </a:xfrm>
            <a:custGeom>
              <a:avLst/>
              <a:gdLst/>
              <a:ahLst/>
              <a:cxnLst/>
              <a:rect l="l" t="t" r="r" b="b"/>
              <a:pathLst>
                <a:path w="5681345" h="1633220">
                  <a:moveTo>
                    <a:pt x="0" y="1633174"/>
                  </a:moveTo>
                  <a:lnTo>
                    <a:pt x="378752" y="1474222"/>
                  </a:lnTo>
                  <a:lnTo>
                    <a:pt x="757505" y="1386625"/>
                  </a:lnTo>
                  <a:lnTo>
                    <a:pt x="1136258" y="1298806"/>
                  </a:lnTo>
                  <a:lnTo>
                    <a:pt x="1515011" y="1214060"/>
                  </a:lnTo>
                  <a:lnTo>
                    <a:pt x="1893764" y="1132065"/>
                  </a:lnTo>
                  <a:lnTo>
                    <a:pt x="2272517" y="1048975"/>
                  </a:lnTo>
                  <a:lnTo>
                    <a:pt x="2651270" y="942540"/>
                  </a:lnTo>
                  <a:lnTo>
                    <a:pt x="3030023" y="824896"/>
                  </a:lnTo>
                  <a:lnTo>
                    <a:pt x="3408776" y="687405"/>
                  </a:lnTo>
                  <a:lnTo>
                    <a:pt x="3787529" y="543691"/>
                  </a:lnTo>
                  <a:lnTo>
                    <a:pt x="4166282" y="390351"/>
                  </a:lnTo>
                  <a:lnTo>
                    <a:pt x="4545035" y="278742"/>
                  </a:lnTo>
                  <a:lnTo>
                    <a:pt x="4923788" y="159186"/>
                  </a:lnTo>
                  <a:lnTo>
                    <a:pt x="5302541" y="57644"/>
                  </a:lnTo>
                  <a:lnTo>
                    <a:pt x="5681294" y="0"/>
                  </a:lnTo>
                </a:path>
              </a:pathLst>
            </a:custGeom>
            <a:ln w="25402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912302" y="5714050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4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291055" y="5555098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4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1669808" y="5467501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2048561" y="5379682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2427314" y="5294936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2806067" y="5212941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3184820" y="5129851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3563572" y="5023416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3942325" y="4905772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4321078" y="4768281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4699831" y="4624567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5078584" y="4471227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5457337" y="4359618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5836090" y="4240062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6214843" y="4138520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6593595" y="4080876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4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950442" y="3299953"/>
              <a:ext cx="5681345" cy="1758314"/>
            </a:xfrm>
            <a:custGeom>
              <a:avLst/>
              <a:gdLst/>
              <a:ahLst/>
              <a:cxnLst/>
              <a:rect l="l" t="t" r="r" b="b"/>
              <a:pathLst>
                <a:path w="5681345" h="1758314">
                  <a:moveTo>
                    <a:pt x="0" y="1757831"/>
                  </a:moveTo>
                  <a:lnTo>
                    <a:pt x="378752" y="1728721"/>
                  </a:lnTo>
                  <a:lnTo>
                    <a:pt x="757505" y="1621072"/>
                  </a:lnTo>
                  <a:lnTo>
                    <a:pt x="1136258" y="1498198"/>
                  </a:lnTo>
                  <a:lnTo>
                    <a:pt x="1515011" y="1369243"/>
                  </a:lnTo>
                  <a:lnTo>
                    <a:pt x="1893764" y="1236034"/>
                  </a:lnTo>
                  <a:lnTo>
                    <a:pt x="2272517" y="1078768"/>
                  </a:lnTo>
                  <a:lnTo>
                    <a:pt x="2651270" y="929946"/>
                  </a:lnTo>
                  <a:lnTo>
                    <a:pt x="3030023" y="775083"/>
                  </a:lnTo>
                  <a:lnTo>
                    <a:pt x="3408776" y="621824"/>
                  </a:lnTo>
                  <a:lnTo>
                    <a:pt x="3787529" y="477502"/>
                  </a:lnTo>
                  <a:lnTo>
                    <a:pt x="4166282" y="346173"/>
                  </a:lnTo>
                  <a:lnTo>
                    <a:pt x="4545035" y="245916"/>
                  </a:lnTo>
                  <a:lnTo>
                    <a:pt x="4923788" y="127385"/>
                  </a:lnTo>
                  <a:lnTo>
                    <a:pt x="5302541" y="46657"/>
                  </a:lnTo>
                  <a:lnTo>
                    <a:pt x="5681294" y="0"/>
                  </a:lnTo>
                </a:path>
              </a:pathLst>
            </a:custGeom>
            <a:ln w="25402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912302" y="5007112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4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291055" y="4978001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4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669808" y="4870352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2048561" y="4747478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2427314" y="4618524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2806067" y="4485314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3184820" y="4328048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3563572" y="4179227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3942325" y="4024364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4321078" y="3871104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4699831" y="3726782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5078584" y="3595454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5457337" y="3495196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5836090" y="3376665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6214843" y="3295937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6593595" y="3249280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4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 txBox="1"/>
            <p:nvPr/>
          </p:nvSpPr>
          <p:spPr>
            <a:xfrm>
              <a:off x="1495077" y="8731108"/>
              <a:ext cx="1012825" cy="2622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  <a:tabLst>
                  <a:tab pos="459105" algn="l"/>
                </a:tabLst>
              </a:pPr>
              <a:r>
                <a:rPr sz="1700" dirty="0">
                  <a:latin typeface="Arial"/>
                  <a:cs typeface="Arial"/>
                </a:rPr>
                <a:t> 	Mean</a:t>
              </a:r>
              <a:endParaRPr sz="1700">
                <a:latin typeface="Arial"/>
                <a:cs typeface="Arial"/>
              </a:endParaRPr>
            </a:p>
          </p:txBody>
        </p:sp>
        <p:sp>
          <p:nvSpPr>
            <p:cNvPr id="194" name="object 194"/>
            <p:cNvSpPr/>
            <p:nvPr/>
          </p:nvSpPr>
          <p:spPr>
            <a:xfrm>
              <a:off x="1495077" y="8866997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>
                  <a:moveTo>
                    <a:pt x="0" y="0"/>
                  </a:moveTo>
                  <a:lnTo>
                    <a:pt x="427164" y="0"/>
                  </a:lnTo>
                </a:path>
              </a:pathLst>
            </a:custGeom>
            <a:ln w="2539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681690" y="884005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53937" y="53881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681690" y="884005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881"/>
                  </a:moveTo>
                  <a:lnTo>
                    <a:pt x="53937" y="0"/>
                  </a:lnTo>
                </a:path>
              </a:pathLst>
            </a:custGeom>
            <a:ln w="254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2552310" y="8866997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>
                  <a:moveTo>
                    <a:pt x="0" y="0"/>
                  </a:moveTo>
                  <a:lnTo>
                    <a:pt x="427164" y="0"/>
                  </a:lnTo>
                </a:path>
              </a:pathLst>
            </a:custGeom>
            <a:ln w="25399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2721865" y="8816210"/>
              <a:ext cx="88265" cy="76200"/>
            </a:xfrm>
            <a:custGeom>
              <a:avLst/>
              <a:gdLst/>
              <a:ahLst/>
              <a:cxnLst/>
              <a:rect l="l" t="t" r="r" b="b"/>
              <a:pathLst>
                <a:path w="88264" h="76200">
                  <a:moveTo>
                    <a:pt x="44027" y="0"/>
                  </a:moveTo>
                  <a:lnTo>
                    <a:pt x="0" y="76180"/>
                  </a:lnTo>
                  <a:lnTo>
                    <a:pt x="88055" y="76180"/>
                  </a:lnTo>
                  <a:lnTo>
                    <a:pt x="44027" y="0"/>
                  </a:lnTo>
                  <a:close/>
                </a:path>
              </a:pathLst>
            </a:custGeom>
            <a:ln w="25411">
              <a:solidFill>
                <a:srgbClr val="00D9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3449357" y="8866997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4">
                  <a:moveTo>
                    <a:pt x="0" y="0"/>
                  </a:moveTo>
                  <a:lnTo>
                    <a:pt x="427164" y="0"/>
                  </a:lnTo>
                </a:path>
              </a:pathLst>
            </a:custGeom>
            <a:ln w="25399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3630902" y="8834994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5" h="64134">
                  <a:moveTo>
                    <a:pt x="0" y="0"/>
                  </a:moveTo>
                  <a:lnTo>
                    <a:pt x="0" y="64007"/>
                  </a:lnTo>
                  <a:lnTo>
                    <a:pt x="64074" y="64007"/>
                  </a:lnTo>
                  <a:lnTo>
                    <a:pt x="64074" y="0"/>
                  </a:lnTo>
                  <a:lnTo>
                    <a:pt x="0" y="0"/>
                  </a:lnTo>
                  <a:close/>
                </a:path>
              </a:pathLst>
            </a:custGeom>
            <a:ln w="25413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4346403" y="8866997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4">
                  <a:moveTo>
                    <a:pt x="0" y="0"/>
                  </a:moveTo>
                  <a:lnTo>
                    <a:pt x="427164" y="0"/>
                  </a:lnTo>
                </a:path>
              </a:pathLst>
            </a:custGeom>
            <a:ln w="25399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4521846" y="8828897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5" h="76200">
                  <a:moveTo>
                    <a:pt x="76279" y="38100"/>
                  </a:moveTo>
                  <a:lnTo>
                    <a:pt x="73282" y="23269"/>
                  </a:lnTo>
                  <a:lnTo>
                    <a:pt x="65108" y="11159"/>
                  </a:lnTo>
                  <a:lnTo>
                    <a:pt x="52985" y="2994"/>
                  </a:lnTo>
                  <a:lnTo>
                    <a:pt x="38139" y="0"/>
                  </a:lnTo>
                  <a:lnTo>
                    <a:pt x="23294" y="2994"/>
                  </a:lnTo>
                  <a:lnTo>
                    <a:pt x="11170" y="11159"/>
                  </a:lnTo>
                  <a:lnTo>
                    <a:pt x="2997" y="23269"/>
                  </a:lnTo>
                  <a:lnTo>
                    <a:pt x="0" y="38100"/>
                  </a:lnTo>
                  <a:lnTo>
                    <a:pt x="2997" y="52930"/>
                  </a:lnTo>
                  <a:lnTo>
                    <a:pt x="11170" y="65040"/>
                  </a:lnTo>
                  <a:lnTo>
                    <a:pt x="23294" y="73205"/>
                  </a:lnTo>
                  <a:lnTo>
                    <a:pt x="38139" y="76200"/>
                  </a:lnTo>
                  <a:lnTo>
                    <a:pt x="52985" y="73205"/>
                  </a:lnTo>
                  <a:lnTo>
                    <a:pt x="65108" y="65040"/>
                  </a:lnTo>
                  <a:lnTo>
                    <a:pt x="73282" y="52930"/>
                  </a:lnTo>
                  <a:lnTo>
                    <a:pt x="76279" y="38100"/>
                  </a:lnTo>
                </a:path>
              </a:pathLst>
            </a:custGeom>
            <a:ln w="25413">
              <a:solidFill>
                <a:srgbClr val="BD12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 txBox="1"/>
            <p:nvPr/>
          </p:nvSpPr>
          <p:spPr>
            <a:xfrm>
              <a:off x="3011513" y="8786367"/>
              <a:ext cx="3077845" cy="252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989"/>
                </a:lnSpc>
                <a:tabLst>
                  <a:tab pos="896619" algn="l"/>
                  <a:tab pos="1793875" algn="l"/>
                  <a:tab pos="2690495" algn="l"/>
                </a:tabLst>
              </a:pPr>
              <a:r>
                <a:rPr sz="2550" spc="30" baseline="27777" dirty="0">
                  <a:latin typeface="Arial"/>
                  <a:cs typeface="Arial"/>
                </a:rPr>
                <a:t>Q</a:t>
              </a:r>
              <a:r>
                <a:rPr sz="1350" spc="85" dirty="0">
                  <a:latin typeface="Arial"/>
                  <a:cs typeface="Arial"/>
                </a:rPr>
                <a:t>5</a:t>
              </a:r>
              <a:r>
                <a:rPr sz="1350" spc="5" dirty="0">
                  <a:latin typeface="Arial"/>
                  <a:cs typeface="Arial"/>
                </a:rPr>
                <a:t>0</a:t>
              </a:r>
              <a:r>
                <a:rPr sz="1350" dirty="0">
                  <a:latin typeface="Arial"/>
                  <a:cs typeface="Arial"/>
                </a:rPr>
                <a:t>	</a:t>
              </a:r>
              <a:r>
                <a:rPr sz="2550" spc="30" baseline="27777" dirty="0">
                  <a:latin typeface="Arial"/>
                  <a:cs typeface="Arial"/>
                </a:rPr>
                <a:t>Q</a:t>
              </a:r>
              <a:r>
                <a:rPr sz="1350" spc="85" dirty="0">
                  <a:latin typeface="Arial"/>
                  <a:cs typeface="Arial"/>
                </a:rPr>
                <a:t>9</a:t>
              </a:r>
              <a:r>
                <a:rPr sz="1350" spc="5" dirty="0">
                  <a:latin typeface="Arial"/>
                  <a:cs typeface="Arial"/>
                </a:rPr>
                <a:t>0</a:t>
              </a:r>
              <a:r>
                <a:rPr sz="1350" dirty="0">
                  <a:latin typeface="Arial"/>
                  <a:cs typeface="Arial"/>
                </a:rPr>
                <a:t>	</a:t>
              </a:r>
              <a:r>
                <a:rPr sz="2550" spc="30" baseline="27777" dirty="0">
                  <a:latin typeface="Arial"/>
                  <a:cs typeface="Arial"/>
                </a:rPr>
                <a:t>Q</a:t>
              </a:r>
              <a:r>
                <a:rPr sz="1350" spc="85" dirty="0">
                  <a:latin typeface="Arial"/>
                  <a:cs typeface="Arial"/>
                </a:rPr>
                <a:t>9</a:t>
              </a:r>
              <a:r>
                <a:rPr sz="1350" spc="5" dirty="0">
                  <a:latin typeface="Arial"/>
                  <a:cs typeface="Arial"/>
                </a:rPr>
                <a:t>5</a:t>
              </a:r>
              <a:r>
                <a:rPr sz="1350" dirty="0">
                  <a:latin typeface="Arial"/>
                  <a:cs typeface="Arial"/>
                </a:rPr>
                <a:t>	</a:t>
              </a:r>
              <a:r>
                <a:rPr sz="2550" spc="30" baseline="27777" dirty="0">
                  <a:latin typeface="Arial"/>
                  <a:cs typeface="Arial"/>
                </a:rPr>
                <a:t>Q</a:t>
              </a:r>
              <a:r>
                <a:rPr sz="1350" spc="85" dirty="0">
                  <a:latin typeface="Arial"/>
                  <a:cs typeface="Arial"/>
                </a:rPr>
                <a:t>9</a:t>
              </a:r>
              <a:r>
                <a:rPr sz="1350" spc="5" dirty="0">
                  <a:latin typeface="Arial"/>
                  <a:cs typeface="Arial"/>
                </a:rPr>
                <a:t>9</a:t>
              </a:r>
              <a:endParaRPr sz="1350">
                <a:latin typeface="Arial"/>
                <a:cs typeface="Arial"/>
              </a:endParaRPr>
            </a:p>
          </p:txBody>
        </p:sp>
        <p:sp>
          <p:nvSpPr>
            <p:cNvPr id="204" name="object 204"/>
            <p:cNvSpPr/>
            <p:nvPr/>
          </p:nvSpPr>
          <p:spPr>
            <a:xfrm>
              <a:off x="5243450" y="8866997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4">
                  <a:moveTo>
                    <a:pt x="0" y="0"/>
                  </a:moveTo>
                  <a:lnTo>
                    <a:pt x="427164" y="0"/>
                  </a:lnTo>
                </a:path>
              </a:pathLst>
            </a:custGeom>
            <a:ln w="25399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5418892" y="8816324"/>
              <a:ext cx="76835" cy="101600"/>
            </a:xfrm>
            <a:custGeom>
              <a:avLst/>
              <a:gdLst/>
              <a:ahLst/>
              <a:cxnLst/>
              <a:rect l="l" t="t" r="r" b="b"/>
              <a:pathLst>
                <a:path w="76835" h="101600">
                  <a:moveTo>
                    <a:pt x="0" y="50673"/>
                  </a:moveTo>
                  <a:lnTo>
                    <a:pt x="38139" y="101346"/>
                  </a:lnTo>
                  <a:lnTo>
                    <a:pt x="76279" y="50673"/>
                  </a:lnTo>
                  <a:lnTo>
                    <a:pt x="38139" y="0"/>
                  </a:lnTo>
                  <a:lnTo>
                    <a:pt x="0" y="50673"/>
                  </a:lnTo>
                  <a:close/>
                </a:path>
              </a:pathLst>
            </a:custGeom>
            <a:ln w="25416">
              <a:solidFill>
                <a:srgbClr val="0073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452360" y="8724900"/>
              <a:ext cx="4678045" cy="394970"/>
            </a:xfrm>
            <a:custGeom>
              <a:avLst/>
              <a:gdLst/>
              <a:ahLst/>
              <a:cxnLst/>
              <a:rect l="l" t="t" r="r" b="b"/>
              <a:pathLst>
                <a:path w="4678045" h="394970">
                  <a:moveTo>
                    <a:pt x="0" y="394715"/>
                  </a:moveTo>
                  <a:lnTo>
                    <a:pt x="0" y="0"/>
                  </a:lnTo>
                  <a:lnTo>
                    <a:pt x="4677456" y="0"/>
                  </a:lnTo>
                  <a:lnTo>
                    <a:pt x="4677456" y="394715"/>
                  </a:lnTo>
                  <a:lnTo>
                    <a:pt x="0" y="394715"/>
                  </a:lnTo>
                  <a:close/>
                </a:path>
              </a:pathLst>
            </a:custGeom>
            <a:ln w="6350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38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John Bailey Jones</cp:lastModifiedBy>
  <cp:revision>2</cp:revision>
  <dcterms:created xsi:type="dcterms:W3CDTF">2019-03-29T17:46:50Z</dcterms:created>
  <dcterms:modified xsi:type="dcterms:W3CDTF">2019-03-29T21:48:30Z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2018-04-23T00:00:00Z</vt:filetime>
  </property>
  <property fmtid="{D5CDD505-2E9C-101B-9397-08002B2CF9AE}" pid="3" name="LastSaved">
    <vt:filetime>2018-04-23T00:00:00Z</vt:filetime>
  </property>
</Properties>
</file>