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7772400" cy="10058400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226" d="100"/>
          <a:sy n="226" d="100"/>
        </p:scale>
        <p:origin x="636" y="475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3/29/2019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3/29/2019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3/29/2019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3/29/2019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3/29/2019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6"/>
            <a:ext cx="6995160" cy="1609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6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2616" y="9354312"/>
            <a:ext cx="2487168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3/29/2019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7" name="Group 366"/>
          <p:cNvGrpSpPr/>
          <p:nvPr/>
        </p:nvGrpSpPr>
        <p:grpSpPr>
          <a:xfrm>
            <a:off x="436013" y="777620"/>
            <a:ext cx="6228743" cy="8785805"/>
            <a:chOff x="436013" y="777620"/>
            <a:chExt cx="6228743" cy="8785805"/>
          </a:xfrm>
        </p:grpSpPr>
        <p:sp>
          <p:nvSpPr>
            <p:cNvPr id="2" name="object 2"/>
            <p:cNvSpPr txBox="1"/>
            <p:nvPr/>
          </p:nvSpPr>
          <p:spPr>
            <a:xfrm>
              <a:off x="1541114" y="777620"/>
              <a:ext cx="1271905" cy="19748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200" b="1" dirty="0">
                  <a:latin typeface="Arial"/>
                  <a:cs typeface="Arial"/>
                </a:rPr>
                <a:t>PI Rank 0,</a:t>
              </a:r>
              <a:r>
                <a:rPr sz="1200" b="1" spc="-95" dirty="0">
                  <a:latin typeface="Arial"/>
                  <a:cs typeface="Arial"/>
                </a:rPr>
                <a:t> </a:t>
              </a:r>
              <a:r>
                <a:rPr sz="1200" b="1" dirty="0">
                  <a:latin typeface="Arial"/>
                  <a:cs typeface="Arial"/>
                </a:rPr>
                <a:t>Means</a:t>
              </a:r>
              <a:endParaRPr sz="1200" dirty="0">
                <a:latin typeface="Arial"/>
                <a:cs typeface="Arial"/>
              </a:endParaRPr>
            </a:p>
          </p:txBody>
        </p:sp>
        <p:sp>
          <p:nvSpPr>
            <p:cNvPr id="3" name="object 3"/>
            <p:cNvSpPr/>
            <p:nvPr/>
          </p:nvSpPr>
          <p:spPr>
            <a:xfrm>
              <a:off x="950442" y="4457700"/>
              <a:ext cx="2456815" cy="0"/>
            </a:xfrm>
            <a:custGeom>
              <a:avLst/>
              <a:gdLst/>
              <a:ahLst/>
              <a:cxnLst/>
              <a:rect l="l" t="t" r="r" b="b"/>
              <a:pathLst>
                <a:path w="2456815">
                  <a:moveTo>
                    <a:pt x="0" y="0"/>
                  </a:moveTo>
                  <a:lnTo>
                    <a:pt x="2456198" y="0"/>
                  </a:lnTo>
                </a:path>
              </a:pathLst>
            </a:custGeom>
            <a:ln w="7112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2900952" y="1340745"/>
              <a:ext cx="180975" cy="3117215"/>
            </a:xfrm>
            <a:custGeom>
              <a:avLst/>
              <a:gdLst/>
              <a:ahLst/>
              <a:cxnLst/>
              <a:rect l="l" t="t" r="r" b="b"/>
              <a:pathLst>
                <a:path w="180975" h="3117215">
                  <a:moveTo>
                    <a:pt x="180602" y="3116954"/>
                  </a:moveTo>
                  <a:lnTo>
                    <a:pt x="0" y="3116954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3116954"/>
                  </a:lnTo>
                  <a:close/>
                </a:path>
              </a:pathLst>
            </a:custGeom>
            <a:solidFill>
              <a:srgbClr val="00D9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539747" y="1590535"/>
              <a:ext cx="180975" cy="2867660"/>
            </a:xfrm>
            <a:custGeom>
              <a:avLst/>
              <a:gdLst/>
              <a:ahLst/>
              <a:cxnLst/>
              <a:rect l="l" t="t" r="r" b="b"/>
              <a:pathLst>
                <a:path w="180975" h="2867660">
                  <a:moveTo>
                    <a:pt x="180602" y="2867163"/>
                  </a:moveTo>
                  <a:lnTo>
                    <a:pt x="0" y="2867163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2867163"/>
                  </a:lnTo>
                  <a:close/>
                </a:path>
              </a:pathLst>
            </a:custGeom>
            <a:solidFill>
              <a:srgbClr val="00D9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081555" y="1698629"/>
              <a:ext cx="180975" cy="2759075"/>
            </a:xfrm>
            <a:custGeom>
              <a:avLst/>
              <a:gdLst/>
              <a:ahLst/>
              <a:cxnLst/>
              <a:rect l="l" t="t" r="r" b="b"/>
              <a:pathLst>
                <a:path w="180975" h="2759075">
                  <a:moveTo>
                    <a:pt x="180602" y="2759070"/>
                  </a:moveTo>
                  <a:lnTo>
                    <a:pt x="0" y="2759070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2759070"/>
                  </a:lnTo>
                  <a:close/>
                </a:path>
              </a:pathLst>
            </a:custGeom>
            <a:solidFill>
              <a:srgbClr val="00D9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720349" y="1934878"/>
              <a:ext cx="180975" cy="2522855"/>
            </a:xfrm>
            <a:custGeom>
              <a:avLst/>
              <a:gdLst/>
              <a:ahLst/>
              <a:cxnLst/>
              <a:rect l="l" t="t" r="r" b="b"/>
              <a:pathLst>
                <a:path w="180975" h="2522854">
                  <a:moveTo>
                    <a:pt x="180602" y="2522821"/>
                  </a:moveTo>
                  <a:lnTo>
                    <a:pt x="0" y="2522821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2522821"/>
                  </a:lnTo>
                  <a:close/>
                </a:path>
              </a:pathLst>
            </a:custGeom>
            <a:solidFill>
              <a:srgbClr val="00D9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178541" y="2568598"/>
              <a:ext cx="180975" cy="1889125"/>
            </a:xfrm>
            <a:custGeom>
              <a:avLst/>
              <a:gdLst/>
              <a:ahLst/>
              <a:cxnLst/>
              <a:rect l="l" t="t" r="r" b="b"/>
              <a:pathLst>
                <a:path w="180975" h="1889125">
                  <a:moveTo>
                    <a:pt x="180602" y="1889101"/>
                  </a:moveTo>
                  <a:lnTo>
                    <a:pt x="0" y="1889101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1889101"/>
                  </a:lnTo>
                  <a:close/>
                </a:path>
              </a:pathLst>
            </a:custGeom>
            <a:solidFill>
              <a:srgbClr val="00D9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359144" y="2690738"/>
              <a:ext cx="180975" cy="1767205"/>
            </a:xfrm>
            <a:custGeom>
              <a:avLst/>
              <a:gdLst/>
              <a:ahLst/>
              <a:cxnLst/>
              <a:rect l="l" t="t" r="r" b="b"/>
              <a:pathLst>
                <a:path w="180975" h="1767204">
                  <a:moveTo>
                    <a:pt x="180602" y="1766961"/>
                  </a:moveTo>
                  <a:lnTo>
                    <a:pt x="0" y="1766961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1766961"/>
                  </a:lnTo>
                  <a:close/>
                </a:path>
              </a:pathLst>
            </a:custGeom>
            <a:solidFill>
              <a:srgbClr val="00D9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997938" y="3020444"/>
              <a:ext cx="180975" cy="1437640"/>
            </a:xfrm>
            <a:custGeom>
              <a:avLst/>
              <a:gdLst/>
              <a:ahLst/>
              <a:cxnLst/>
              <a:rect l="l" t="t" r="r" b="b"/>
              <a:pathLst>
                <a:path w="180975" h="1437639">
                  <a:moveTo>
                    <a:pt x="180602" y="1437255"/>
                  </a:moveTo>
                  <a:lnTo>
                    <a:pt x="0" y="1437255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1437255"/>
                  </a:lnTo>
                  <a:close/>
                </a:path>
              </a:pathLst>
            </a:custGeom>
            <a:solidFill>
              <a:srgbClr val="00D9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456129" y="3286676"/>
              <a:ext cx="180975" cy="1171575"/>
            </a:xfrm>
            <a:custGeom>
              <a:avLst/>
              <a:gdLst/>
              <a:ahLst/>
              <a:cxnLst/>
              <a:rect l="l" t="t" r="r" b="b"/>
              <a:pathLst>
                <a:path w="180975" h="1171575">
                  <a:moveTo>
                    <a:pt x="180602" y="1171022"/>
                  </a:moveTo>
                  <a:lnTo>
                    <a:pt x="0" y="1171022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1171022"/>
                  </a:lnTo>
                  <a:close/>
                </a:path>
              </a:pathLst>
            </a:custGeom>
            <a:solidFill>
              <a:srgbClr val="00D9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636732" y="3402988"/>
              <a:ext cx="180975" cy="1054735"/>
            </a:xfrm>
            <a:custGeom>
              <a:avLst/>
              <a:gdLst/>
              <a:ahLst/>
              <a:cxnLst/>
              <a:rect l="l" t="t" r="r" b="b"/>
              <a:pathLst>
                <a:path w="180975" h="1054735">
                  <a:moveTo>
                    <a:pt x="180602" y="1054711"/>
                  </a:moveTo>
                  <a:lnTo>
                    <a:pt x="0" y="1054711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1054711"/>
                  </a:lnTo>
                  <a:close/>
                </a:path>
              </a:pathLst>
            </a:custGeom>
            <a:solidFill>
              <a:srgbClr val="00D9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817335" y="3474468"/>
              <a:ext cx="180975" cy="983615"/>
            </a:xfrm>
            <a:custGeom>
              <a:avLst/>
              <a:gdLst/>
              <a:ahLst/>
              <a:cxnLst/>
              <a:rect l="l" t="t" r="r" b="b"/>
              <a:pathLst>
                <a:path w="180975" h="983614">
                  <a:moveTo>
                    <a:pt x="180602" y="983230"/>
                  </a:moveTo>
                  <a:lnTo>
                    <a:pt x="0" y="983230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983230"/>
                  </a:lnTo>
                  <a:close/>
                </a:path>
              </a:pathLst>
            </a:custGeom>
            <a:solidFill>
              <a:srgbClr val="00D9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094924" y="3795667"/>
              <a:ext cx="180975" cy="662305"/>
            </a:xfrm>
            <a:custGeom>
              <a:avLst/>
              <a:gdLst/>
              <a:ahLst/>
              <a:cxnLst/>
              <a:rect l="l" t="t" r="r" b="b"/>
              <a:pathLst>
                <a:path w="180975" h="662304">
                  <a:moveTo>
                    <a:pt x="180602" y="662032"/>
                  </a:moveTo>
                  <a:lnTo>
                    <a:pt x="0" y="662032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662032"/>
                  </a:lnTo>
                  <a:close/>
                </a:path>
              </a:pathLst>
            </a:custGeom>
            <a:solidFill>
              <a:srgbClr val="00D9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275527" y="3854094"/>
              <a:ext cx="180975" cy="603885"/>
            </a:xfrm>
            <a:custGeom>
              <a:avLst/>
              <a:gdLst/>
              <a:ahLst/>
              <a:cxnLst/>
              <a:rect l="l" t="t" r="r" b="b"/>
              <a:pathLst>
                <a:path w="180975" h="603885">
                  <a:moveTo>
                    <a:pt x="180602" y="603605"/>
                  </a:moveTo>
                  <a:lnTo>
                    <a:pt x="0" y="603605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603605"/>
                  </a:lnTo>
                  <a:close/>
                </a:path>
              </a:pathLst>
            </a:custGeom>
            <a:solidFill>
              <a:srgbClr val="00D9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094924" y="3795667"/>
              <a:ext cx="180975" cy="662305"/>
            </a:xfrm>
            <a:custGeom>
              <a:avLst/>
              <a:gdLst/>
              <a:ahLst/>
              <a:cxnLst/>
              <a:rect l="l" t="t" r="r" b="b"/>
              <a:pathLst>
                <a:path w="180975" h="662304">
                  <a:moveTo>
                    <a:pt x="0" y="662032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662032"/>
                  </a:lnTo>
                  <a:lnTo>
                    <a:pt x="0" y="662032"/>
                  </a:lnTo>
                  <a:close/>
                </a:path>
              </a:pathLst>
            </a:custGeom>
            <a:ln w="108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275527" y="3854094"/>
              <a:ext cx="180975" cy="603885"/>
            </a:xfrm>
            <a:custGeom>
              <a:avLst/>
              <a:gdLst/>
              <a:ahLst/>
              <a:cxnLst/>
              <a:rect l="l" t="t" r="r" b="b"/>
              <a:pathLst>
                <a:path w="180975" h="603885">
                  <a:moveTo>
                    <a:pt x="0" y="603605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603605"/>
                  </a:lnTo>
                  <a:lnTo>
                    <a:pt x="0" y="603605"/>
                  </a:lnTo>
                  <a:close/>
                </a:path>
              </a:pathLst>
            </a:custGeom>
            <a:ln w="108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456129" y="3286676"/>
              <a:ext cx="180975" cy="1171575"/>
            </a:xfrm>
            <a:custGeom>
              <a:avLst/>
              <a:gdLst/>
              <a:ahLst/>
              <a:cxnLst/>
              <a:rect l="l" t="t" r="r" b="b"/>
              <a:pathLst>
                <a:path w="180975" h="1171575">
                  <a:moveTo>
                    <a:pt x="0" y="1171022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1171022"/>
                  </a:lnTo>
                  <a:lnTo>
                    <a:pt x="0" y="1171022"/>
                  </a:lnTo>
                  <a:close/>
                </a:path>
              </a:pathLst>
            </a:custGeom>
            <a:ln w="108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636732" y="3402988"/>
              <a:ext cx="180975" cy="1054735"/>
            </a:xfrm>
            <a:custGeom>
              <a:avLst/>
              <a:gdLst/>
              <a:ahLst/>
              <a:cxnLst/>
              <a:rect l="l" t="t" r="r" b="b"/>
              <a:pathLst>
                <a:path w="180975" h="1054735">
                  <a:moveTo>
                    <a:pt x="0" y="1054711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1054711"/>
                  </a:lnTo>
                  <a:lnTo>
                    <a:pt x="0" y="1054711"/>
                  </a:lnTo>
                  <a:close/>
                </a:path>
              </a:pathLst>
            </a:custGeom>
            <a:ln w="108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817335" y="3474468"/>
              <a:ext cx="180975" cy="983615"/>
            </a:xfrm>
            <a:custGeom>
              <a:avLst/>
              <a:gdLst/>
              <a:ahLst/>
              <a:cxnLst/>
              <a:rect l="l" t="t" r="r" b="b"/>
              <a:pathLst>
                <a:path w="180975" h="983614">
                  <a:moveTo>
                    <a:pt x="0" y="983230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983230"/>
                  </a:lnTo>
                  <a:lnTo>
                    <a:pt x="0" y="983230"/>
                  </a:lnTo>
                  <a:close/>
                </a:path>
              </a:pathLst>
            </a:custGeom>
            <a:ln w="108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997938" y="3020444"/>
              <a:ext cx="180975" cy="1437640"/>
            </a:xfrm>
            <a:custGeom>
              <a:avLst/>
              <a:gdLst/>
              <a:ahLst/>
              <a:cxnLst/>
              <a:rect l="l" t="t" r="r" b="b"/>
              <a:pathLst>
                <a:path w="180975" h="1437639">
                  <a:moveTo>
                    <a:pt x="0" y="1437255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1437255"/>
                  </a:lnTo>
                  <a:lnTo>
                    <a:pt x="0" y="1437255"/>
                  </a:lnTo>
                  <a:close/>
                </a:path>
              </a:pathLst>
            </a:custGeom>
            <a:ln w="108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2178541" y="2568598"/>
              <a:ext cx="180975" cy="1889125"/>
            </a:xfrm>
            <a:custGeom>
              <a:avLst/>
              <a:gdLst/>
              <a:ahLst/>
              <a:cxnLst/>
              <a:rect l="l" t="t" r="r" b="b"/>
              <a:pathLst>
                <a:path w="180975" h="1889125">
                  <a:moveTo>
                    <a:pt x="0" y="1889101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1889101"/>
                  </a:lnTo>
                  <a:lnTo>
                    <a:pt x="0" y="1889101"/>
                  </a:lnTo>
                  <a:close/>
                </a:path>
              </a:pathLst>
            </a:custGeom>
            <a:ln w="108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2359144" y="2690738"/>
              <a:ext cx="180975" cy="1767205"/>
            </a:xfrm>
            <a:custGeom>
              <a:avLst/>
              <a:gdLst/>
              <a:ahLst/>
              <a:cxnLst/>
              <a:rect l="l" t="t" r="r" b="b"/>
              <a:pathLst>
                <a:path w="180975" h="1767204">
                  <a:moveTo>
                    <a:pt x="0" y="1766961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1766961"/>
                  </a:lnTo>
                  <a:lnTo>
                    <a:pt x="0" y="1766961"/>
                  </a:lnTo>
                  <a:close/>
                </a:path>
              </a:pathLst>
            </a:custGeom>
            <a:ln w="108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2539747" y="1590535"/>
              <a:ext cx="180975" cy="2867660"/>
            </a:xfrm>
            <a:custGeom>
              <a:avLst/>
              <a:gdLst/>
              <a:ahLst/>
              <a:cxnLst/>
              <a:rect l="l" t="t" r="r" b="b"/>
              <a:pathLst>
                <a:path w="180975" h="2867660">
                  <a:moveTo>
                    <a:pt x="0" y="2867163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2867163"/>
                  </a:lnTo>
                  <a:lnTo>
                    <a:pt x="0" y="2867163"/>
                  </a:lnTo>
                  <a:close/>
                </a:path>
              </a:pathLst>
            </a:custGeom>
            <a:ln w="108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2720349" y="1934878"/>
              <a:ext cx="180975" cy="2522855"/>
            </a:xfrm>
            <a:custGeom>
              <a:avLst/>
              <a:gdLst/>
              <a:ahLst/>
              <a:cxnLst/>
              <a:rect l="l" t="t" r="r" b="b"/>
              <a:pathLst>
                <a:path w="180975" h="2522854">
                  <a:moveTo>
                    <a:pt x="0" y="2522821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2522821"/>
                  </a:lnTo>
                  <a:lnTo>
                    <a:pt x="0" y="2522821"/>
                  </a:lnTo>
                  <a:close/>
                </a:path>
              </a:pathLst>
            </a:custGeom>
            <a:ln w="108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2900952" y="1340745"/>
              <a:ext cx="180975" cy="3117215"/>
            </a:xfrm>
            <a:custGeom>
              <a:avLst/>
              <a:gdLst/>
              <a:ahLst/>
              <a:cxnLst/>
              <a:rect l="l" t="t" r="r" b="b"/>
              <a:pathLst>
                <a:path w="180975" h="3117215">
                  <a:moveTo>
                    <a:pt x="0" y="3116954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3116954"/>
                  </a:lnTo>
                  <a:lnTo>
                    <a:pt x="0" y="3116954"/>
                  </a:lnTo>
                  <a:close/>
                </a:path>
              </a:pathLst>
            </a:custGeom>
            <a:ln w="108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3081555" y="1698629"/>
              <a:ext cx="180975" cy="2759075"/>
            </a:xfrm>
            <a:custGeom>
              <a:avLst/>
              <a:gdLst/>
              <a:ahLst/>
              <a:cxnLst/>
              <a:rect l="l" t="t" r="r" b="b"/>
              <a:pathLst>
                <a:path w="180975" h="2759075">
                  <a:moveTo>
                    <a:pt x="0" y="2759070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2759070"/>
                  </a:lnTo>
                  <a:lnTo>
                    <a:pt x="0" y="2759070"/>
                  </a:lnTo>
                  <a:close/>
                </a:path>
              </a:pathLst>
            </a:custGeom>
            <a:ln w="108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950442" y="4457700"/>
              <a:ext cx="2456815" cy="0"/>
            </a:xfrm>
            <a:custGeom>
              <a:avLst/>
              <a:gdLst/>
              <a:ahLst/>
              <a:cxnLst/>
              <a:rect l="l" t="t" r="r" b="b"/>
              <a:pathLst>
                <a:path w="2456815">
                  <a:moveTo>
                    <a:pt x="0" y="0"/>
                  </a:moveTo>
                  <a:lnTo>
                    <a:pt x="2456198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950442" y="1171955"/>
              <a:ext cx="2456815" cy="0"/>
            </a:xfrm>
            <a:custGeom>
              <a:avLst/>
              <a:gdLst/>
              <a:ahLst/>
              <a:cxnLst/>
              <a:rect l="l" t="t" r="r" b="b"/>
              <a:pathLst>
                <a:path w="2456815">
                  <a:moveTo>
                    <a:pt x="0" y="0"/>
                  </a:moveTo>
                  <a:lnTo>
                    <a:pt x="2456198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1185225" y="4457700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857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1365828" y="4457700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857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1546431" y="4457700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857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1727034" y="4457700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857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1907637" y="4457700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857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2088239" y="4457700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857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2268842" y="4457700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857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2449445" y="4457700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857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2630048" y="4457700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857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2810651" y="4457700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857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2991254" y="4457700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857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3171856" y="4457700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857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1185225" y="1139098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19">
                  <a:moveTo>
                    <a:pt x="0" y="32857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1365828" y="1139098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19">
                  <a:moveTo>
                    <a:pt x="0" y="32857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1546431" y="1139098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19">
                  <a:moveTo>
                    <a:pt x="0" y="32857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1727034" y="1139098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19">
                  <a:moveTo>
                    <a:pt x="0" y="32857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1907637" y="1139098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19">
                  <a:moveTo>
                    <a:pt x="0" y="32857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2088239" y="1139098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19">
                  <a:moveTo>
                    <a:pt x="0" y="32857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2268842" y="1139098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19">
                  <a:moveTo>
                    <a:pt x="0" y="32857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2449445" y="1139098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19">
                  <a:moveTo>
                    <a:pt x="0" y="32857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2630048" y="1139098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19">
                  <a:moveTo>
                    <a:pt x="0" y="32857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2810651" y="1139098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19">
                  <a:moveTo>
                    <a:pt x="0" y="32857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2991254" y="1139098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19">
                  <a:moveTo>
                    <a:pt x="0" y="32857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3171856" y="1139098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19">
                  <a:moveTo>
                    <a:pt x="0" y="32857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 txBox="1"/>
            <p:nvPr/>
          </p:nvSpPr>
          <p:spPr>
            <a:xfrm rot="18960000">
              <a:off x="1011310" y="4621704"/>
              <a:ext cx="274100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smg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55" name="object 55"/>
            <p:cNvSpPr txBox="1"/>
            <p:nvPr/>
          </p:nvSpPr>
          <p:spPr>
            <a:xfrm rot="18960000">
              <a:off x="1191912" y="4621704"/>
              <a:ext cx="274100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smb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56" name="object 56"/>
            <p:cNvSpPr txBox="1"/>
            <p:nvPr/>
          </p:nvSpPr>
          <p:spPr>
            <a:xfrm rot="18960000">
              <a:off x="1372515" y="4621704"/>
              <a:ext cx="274100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smn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57" name="object 57"/>
            <p:cNvSpPr txBox="1"/>
            <p:nvPr/>
          </p:nvSpPr>
          <p:spPr>
            <a:xfrm rot="18960000">
              <a:off x="1610972" y="4593828"/>
              <a:ext cx="214252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sfg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58" name="object 58"/>
            <p:cNvSpPr txBox="1"/>
            <p:nvPr/>
          </p:nvSpPr>
          <p:spPr>
            <a:xfrm rot="18960000">
              <a:off x="1791575" y="4593828"/>
              <a:ext cx="214252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sfb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59" name="object 59"/>
            <p:cNvSpPr txBox="1"/>
            <p:nvPr/>
          </p:nvSpPr>
          <p:spPr>
            <a:xfrm rot="18960000">
              <a:off x="1972177" y="4593828"/>
              <a:ext cx="214252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sfn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60" name="object 60"/>
            <p:cNvSpPr txBox="1"/>
            <p:nvPr/>
          </p:nvSpPr>
          <p:spPr>
            <a:xfrm rot="18960000">
              <a:off x="2120443" y="4611505"/>
              <a:ext cx="243735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cgg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61" name="object 61"/>
            <p:cNvSpPr txBox="1"/>
            <p:nvPr/>
          </p:nvSpPr>
          <p:spPr>
            <a:xfrm rot="18960000">
              <a:off x="2301046" y="4611505"/>
              <a:ext cx="243735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cbb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62" name="object 62"/>
            <p:cNvSpPr txBox="1"/>
            <p:nvPr/>
          </p:nvSpPr>
          <p:spPr>
            <a:xfrm rot="18960000">
              <a:off x="2481649" y="4611505"/>
              <a:ext cx="243735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cgn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63" name="object 63"/>
            <p:cNvSpPr txBox="1"/>
            <p:nvPr/>
          </p:nvSpPr>
          <p:spPr>
            <a:xfrm rot="18960000">
              <a:off x="2662252" y="4611505"/>
              <a:ext cx="243735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cng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64" name="object 64"/>
            <p:cNvSpPr txBox="1"/>
            <p:nvPr/>
          </p:nvSpPr>
          <p:spPr>
            <a:xfrm rot="18960000">
              <a:off x="2842854" y="4611505"/>
              <a:ext cx="243735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cbn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65" name="object 65"/>
            <p:cNvSpPr txBox="1"/>
            <p:nvPr/>
          </p:nvSpPr>
          <p:spPr>
            <a:xfrm rot="18960000">
              <a:off x="3023457" y="4611505"/>
              <a:ext cx="243735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cnb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66" name="object 66"/>
            <p:cNvSpPr txBox="1"/>
            <p:nvPr/>
          </p:nvSpPr>
          <p:spPr>
            <a:xfrm>
              <a:off x="1327531" y="4836719"/>
              <a:ext cx="1697355" cy="18224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100" dirty="0">
                  <a:solidFill>
                    <a:srgbClr val="252525"/>
                  </a:solidFill>
                  <a:latin typeface="Arial"/>
                  <a:cs typeface="Arial"/>
                </a:rPr>
                <a:t>Household State at Age</a:t>
              </a:r>
              <a:r>
                <a:rPr sz="1100" spc="-90" dirty="0">
                  <a:solidFill>
                    <a:srgbClr val="252525"/>
                  </a:solidFill>
                  <a:latin typeface="Arial"/>
                  <a:cs typeface="Arial"/>
                </a:rPr>
                <a:t> </a:t>
              </a:r>
              <a:r>
                <a:rPr sz="1100" dirty="0">
                  <a:solidFill>
                    <a:srgbClr val="252525"/>
                  </a:solidFill>
                  <a:latin typeface="Arial"/>
                  <a:cs typeface="Arial"/>
                </a:rPr>
                <a:t>70</a:t>
              </a:r>
              <a:endParaRPr sz="1100">
                <a:latin typeface="Arial"/>
                <a:cs typeface="Arial"/>
              </a:endParaRPr>
            </a:p>
          </p:txBody>
        </p:sp>
        <p:sp>
          <p:nvSpPr>
            <p:cNvPr id="67" name="object 67"/>
            <p:cNvSpPr/>
            <p:nvPr/>
          </p:nvSpPr>
          <p:spPr>
            <a:xfrm>
              <a:off x="950442" y="1171955"/>
              <a:ext cx="0" cy="3286125"/>
            </a:xfrm>
            <a:custGeom>
              <a:avLst/>
              <a:gdLst/>
              <a:ahLst/>
              <a:cxnLst/>
              <a:rect l="l" t="t" r="r" b="b"/>
              <a:pathLst>
                <a:path h="3286125">
                  <a:moveTo>
                    <a:pt x="0" y="3285743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3406640" y="1171955"/>
              <a:ext cx="0" cy="3286125"/>
            </a:xfrm>
            <a:custGeom>
              <a:avLst/>
              <a:gdLst/>
              <a:ahLst/>
              <a:cxnLst/>
              <a:rect l="l" t="t" r="r" b="b"/>
              <a:pathLst>
                <a:path h="3286125">
                  <a:moveTo>
                    <a:pt x="0" y="3285743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917550" y="4457700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19">
                  <a:moveTo>
                    <a:pt x="32891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917550" y="4092617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19">
                  <a:moveTo>
                    <a:pt x="32891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917550" y="3727534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19">
                  <a:moveTo>
                    <a:pt x="32891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917550" y="3362452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19">
                  <a:moveTo>
                    <a:pt x="32891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917550" y="2997369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19">
                  <a:moveTo>
                    <a:pt x="32891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917550" y="2632286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19">
                  <a:moveTo>
                    <a:pt x="32891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917550" y="2267204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19">
                  <a:moveTo>
                    <a:pt x="32891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917550" y="1902121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19">
                  <a:moveTo>
                    <a:pt x="32891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917550" y="1537038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19">
                  <a:moveTo>
                    <a:pt x="32891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917550" y="1171955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19">
                  <a:moveTo>
                    <a:pt x="32891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9"/>
            <p:cNvSpPr/>
            <p:nvPr/>
          </p:nvSpPr>
          <p:spPr>
            <a:xfrm>
              <a:off x="3406640" y="4457700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0" y="0"/>
                  </a:moveTo>
                  <a:lnTo>
                    <a:pt x="32891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80"/>
            <p:cNvSpPr/>
            <p:nvPr/>
          </p:nvSpPr>
          <p:spPr>
            <a:xfrm>
              <a:off x="3406640" y="4092617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0" y="0"/>
                  </a:moveTo>
                  <a:lnTo>
                    <a:pt x="32891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1"/>
            <p:cNvSpPr/>
            <p:nvPr/>
          </p:nvSpPr>
          <p:spPr>
            <a:xfrm>
              <a:off x="3406640" y="3727534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0" y="0"/>
                  </a:moveTo>
                  <a:lnTo>
                    <a:pt x="32891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2"/>
            <p:cNvSpPr/>
            <p:nvPr/>
          </p:nvSpPr>
          <p:spPr>
            <a:xfrm>
              <a:off x="3406640" y="3362452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0" y="0"/>
                  </a:moveTo>
                  <a:lnTo>
                    <a:pt x="32891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83"/>
            <p:cNvSpPr/>
            <p:nvPr/>
          </p:nvSpPr>
          <p:spPr>
            <a:xfrm>
              <a:off x="3406640" y="2997369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0" y="0"/>
                  </a:moveTo>
                  <a:lnTo>
                    <a:pt x="32891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84"/>
            <p:cNvSpPr/>
            <p:nvPr/>
          </p:nvSpPr>
          <p:spPr>
            <a:xfrm>
              <a:off x="3406640" y="2632286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0" y="0"/>
                  </a:moveTo>
                  <a:lnTo>
                    <a:pt x="32891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85"/>
            <p:cNvSpPr/>
            <p:nvPr/>
          </p:nvSpPr>
          <p:spPr>
            <a:xfrm>
              <a:off x="3406640" y="2267204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0" y="0"/>
                  </a:moveTo>
                  <a:lnTo>
                    <a:pt x="32891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86"/>
            <p:cNvSpPr/>
            <p:nvPr/>
          </p:nvSpPr>
          <p:spPr>
            <a:xfrm>
              <a:off x="3406640" y="1902121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0" y="0"/>
                  </a:moveTo>
                  <a:lnTo>
                    <a:pt x="32891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87"/>
            <p:cNvSpPr/>
            <p:nvPr/>
          </p:nvSpPr>
          <p:spPr>
            <a:xfrm>
              <a:off x="3406640" y="1537038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0" y="0"/>
                  </a:moveTo>
                  <a:lnTo>
                    <a:pt x="32891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88"/>
            <p:cNvSpPr/>
            <p:nvPr/>
          </p:nvSpPr>
          <p:spPr>
            <a:xfrm>
              <a:off x="3406640" y="1171955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0" y="0"/>
                  </a:moveTo>
                  <a:lnTo>
                    <a:pt x="32891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89"/>
            <p:cNvSpPr txBox="1"/>
            <p:nvPr/>
          </p:nvSpPr>
          <p:spPr>
            <a:xfrm>
              <a:off x="776192" y="4373371"/>
              <a:ext cx="96520" cy="16700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0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90" name="object 90"/>
            <p:cNvSpPr txBox="1"/>
            <p:nvPr/>
          </p:nvSpPr>
          <p:spPr>
            <a:xfrm>
              <a:off x="701438" y="4008289"/>
              <a:ext cx="167005" cy="16700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20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91" name="object 91"/>
            <p:cNvSpPr txBox="1"/>
            <p:nvPr/>
          </p:nvSpPr>
          <p:spPr>
            <a:xfrm>
              <a:off x="701438" y="3643206"/>
              <a:ext cx="167005" cy="16700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40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92" name="object 92"/>
            <p:cNvSpPr txBox="1"/>
            <p:nvPr/>
          </p:nvSpPr>
          <p:spPr>
            <a:xfrm>
              <a:off x="637363" y="1817793"/>
              <a:ext cx="238125" cy="16700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140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93" name="object 93"/>
            <p:cNvSpPr txBox="1"/>
            <p:nvPr/>
          </p:nvSpPr>
          <p:spPr>
            <a:xfrm>
              <a:off x="637363" y="1452710"/>
              <a:ext cx="238125" cy="16700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160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94" name="object 94"/>
            <p:cNvSpPr txBox="1"/>
            <p:nvPr/>
          </p:nvSpPr>
          <p:spPr>
            <a:xfrm>
              <a:off x="637363" y="1087628"/>
              <a:ext cx="238125" cy="16700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180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95" name="object 95"/>
            <p:cNvSpPr txBox="1"/>
            <p:nvPr/>
          </p:nvSpPr>
          <p:spPr>
            <a:xfrm>
              <a:off x="436013" y="2166184"/>
              <a:ext cx="182245" cy="1306830"/>
            </a:xfrm>
            <a:prstGeom prst="rect">
              <a:avLst/>
            </a:prstGeom>
          </p:spPr>
          <p:txBody>
            <a:bodyPr vert="vert270" wrap="square" lIns="0" tIns="0" rIns="0" bIns="0" rtlCol="0">
              <a:spAutoFit/>
            </a:bodyPr>
            <a:lstStyle/>
            <a:p>
              <a:pPr marL="12700">
                <a:lnSpc>
                  <a:spcPts val="1315"/>
                </a:lnSpc>
              </a:pPr>
              <a:r>
                <a:rPr sz="1100" dirty="0">
                  <a:solidFill>
                    <a:srgbClr val="252525"/>
                  </a:solidFill>
                  <a:latin typeface="Arial"/>
                  <a:cs typeface="Arial"/>
                </a:rPr>
                <a:t>000s of 2014 Dollars</a:t>
              </a:r>
              <a:endParaRPr sz="1100">
                <a:latin typeface="Arial"/>
                <a:cs typeface="Arial"/>
              </a:endParaRPr>
            </a:p>
          </p:txBody>
        </p:sp>
        <p:sp>
          <p:nvSpPr>
            <p:cNvPr id="96" name="object 96"/>
            <p:cNvSpPr txBox="1"/>
            <p:nvPr/>
          </p:nvSpPr>
          <p:spPr>
            <a:xfrm>
              <a:off x="4424481" y="777620"/>
              <a:ext cx="1958975" cy="19748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200" b="1" dirty="0">
                  <a:latin typeface="Arial"/>
                  <a:cs typeface="Arial"/>
                </a:rPr>
                <a:t>PI Rank 0, 90th</a:t>
              </a:r>
              <a:r>
                <a:rPr sz="1200" b="1" spc="-90" dirty="0">
                  <a:latin typeface="Arial"/>
                  <a:cs typeface="Arial"/>
                </a:rPr>
                <a:t> </a:t>
              </a:r>
              <a:r>
                <a:rPr sz="1200" b="1" dirty="0">
                  <a:latin typeface="Arial"/>
                  <a:cs typeface="Arial"/>
                </a:rPr>
                <a:t>percentiles</a:t>
              </a:r>
              <a:endParaRPr sz="1200" dirty="0">
                <a:latin typeface="Arial"/>
                <a:cs typeface="Arial"/>
              </a:endParaRPr>
            </a:p>
          </p:txBody>
        </p:sp>
        <p:sp>
          <p:nvSpPr>
            <p:cNvPr id="97" name="object 97"/>
            <p:cNvSpPr/>
            <p:nvPr/>
          </p:nvSpPr>
          <p:spPr>
            <a:xfrm>
              <a:off x="4175537" y="4457700"/>
              <a:ext cx="2456815" cy="0"/>
            </a:xfrm>
            <a:custGeom>
              <a:avLst/>
              <a:gdLst/>
              <a:ahLst/>
              <a:cxnLst/>
              <a:rect l="l" t="t" r="r" b="b"/>
              <a:pathLst>
                <a:path w="2456815">
                  <a:moveTo>
                    <a:pt x="0" y="0"/>
                  </a:moveTo>
                  <a:lnTo>
                    <a:pt x="2456198" y="0"/>
                  </a:lnTo>
                </a:path>
              </a:pathLst>
            </a:custGeom>
            <a:ln w="7112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98"/>
            <p:cNvSpPr/>
            <p:nvPr/>
          </p:nvSpPr>
          <p:spPr>
            <a:xfrm>
              <a:off x="6126047" y="1533282"/>
              <a:ext cx="180975" cy="2924810"/>
            </a:xfrm>
            <a:custGeom>
              <a:avLst/>
              <a:gdLst/>
              <a:ahLst/>
              <a:cxnLst/>
              <a:rect l="l" t="t" r="r" b="b"/>
              <a:pathLst>
                <a:path w="180975" h="2924810">
                  <a:moveTo>
                    <a:pt x="180603" y="2924417"/>
                  </a:moveTo>
                  <a:lnTo>
                    <a:pt x="0" y="2924417"/>
                  </a:lnTo>
                  <a:lnTo>
                    <a:pt x="0" y="0"/>
                  </a:lnTo>
                  <a:lnTo>
                    <a:pt x="180603" y="0"/>
                  </a:lnTo>
                  <a:lnTo>
                    <a:pt x="180603" y="2924417"/>
                  </a:lnTo>
                  <a:close/>
                </a:path>
              </a:pathLst>
            </a:custGeom>
            <a:solidFill>
              <a:srgbClr val="A6A6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99"/>
            <p:cNvSpPr/>
            <p:nvPr/>
          </p:nvSpPr>
          <p:spPr>
            <a:xfrm>
              <a:off x="5764842" y="1770445"/>
              <a:ext cx="180975" cy="2687320"/>
            </a:xfrm>
            <a:custGeom>
              <a:avLst/>
              <a:gdLst/>
              <a:ahLst/>
              <a:cxnLst/>
              <a:rect l="l" t="t" r="r" b="b"/>
              <a:pathLst>
                <a:path w="180975" h="2687320">
                  <a:moveTo>
                    <a:pt x="180602" y="2687254"/>
                  </a:moveTo>
                  <a:lnTo>
                    <a:pt x="0" y="2687254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2687254"/>
                  </a:lnTo>
                  <a:close/>
                </a:path>
              </a:pathLst>
            </a:custGeom>
            <a:solidFill>
              <a:srgbClr val="A6A6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100"/>
            <p:cNvSpPr/>
            <p:nvPr/>
          </p:nvSpPr>
          <p:spPr>
            <a:xfrm>
              <a:off x="6306651" y="1922648"/>
              <a:ext cx="180975" cy="2535555"/>
            </a:xfrm>
            <a:custGeom>
              <a:avLst/>
              <a:gdLst/>
              <a:ahLst/>
              <a:cxnLst/>
              <a:rect l="l" t="t" r="r" b="b"/>
              <a:pathLst>
                <a:path w="180975" h="2535554">
                  <a:moveTo>
                    <a:pt x="180602" y="2535051"/>
                  </a:moveTo>
                  <a:lnTo>
                    <a:pt x="0" y="2535051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2535051"/>
                  </a:lnTo>
                  <a:close/>
                </a:path>
              </a:pathLst>
            </a:custGeom>
            <a:solidFill>
              <a:srgbClr val="A6A6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101"/>
            <p:cNvSpPr/>
            <p:nvPr/>
          </p:nvSpPr>
          <p:spPr>
            <a:xfrm>
              <a:off x="5945445" y="2159919"/>
              <a:ext cx="180975" cy="2298065"/>
            </a:xfrm>
            <a:custGeom>
              <a:avLst/>
              <a:gdLst/>
              <a:ahLst/>
              <a:cxnLst/>
              <a:rect l="l" t="t" r="r" b="b"/>
              <a:pathLst>
                <a:path w="180975" h="2298065">
                  <a:moveTo>
                    <a:pt x="180602" y="2297780"/>
                  </a:moveTo>
                  <a:lnTo>
                    <a:pt x="0" y="2297780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2297780"/>
                  </a:lnTo>
                  <a:close/>
                </a:path>
              </a:pathLst>
            </a:custGeom>
            <a:solidFill>
              <a:srgbClr val="A6A6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102"/>
            <p:cNvSpPr/>
            <p:nvPr/>
          </p:nvSpPr>
          <p:spPr>
            <a:xfrm>
              <a:off x="5403636" y="2834442"/>
              <a:ext cx="180975" cy="1623695"/>
            </a:xfrm>
            <a:custGeom>
              <a:avLst/>
              <a:gdLst/>
              <a:ahLst/>
              <a:cxnLst/>
              <a:rect l="l" t="t" r="r" b="b"/>
              <a:pathLst>
                <a:path w="180975" h="1623695">
                  <a:moveTo>
                    <a:pt x="180602" y="1623257"/>
                  </a:moveTo>
                  <a:lnTo>
                    <a:pt x="0" y="1623257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1623257"/>
                  </a:lnTo>
                  <a:close/>
                </a:path>
              </a:pathLst>
            </a:custGeom>
            <a:solidFill>
              <a:srgbClr val="A6A6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103"/>
            <p:cNvSpPr/>
            <p:nvPr/>
          </p:nvSpPr>
          <p:spPr>
            <a:xfrm>
              <a:off x="5584239" y="2923017"/>
              <a:ext cx="180975" cy="1534795"/>
            </a:xfrm>
            <a:custGeom>
              <a:avLst/>
              <a:gdLst/>
              <a:ahLst/>
              <a:cxnLst/>
              <a:rect l="l" t="t" r="r" b="b"/>
              <a:pathLst>
                <a:path w="180975" h="1534795">
                  <a:moveTo>
                    <a:pt x="180603" y="1534681"/>
                  </a:moveTo>
                  <a:lnTo>
                    <a:pt x="0" y="1534681"/>
                  </a:lnTo>
                  <a:lnTo>
                    <a:pt x="0" y="0"/>
                  </a:lnTo>
                  <a:lnTo>
                    <a:pt x="180603" y="0"/>
                  </a:lnTo>
                  <a:lnTo>
                    <a:pt x="180603" y="1534681"/>
                  </a:lnTo>
                  <a:close/>
                </a:path>
              </a:pathLst>
            </a:custGeom>
            <a:solidFill>
              <a:srgbClr val="A6A6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104"/>
            <p:cNvSpPr/>
            <p:nvPr/>
          </p:nvSpPr>
          <p:spPr>
            <a:xfrm>
              <a:off x="5223033" y="3023884"/>
              <a:ext cx="180975" cy="1433830"/>
            </a:xfrm>
            <a:custGeom>
              <a:avLst/>
              <a:gdLst/>
              <a:ahLst/>
              <a:cxnLst/>
              <a:rect l="l" t="t" r="r" b="b"/>
              <a:pathLst>
                <a:path w="180975" h="1433829">
                  <a:moveTo>
                    <a:pt x="180602" y="1433815"/>
                  </a:moveTo>
                  <a:lnTo>
                    <a:pt x="0" y="1433815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1433815"/>
                  </a:lnTo>
                  <a:close/>
                </a:path>
              </a:pathLst>
            </a:custGeom>
            <a:solidFill>
              <a:srgbClr val="A6A6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05"/>
            <p:cNvSpPr/>
            <p:nvPr/>
          </p:nvSpPr>
          <p:spPr>
            <a:xfrm>
              <a:off x="4681225" y="3306519"/>
              <a:ext cx="180975" cy="1151255"/>
            </a:xfrm>
            <a:custGeom>
              <a:avLst/>
              <a:gdLst/>
              <a:ahLst/>
              <a:cxnLst/>
              <a:rect l="l" t="t" r="r" b="b"/>
              <a:pathLst>
                <a:path w="180975" h="1151254">
                  <a:moveTo>
                    <a:pt x="180602" y="1151179"/>
                  </a:moveTo>
                  <a:lnTo>
                    <a:pt x="0" y="1151179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1151179"/>
                  </a:lnTo>
                  <a:close/>
                </a:path>
              </a:pathLst>
            </a:custGeom>
            <a:solidFill>
              <a:srgbClr val="A6A6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106"/>
            <p:cNvSpPr/>
            <p:nvPr/>
          </p:nvSpPr>
          <p:spPr>
            <a:xfrm>
              <a:off x="4861828" y="3476738"/>
              <a:ext cx="180975" cy="981075"/>
            </a:xfrm>
            <a:custGeom>
              <a:avLst/>
              <a:gdLst/>
              <a:ahLst/>
              <a:cxnLst/>
              <a:rect l="l" t="t" r="r" b="b"/>
              <a:pathLst>
                <a:path w="180975" h="981075">
                  <a:moveTo>
                    <a:pt x="180602" y="980960"/>
                  </a:moveTo>
                  <a:lnTo>
                    <a:pt x="0" y="980960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980960"/>
                  </a:lnTo>
                  <a:close/>
                </a:path>
              </a:pathLst>
            </a:custGeom>
            <a:solidFill>
              <a:srgbClr val="A6A6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107"/>
            <p:cNvSpPr/>
            <p:nvPr/>
          </p:nvSpPr>
          <p:spPr>
            <a:xfrm>
              <a:off x="5042431" y="3523240"/>
              <a:ext cx="180975" cy="934719"/>
            </a:xfrm>
            <a:custGeom>
              <a:avLst/>
              <a:gdLst/>
              <a:ahLst/>
              <a:cxnLst/>
              <a:rect l="l" t="t" r="r" b="b"/>
              <a:pathLst>
                <a:path w="180975" h="934720">
                  <a:moveTo>
                    <a:pt x="180602" y="934459"/>
                  </a:moveTo>
                  <a:lnTo>
                    <a:pt x="0" y="934459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934459"/>
                  </a:lnTo>
                  <a:close/>
                </a:path>
              </a:pathLst>
            </a:custGeom>
            <a:solidFill>
              <a:srgbClr val="A6A6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108"/>
            <p:cNvSpPr/>
            <p:nvPr/>
          </p:nvSpPr>
          <p:spPr>
            <a:xfrm>
              <a:off x="4320020" y="3854379"/>
              <a:ext cx="180975" cy="603885"/>
            </a:xfrm>
            <a:custGeom>
              <a:avLst/>
              <a:gdLst/>
              <a:ahLst/>
              <a:cxnLst/>
              <a:rect l="l" t="t" r="r" b="b"/>
              <a:pathLst>
                <a:path w="180975" h="603885">
                  <a:moveTo>
                    <a:pt x="180602" y="603319"/>
                  </a:moveTo>
                  <a:lnTo>
                    <a:pt x="0" y="603319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603319"/>
                  </a:lnTo>
                  <a:close/>
                </a:path>
              </a:pathLst>
            </a:custGeom>
            <a:solidFill>
              <a:srgbClr val="A6A6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109"/>
            <p:cNvSpPr/>
            <p:nvPr/>
          </p:nvSpPr>
          <p:spPr>
            <a:xfrm>
              <a:off x="4500622" y="3901774"/>
              <a:ext cx="180975" cy="556260"/>
            </a:xfrm>
            <a:custGeom>
              <a:avLst/>
              <a:gdLst/>
              <a:ahLst/>
              <a:cxnLst/>
              <a:rect l="l" t="t" r="r" b="b"/>
              <a:pathLst>
                <a:path w="180975" h="556260">
                  <a:moveTo>
                    <a:pt x="180602" y="555925"/>
                  </a:moveTo>
                  <a:lnTo>
                    <a:pt x="0" y="555925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555925"/>
                  </a:lnTo>
                  <a:close/>
                </a:path>
              </a:pathLst>
            </a:custGeom>
            <a:solidFill>
              <a:srgbClr val="A6A6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110"/>
            <p:cNvSpPr/>
            <p:nvPr/>
          </p:nvSpPr>
          <p:spPr>
            <a:xfrm>
              <a:off x="4320020" y="3854379"/>
              <a:ext cx="180975" cy="603885"/>
            </a:xfrm>
            <a:custGeom>
              <a:avLst/>
              <a:gdLst/>
              <a:ahLst/>
              <a:cxnLst/>
              <a:rect l="l" t="t" r="r" b="b"/>
              <a:pathLst>
                <a:path w="180975" h="603885">
                  <a:moveTo>
                    <a:pt x="0" y="603319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603319"/>
                  </a:lnTo>
                  <a:lnTo>
                    <a:pt x="0" y="603319"/>
                  </a:lnTo>
                  <a:close/>
                </a:path>
              </a:pathLst>
            </a:custGeom>
            <a:ln w="108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111"/>
            <p:cNvSpPr/>
            <p:nvPr/>
          </p:nvSpPr>
          <p:spPr>
            <a:xfrm>
              <a:off x="4500622" y="3901774"/>
              <a:ext cx="180975" cy="556260"/>
            </a:xfrm>
            <a:custGeom>
              <a:avLst/>
              <a:gdLst/>
              <a:ahLst/>
              <a:cxnLst/>
              <a:rect l="l" t="t" r="r" b="b"/>
              <a:pathLst>
                <a:path w="180975" h="556260">
                  <a:moveTo>
                    <a:pt x="0" y="555925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555925"/>
                  </a:lnTo>
                  <a:lnTo>
                    <a:pt x="0" y="555925"/>
                  </a:lnTo>
                  <a:close/>
                </a:path>
              </a:pathLst>
            </a:custGeom>
            <a:ln w="108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112"/>
            <p:cNvSpPr/>
            <p:nvPr/>
          </p:nvSpPr>
          <p:spPr>
            <a:xfrm>
              <a:off x="4681225" y="3306519"/>
              <a:ext cx="180975" cy="1151255"/>
            </a:xfrm>
            <a:custGeom>
              <a:avLst/>
              <a:gdLst/>
              <a:ahLst/>
              <a:cxnLst/>
              <a:rect l="l" t="t" r="r" b="b"/>
              <a:pathLst>
                <a:path w="180975" h="1151254">
                  <a:moveTo>
                    <a:pt x="0" y="1151179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1151179"/>
                  </a:lnTo>
                  <a:lnTo>
                    <a:pt x="0" y="1151179"/>
                  </a:lnTo>
                  <a:close/>
                </a:path>
              </a:pathLst>
            </a:custGeom>
            <a:ln w="108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113"/>
            <p:cNvSpPr/>
            <p:nvPr/>
          </p:nvSpPr>
          <p:spPr>
            <a:xfrm>
              <a:off x="4861828" y="3476738"/>
              <a:ext cx="180975" cy="981075"/>
            </a:xfrm>
            <a:custGeom>
              <a:avLst/>
              <a:gdLst/>
              <a:ahLst/>
              <a:cxnLst/>
              <a:rect l="l" t="t" r="r" b="b"/>
              <a:pathLst>
                <a:path w="180975" h="981075">
                  <a:moveTo>
                    <a:pt x="0" y="980960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980960"/>
                  </a:lnTo>
                  <a:lnTo>
                    <a:pt x="0" y="980960"/>
                  </a:lnTo>
                  <a:close/>
                </a:path>
              </a:pathLst>
            </a:custGeom>
            <a:ln w="108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" name="object 114"/>
            <p:cNvSpPr/>
            <p:nvPr/>
          </p:nvSpPr>
          <p:spPr>
            <a:xfrm>
              <a:off x="5042431" y="3523240"/>
              <a:ext cx="180975" cy="934719"/>
            </a:xfrm>
            <a:custGeom>
              <a:avLst/>
              <a:gdLst/>
              <a:ahLst/>
              <a:cxnLst/>
              <a:rect l="l" t="t" r="r" b="b"/>
              <a:pathLst>
                <a:path w="180975" h="934720">
                  <a:moveTo>
                    <a:pt x="0" y="934459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934459"/>
                  </a:lnTo>
                  <a:lnTo>
                    <a:pt x="0" y="934459"/>
                  </a:lnTo>
                  <a:close/>
                </a:path>
              </a:pathLst>
            </a:custGeom>
            <a:ln w="108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" name="object 115"/>
            <p:cNvSpPr/>
            <p:nvPr/>
          </p:nvSpPr>
          <p:spPr>
            <a:xfrm>
              <a:off x="5223033" y="3023884"/>
              <a:ext cx="180975" cy="1433830"/>
            </a:xfrm>
            <a:custGeom>
              <a:avLst/>
              <a:gdLst/>
              <a:ahLst/>
              <a:cxnLst/>
              <a:rect l="l" t="t" r="r" b="b"/>
              <a:pathLst>
                <a:path w="180975" h="1433829">
                  <a:moveTo>
                    <a:pt x="0" y="1433815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1433815"/>
                  </a:lnTo>
                  <a:lnTo>
                    <a:pt x="0" y="1433815"/>
                  </a:lnTo>
                  <a:close/>
                </a:path>
              </a:pathLst>
            </a:custGeom>
            <a:ln w="108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116"/>
            <p:cNvSpPr/>
            <p:nvPr/>
          </p:nvSpPr>
          <p:spPr>
            <a:xfrm>
              <a:off x="5403636" y="2834442"/>
              <a:ext cx="180975" cy="1623695"/>
            </a:xfrm>
            <a:custGeom>
              <a:avLst/>
              <a:gdLst/>
              <a:ahLst/>
              <a:cxnLst/>
              <a:rect l="l" t="t" r="r" b="b"/>
              <a:pathLst>
                <a:path w="180975" h="1623695">
                  <a:moveTo>
                    <a:pt x="0" y="1623257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1623257"/>
                  </a:lnTo>
                  <a:lnTo>
                    <a:pt x="0" y="1623257"/>
                  </a:lnTo>
                  <a:close/>
                </a:path>
              </a:pathLst>
            </a:custGeom>
            <a:ln w="108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117"/>
            <p:cNvSpPr/>
            <p:nvPr/>
          </p:nvSpPr>
          <p:spPr>
            <a:xfrm>
              <a:off x="5584239" y="2923017"/>
              <a:ext cx="180975" cy="1534795"/>
            </a:xfrm>
            <a:custGeom>
              <a:avLst/>
              <a:gdLst/>
              <a:ahLst/>
              <a:cxnLst/>
              <a:rect l="l" t="t" r="r" b="b"/>
              <a:pathLst>
                <a:path w="180975" h="1534795">
                  <a:moveTo>
                    <a:pt x="0" y="1534681"/>
                  </a:moveTo>
                  <a:lnTo>
                    <a:pt x="0" y="0"/>
                  </a:lnTo>
                  <a:lnTo>
                    <a:pt x="180603" y="0"/>
                  </a:lnTo>
                  <a:lnTo>
                    <a:pt x="180603" y="1534681"/>
                  </a:lnTo>
                  <a:lnTo>
                    <a:pt x="0" y="1534681"/>
                  </a:lnTo>
                  <a:close/>
                </a:path>
              </a:pathLst>
            </a:custGeom>
            <a:ln w="108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118"/>
            <p:cNvSpPr/>
            <p:nvPr/>
          </p:nvSpPr>
          <p:spPr>
            <a:xfrm>
              <a:off x="5764842" y="1770445"/>
              <a:ext cx="180975" cy="2687320"/>
            </a:xfrm>
            <a:custGeom>
              <a:avLst/>
              <a:gdLst/>
              <a:ahLst/>
              <a:cxnLst/>
              <a:rect l="l" t="t" r="r" b="b"/>
              <a:pathLst>
                <a:path w="180975" h="2687320">
                  <a:moveTo>
                    <a:pt x="0" y="2687254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2687254"/>
                  </a:lnTo>
                  <a:lnTo>
                    <a:pt x="0" y="2687254"/>
                  </a:lnTo>
                  <a:close/>
                </a:path>
              </a:pathLst>
            </a:custGeom>
            <a:ln w="108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119"/>
            <p:cNvSpPr/>
            <p:nvPr/>
          </p:nvSpPr>
          <p:spPr>
            <a:xfrm>
              <a:off x="5945445" y="2159919"/>
              <a:ext cx="180975" cy="2298065"/>
            </a:xfrm>
            <a:custGeom>
              <a:avLst/>
              <a:gdLst/>
              <a:ahLst/>
              <a:cxnLst/>
              <a:rect l="l" t="t" r="r" b="b"/>
              <a:pathLst>
                <a:path w="180975" h="2298065">
                  <a:moveTo>
                    <a:pt x="0" y="2297780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2297780"/>
                  </a:lnTo>
                  <a:lnTo>
                    <a:pt x="0" y="2297780"/>
                  </a:lnTo>
                  <a:close/>
                </a:path>
              </a:pathLst>
            </a:custGeom>
            <a:ln w="108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120"/>
            <p:cNvSpPr/>
            <p:nvPr/>
          </p:nvSpPr>
          <p:spPr>
            <a:xfrm>
              <a:off x="6126047" y="1533282"/>
              <a:ext cx="180975" cy="2924810"/>
            </a:xfrm>
            <a:custGeom>
              <a:avLst/>
              <a:gdLst/>
              <a:ahLst/>
              <a:cxnLst/>
              <a:rect l="l" t="t" r="r" b="b"/>
              <a:pathLst>
                <a:path w="180975" h="2924810">
                  <a:moveTo>
                    <a:pt x="0" y="2924417"/>
                  </a:moveTo>
                  <a:lnTo>
                    <a:pt x="0" y="0"/>
                  </a:lnTo>
                  <a:lnTo>
                    <a:pt x="180603" y="0"/>
                  </a:lnTo>
                  <a:lnTo>
                    <a:pt x="180603" y="2924417"/>
                  </a:lnTo>
                  <a:lnTo>
                    <a:pt x="0" y="2924417"/>
                  </a:lnTo>
                  <a:close/>
                </a:path>
              </a:pathLst>
            </a:custGeom>
            <a:ln w="108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121"/>
            <p:cNvSpPr/>
            <p:nvPr/>
          </p:nvSpPr>
          <p:spPr>
            <a:xfrm>
              <a:off x="6306651" y="1922648"/>
              <a:ext cx="180975" cy="2535555"/>
            </a:xfrm>
            <a:custGeom>
              <a:avLst/>
              <a:gdLst/>
              <a:ahLst/>
              <a:cxnLst/>
              <a:rect l="l" t="t" r="r" b="b"/>
              <a:pathLst>
                <a:path w="180975" h="2535554">
                  <a:moveTo>
                    <a:pt x="0" y="2535051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2535051"/>
                  </a:lnTo>
                  <a:lnTo>
                    <a:pt x="0" y="2535051"/>
                  </a:lnTo>
                  <a:close/>
                </a:path>
              </a:pathLst>
            </a:custGeom>
            <a:ln w="108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122"/>
            <p:cNvSpPr/>
            <p:nvPr/>
          </p:nvSpPr>
          <p:spPr>
            <a:xfrm>
              <a:off x="4175537" y="4457700"/>
              <a:ext cx="2456815" cy="0"/>
            </a:xfrm>
            <a:custGeom>
              <a:avLst/>
              <a:gdLst/>
              <a:ahLst/>
              <a:cxnLst/>
              <a:rect l="l" t="t" r="r" b="b"/>
              <a:pathLst>
                <a:path w="2456815">
                  <a:moveTo>
                    <a:pt x="0" y="0"/>
                  </a:moveTo>
                  <a:lnTo>
                    <a:pt x="2456198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123"/>
            <p:cNvSpPr/>
            <p:nvPr/>
          </p:nvSpPr>
          <p:spPr>
            <a:xfrm>
              <a:off x="4175537" y="1171955"/>
              <a:ext cx="2456815" cy="0"/>
            </a:xfrm>
            <a:custGeom>
              <a:avLst/>
              <a:gdLst/>
              <a:ahLst/>
              <a:cxnLst/>
              <a:rect l="l" t="t" r="r" b="b"/>
              <a:pathLst>
                <a:path w="2456815">
                  <a:moveTo>
                    <a:pt x="0" y="0"/>
                  </a:moveTo>
                  <a:lnTo>
                    <a:pt x="2456198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object 124"/>
            <p:cNvSpPr/>
            <p:nvPr/>
          </p:nvSpPr>
          <p:spPr>
            <a:xfrm>
              <a:off x="4410321" y="4457700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857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" name="object 125"/>
            <p:cNvSpPr/>
            <p:nvPr/>
          </p:nvSpPr>
          <p:spPr>
            <a:xfrm>
              <a:off x="4590924" y="4457700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857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" name="object 126"/>
            <p:cNvSpPr/>
            <p:nvPr/>
          </p:nvSpPr>
          <p:spPr>
            <a:xfrm>
              <a:off x="4771526" y="4457700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857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" name="object 127"/>
            <p:cNvSpPr/>
            <p:nvPr/>
          </p:nvSpPr>
          <p:spPr>
            <a:xfrm>
              <a:off x="4952129" y="4457700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857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128"/>
            <p:cNvSpPr/>
            <p:nvPr/>
          </p:nvSpPr>
          <p:spPr>
            <a:xfrm>
              <a:off x="5132732" y="4457700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857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129"/>
            <p:cNvSpPr/>
            <p:nvPr/>
          </p:nvSpPr>
          <p:spPr>
            <a:xfrm>
              <a:off x="5313335" y="4457700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857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130"/>
            <p:cNvSpPr/>
            <p:nvPr/>
          </p:nvSpPr>
          <p:spPr>
            <a:xfrm>
              <a:off x="5493938" y="4457700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857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" name="object 131"/>
            <p:cNvSpPr/>
            <p:nvPr/>
          </p:nvSpPr>
          <p:spPr>
            <a:xfrm>
              <a:off x="5674541" y="4457700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857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132"/>
            <p:cNvSpPr/>
            <p:nvPr/>
          </p:nvSpPr>
          <p:spPr>
            <a:xfrm>
              <a:off x="5855144" y="4457700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857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" name="object 133"/>
            <p:cNvSpPr/>
            <p:nvPr/>
          </p:nvSpPr>
          <p:spPr>
            <a:xfrm>
              <a:off x="6035746" y="4457700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857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" name="object 134"/>
            <p:cNvSpPr/>
            <p:nvPr/>
          </p:nvSpPr>
          <p:spPr>
            <a:xfrm>
              <a:off x="6216350" y="4457700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857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" name="object 135"/>
            <p:cNvSpPr/>
            <p:nvPr/>
          </p:nvSpPr>
          <p:spPr>
            <a:xfrm>
              <a:off x="6396952" y="4457700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857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" name="object 136"/>
            <p:cNvSpPr/>
            <p:nvPr/>
          </p:nvSpPr>
          <p:spPr>
            <a:xfrm>
              <a:off x="4410321" y="1139098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19">
                  <a:moveTo>
                    <a:pt x="0" y="32857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" name="object 137"/>
            <p:cNvSpPr/>
            <p:nvPr/>
          </p:nvSpPr>
          <p:spPr>
            <a:xfrm>
              <a:off x="4590924" y="1139098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19">
                  <a:moveTo>
                    <a:pt x="0" y="32857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" name="object 138"/>
            <p:cNvSpPr/>
            <p:nvPr/>
          </p:nvSpPr>
          <p:spPr>
            <a:xfrm>
              <a:off x="4771526" y="1139098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19">
                  <a:moveTo>
                    <a:pt x="0" y="32857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" name="object 139"/>
            <p:cNvSpPr/>
            <p:nvPr/>
          </p:nvSpPr>
          <p:spPr>
            <a:xfrm>
              <a:off x="4952129" y="1139098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19">
                  <a:moveTo>
                    <a:pt x="0" y="32857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" name="object 140"/>
            <p:cNvSpPr/>
            <p:nvPr/>
          </p:nvSpPr>
          <p:spPr>
            <a:xfrm>
              <a:off x="5132732" y="1139098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19">
                  <a:moveTo>
                    <a:pt x="0" y="32857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" name="object 141"/>
            <p:cNvSpPr/>
            <p:nvPr/>
          </p:nvSpPr>
          <p:spPr>
            <a:xfrm>
              <a:off x="5313335" y="1139098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19">
                  <a:moveTo>
                    <a:pt x="0" y="32857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" name="object 142"/>
            <p:cNvSpPr/>
            <p:nvPr/>
          </p:nvSpPr>
          <p:spPr>
            <a:xfrm>
              <a:off x="5493938" y="1139098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19">
                  <a:moveTo>
                    <a:pt x="0" y="32857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" name="object 143"/>
            <p:cNvSpPr/>
            <p:nvPr/>
          </p:nvSpPr>
          <p:spPr>
            <a:xfrm>
              <a:off x="5674541" y="1139098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19">
                  <a:moveTo>
                    <a:pt x="0" y="32857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" name="object 144"/>
            <p:cNvSpPr/>
            <p:nvPr/>
          </p:nvSpPr>
          <p:spPr>
            <a:xfrm>
              <a:off x="5855144" y="1139098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19">
                  <a:moveTo>
                    <a:pt x="0" y="32857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" name="object 145"/>
            <p:cNvSpPr/>
            <p:nvPr/>
          </p:nvSpPr>
          <p:spPr>
            <a:xfrm>
              <a:off x="6035746" y="1139098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19">
                  <a:moveTo>
                    <a:pt x="0" y="32857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" name="object 146"/>
            <p:cNvSpPr/>
            <p:nvPr/>
          </p:nvSpPr>
          <p:spPr>
            <a:xfrm>
              <a:off x="6216350" y="1139098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19">
                  <a:moveTo>
                    <a:pt x="0" y="32857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" name="object 147"/>
            <p:cNvSpPr/>
            <p:nvPr/>
          </p:nvSpPr>
          <p:spPr>
            <a:xfrm>
              <a:off x="6396952" y="1139098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19">
                  <a:moveTo>
                    <a:pt x="0" y="32857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" name="object 148"/>
            <p:cNvSpPr txBox="1"/>
            <p:nvPr/>
          </p:nvSpPr>
          <p:spPr>
            <a:xfrm rot="18960000">
              <a:off x="4236405" y="4621703"/>
              <a:ext cx="274100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smg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149" name="object 149"/>
            <p:cNvSpPr txBox="1"/>
            <p:nvPr/>
          </p:nvSpPr>
          <p:spPr>
            <a:xfrm rot="18960000">
              <a:off x="4417008" y="4621704"/>
              <a:ext cx="274100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smb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150" name="object 150"/>
            <p:cNvSpPr txBox="1"/>
            <p:nvPr/>
          </p:nvSpPr>
          <p:spPr>
            <a:xfrm rot="18960000">
              <a:off x="4597611" y="4621704"/>
              <a:ext cx="274100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smn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151" name="object 151"/>
            <p:cNvSpPr txBox="1"/>
            <p:nvPr/>
          </p:nvSpPr>
          <p:spPr>
            <a:xfrm rot="18960000">
              <a:off x="4836067" y="4593828"/>
              <a:ext cx="214252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sfg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152" name="object 152"/>
            <p:cNvSpPr txBox="1"/>
            <p:nvPr/>
          </p:nvSpPr>
          <p:spPr>
            <a:xfrm rot="18960000">
              <a:off x="5016670" y="4593828"/>
              <a:ext cx="214252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sfb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153" name="object 153"/>
            <p:cNvSpPr txBox="1"/>
            <p:nvPr/>
          </p:nvSpPr>
          <p:spPr>
            <a:xfrm rot="18960000">
              <a:off x="5197273" y="4593828"/>
              <a:ext cx="214252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sfn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154" name="object 154"/>
            <p:cNvSpPr txBox="1"/>
            <p:nvPr/>
          </p:nvSpPr>
          <p:spPr>
            <a:xfrm rot="18960000">
              <a:off x="5345538" y="4611505"/>
              <a:ext cx="243735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cgg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155" name="object 155"/>
            <p:cNvSpPr txBox="1"/>
            <p:nvPr/>
          </p:nvSpPr>
          <p:spPr>
            <a:xfrm rot="18960000">
              <a:off x="5526142" y="4611505"/>
              <a:ext cx="243735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cbb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156" name="object 156"/>
            <p:cNvSpPr txBox="1"/>
            <p:nvPr/>
          </p:nvSpPr>
          <p:spPr>
            <a:xfrm rot="18960000">
              <a:off x="5706744" y="4611505"/>
              <a:ext cx="243735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cgn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157" name="object 157"/>
            <p:cNvSpPr txBox="1"/>
            <p:nvPr/>
          </p:nvSpPr>
          <p:spPr>
            <a:xfrm rot="18960000">
              <a:off x="5887347" y="4611505"/>
              <a:ext cx="243735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cng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158" name="object 158"/>
            <p:cNvSpPr txBox="1"/>
            <p:nvPr/>
          </p:nvSpPr>
          <p:spPr>
            <a:xfrm rot="18960000">
              <a:off x="6067950" y="4611505"/>
              <a:ext cx="243735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cbn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159" name="object 159"/>
            <p:cNvSpPr txBox="1"/>
            <p:nvPr/>
          </p:nvSpPr>
          <p:spPr>
            <a:xfrm rot="18960000">
              <a:off x="6248553" y="4611505"/>
              <a:ext cx="243735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cnb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160" name="object 160"/>
            <p:cNvSpPr txBox="1"/>
            <p:nvPr/>
          </p:nvSpPr>
          <p:spPr>
            <a:xfrm>
              <a:off x="4552626" y="4836719"/>
              <a:ext cx="1697355" cy="18224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100" dirty="0">
                  <a:solidFill>
                    <a:srgbClr val="252525"/>
                  </a:solidFill>
                  <a:latin typeface="Arial"/>
                  <a:cs typeface="Arial"/>
                </a:rPr>
                <a:t>Household State at Age</a:t>
              </a:r>
              <a:r>
                <a:rPr sz="1100" spc="-90" dirty="0">
                  <a:solidFill>
                    <a:srgbClr val="252525"/>
                  </a:solidFill>
                  <a:latin typeface="Arial"/>
                  <a:cs typeface="Arial"/>
                </a:rPr>
                <a:t> </a:t>
              </a:r>
              <a:r>
                <a:rPr sz="1100" dirty="0">
                  <a:solidFill>
                    <a:srgbClr val="252525"/>
                  </a:solidFill>
                  <a:latin typeface="Arial"/>
                  <a:cs typeface="Arial"/>
                </a:rPr>
                <a:t>70</a:t>
              </a:r>
              <a:endParaRPr sz="1100">
                <a:latin typeface="Arial"/>
                <a:cs typeface="Arial"/>
              </a:endParaRPr>
            </a:p>
          </p:txBody>
        </p:sp>
        <p:sp>
          <p:nvSpPr>
            <p:cNvPr id="161" name="object 161"/>
            <p:cNvSpPr/>
            <p:nvPr/>
          </p:nvSpPr>
          <p:spPr>
            <a:xfrm>
              <a:off x="4175537" y="1171955"/>
              <a:ext cx="0" cy="3286125"/>
            </a:xfrm>
            <a:custGeom>
              <a:avLst/>
              <a:gdLst/>
              <a:ahLst/>
              <a:cxnLst/>
              <a:rect l="l" t="t" r="r" b="b"/>
              <a:pathLst>
                <a:path h="3286125">
                  <a:moveTo>
                    <a:pt x="0" y="3285743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" name="object 162"/>
            <p:cNvSpPr/>
            <p:nvPr/>
          </p:nvSpPr>
          <p:spPr>
            <a:xfrm>
              <a:off x="6631736" y="1171955"/>
              <a:ext cx="0" cy="3286125"/>
            </a:xfrm>
            <a:custGeom>
              <a:avLst/>
              <a:gdLst/>
              <a:ahLst/>
              <a:cxnLst/>
              <a:rect l="l" t="t" r="r" b="b"/>
              <a:pathLst>
                <a:path h="3286125">
                  <a:moveTo>
                    <a:pt x="0" y="3285743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" name="object 163"/>
            <p:cNvSpPr/>
            <p:nvPr/>
          </p:nvSpPr>
          <p:spPr>
            <a:xfrm>
              <a:off x="4142645" y="4457700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32891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" name="object 164"/>
            <p:cNvSpPr/>
            <p:nvPr/>
          </p:nvSpPr>
          <p:spPr>
            <a:xfrm>
              <a:off x="4142645" y="4046982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32891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" name="object 165"/>
            <p:cNvSpPr/>
            <p:nvPr/>
          </p:nvSpPr>
          <p:spPr>
            <a:xfrm>
              <a:off x="4142645" y="3636264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32891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" name="object 166"/>
            <p:cNvSpPr/>
            <p:nvPr/>
          </p:nvSpPr>
          <p:spPr>
            <a:xfrm>
              <a:off x="4142645" y="3225545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32891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" name="object 167"/>
            <p:cNvSpPr/>
            <p:nvPr/>
          </p:nvSpPr>
          <p:spPr>
            <a:xfrm>
              <a:off x="4142645" y="2814827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32891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" name="object 168"/>
            <p:cNvSpPr/>
            <p:nvPr/>
          </p:nvSpPr>
          <p:spPr>
            <a:xfrm>
              <a:off x="4142645" y="2404109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32891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" name="object 169"/>
            <p:cNvSpPr/>
            <p:nvPr/>
          </p:nvSpPr>
          <p:spPr>
            <a:xfrm>
              <a:off x="4142645" y="1993391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32891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" name="object 170"/>
            <p:cNvSpPr/>
            <p:nvPr/>
          </p:nvSpPr>
          <p:spPr>
            <a:xfrm>
              <a:off x="4142645" y="1582673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32891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" name="object 171"/>
            <p:cNvSpPr/>
            <p:nvPr/>
          </p:nvSpPr>
          <p:spPr>
            <a:xfrm>
              <a:off x="4142645" y="1171955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32891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" name="object 172"/>
            <p:cNvSpPr/>
            <p:nvPr/>
          </p:nvSpPr>
          <p:spPr>
            <a:xfrm>
              <a:off x="6631736" y="4457700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0" y="0"/>
                  </a:moveTo>
                  <a:lnTo>
                    <a:pt x="32891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" name="object 173"/>
            <p:cNvSpPr/>
            <p:nvPr/>
          </p:nvSpPr>
          <p:spPr>
            <a:xfrm>
              <a:off x="6631736" y="4046982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0" y="0"/>
                  </a:moveTo>
                  <a:lnTo>
                    <a:pt x="32891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4" name="object 174"/>
            <p:cNvSpPr/>
            <p:nvPr/>
          </p:nvSpPr>
          <p:spPr>
            <a:xfrm>
              <a:off x="6631736" y="3636264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0" y="0"/>
                  </a:moveTo>
                  <a:lnTo>
                    <a:pt x="32891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" name="object 175"/>
            <p:cNvSpPr/>
            <p:nvPr/>
          </p:nvSpPr>
          <p:spPr>
            <a:xfrm>
              <a:off x="6631736" y="3225545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0" y="0"/>
                  </a:moveTo>
                  <a:lnTo>
                    <a:pt x="32891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" name="object 176"/>
            <p:cNvSpPr/>
            <p:nvPr/>
          </p:nvSpPr>
          <p:spPr>
            <a:xfrm>
              <a:off x="6631736" y="2814827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0" y="0"/>
                  </a:moveTo>
                  <a:lnTo>
                    <a:pt x="32891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" name="object 177"/>
            <p:cNvSpPr/>
            <p:nvPr/>
          </p:nvSpPr>
          <p:spPr>
            <a:xfrm>
              <a:off x="6631736" y="2404109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0" y="0"/>
                  </a:moveTo>
                  <a:lnTo>
                    <a:pt x="32891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" name="object 178"/>
            <p:cNvSpPr/>
            <p:nvPr/>
          </p:nvSpPr>
          <p:spPr>
            <a:xfrm>
              <a:off x="6631736" y="1993391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0" y="0"/>
                  </a:moveTo>
                  <a:lnTo>
                    <a:pt x="32891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" name="object 179"/>
            <p:cNvSpPr/>
            <p:nvPr/>
          </p:nvSpPr>
          <p:spPr>
            <a:xfrm>
              <a:off x="6631736" y="1582673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0" y="0"/>
                  </a:moveTo>
                  <a:lnTo>
                    <a:pt x="32891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" name="object 180"/>
            <p:cNvSpPr/>
            <p:nvPr/>
          </p:nvSpPr>
          <p:spPr>
            <a:xfrm>
              <a:off x="6631736" y="1171955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0" y="0"/>
                  </a:moveTo>
                  <a:lnTo>
                    <a:pt x="32891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1" name="object 181"/>
            <p:cNvSpPr txBox="1"/>
            <p:nvPr/>
          </p:nvSpPr>
          <p:spPr>
            <a:xfrm>
              <a:off x="4001287" y="4373371"/>
              <a:ext cx="96520" cy="16700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0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182" name="object 182"/>
            <p:cNvSpPr txBox="1"/>
            <p:nvPr/>
          </p:nvSpPr>
          <p:spPr>
            <a:xfrm>
              <a:off x="3926533" y="3962653"/>
              <a:ext cx="167005" cy="16700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50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183" name="object 183"/>
            <p:cNvSpPr txBox="1"/>
            <p:nvPr/>
          </p:nvSpPr>
          <p:spPr>
            <a:xfrm>
              <a:off x="3862459" y="3551935"/>
              <a:ext cx="238125" cy="16700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100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184" name="object 184"/>
            <p:cNvSpPr txBox="1"/>
            <p:nvPr/>
          </p:nvSpPr>
          <p:spPr>
            <a:xfrm>
              <a:off x="637363" y="2182876"/>
              <a:ext cx="3462654" cy="126238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R="3216910" algn="ctr">
                <a:lnSpc>
                  <a:spcPts val="114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120</a:t>
              </a:r>
              <a:endParaRPr sz="1000">
                <a:latin typeface="Arial"/>
                <a:cs typeface="Arial"/>
              </a:endParaRPr>
            </a:p>
            <a:p>
              <a:pPr marR="5080" algn="r">
                <a:lnSpc>
                  <a:spcPts val="114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250</a:t>
              </a:r>
              <a:endParaRPr sz="1000">
                <a:latin typeface="Arial"/>
                <a:cs typeface="Arial"/>
              </a:endParaRPr>
            </a:p>
            <a:p>
              <a:pPr marR="3216910" algn="ctr">
                <a:lnSpc>
                  <a:spcPct val="100000"/>
                </a:lnSpc>
                <a:spcBef>
                  <a:spcPts val="595"/>
                </a:spcBef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100</a:t>
              </a:r>
              <a:endParaRPr sz="1000">
                <a:latin typeface="Arial"/>
                <a:cs typeface="Arial"/>
              </a:endParaRPr>
            </a:p>
            <a:p>
              <a:pPr marR="5080" algn="r">
                <a:lnSpc>
                  <a:spcPct val="100000"/>
                </a:lnSpc>
                <a:spcBef>
                  <a:spcPts val="235"/>
                </a:spcBef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200</a:t>
              </a:r>
              <a:endParaRPr sz="1000">
                <a:latin typeface="Arial"/>
                <a:cs typeface="Arial"/>
              </a:endParaRPr>
            </a:p>
            <a:p>
              <a:pPr marR="3159760" algn="ctr">
                <a:lnSpc>
                  <a:spcPct val="100000"/>
                </a:lnSpc>
                <a:spcBef>
                  <a:spcPts val="235"/>
                </a:spcBef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80</a:t>
              </a:r>
              <a:endParaRPr sz="1000">
                <a:latin typeface="Arial"/>
                <a:cs typeface="Arial"/>
              </a:endParaRPr>
            </a:p>
            <a:p>
              <a:pPr marR="5080" algn="r">
                <a:lnSpc>
                  <a:spcPts val="1140"/>
                </a:lnSpc>
                <a:spcBef>
                  <a:spcPts val="595"/>
                </a:spcBef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150</a:t>
              </a:r>
              <a:endParaRPr sz="1000">
                <a:latin typeface="Arial"/>
                <a:cs typeface="Arial"/>
              </a:endParaRPr>
            </a:p>
            <a:p>
              <a:pPr marR="3159760" algn="ctr">
                <a:lnSpc>
                  <a:spcPts val="114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60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185" name="object 185"/>
            <p:cNvSpPr txBox="1"/>
            <p:nvPr/>
          </p:nvSpPr>
          <p:spPr>
            <a:xfrm>
              <a:off x="3862459" y="1909064"/>
              <a:ext cx="238125" cy="16700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300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186" name="object 186"/>
            <p:cNvSpPr txBox="1"/>
            <p:nvPr/>
          </p:nvSpPr>
          <p:spPr>
            <a:xfrm>
              <a:off x="3862459" y="1498345"/>
              <a:ext cx="238125" cy="16700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350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187" name="object 187"/>
            <p:cNvSpPr txBox="1"/>
            <p:nvPr/>
          </p:nvSpPr>
          <p:spPr>
            <a:xfrm>
              <a:off x="3862459" y="1087628"/>
              <a:ext cx="238125" cy="16700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400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188" name="object 188"/>
            <p:cNvSpPr txBox="1"/>
            <p:nvPr/>
          </p:nvSpPr>
          <p:spPr>
            <a:xfrm>
              <a:off x="3661109" y="2166184"/>
              <a:ext cx="182245" cy="1306830"/>
            </a:xfrm>
            <a:prstGeom prst="rect">
              <a:avLst/>
            </a:prstGeom>
          </p:spPr>
          <p:txBody>
            <a:bodyPr vert="vert270" wrap="square" lIns="0" tIns="0" rIns="0" bIns="0" rtlCol="0">
              <a:spAutoFit/>
            </a:bodyPr>
            <a:lstStyle/>
            <a:p>
              <a:pPr marL="12700">
                <a:lnSpc>
                  <a:spcPts val="1315"/>
                </a:lnSpc>
              </a:pPr>
              <a:r>
                <a:rPr sz="1100" dirty="0">
                  <a:solidFill>
                    <a:srgbClr val="252525"/>
                  </a:solidFill>
                  <a:latin typeface="Arial"/>
                  <a:cs typeface="Arial"/>
                </a:rPr>
                <a:t>000s of 2014 Dollars</a:t>
              </a:r>
              <a:endParaRPr sz="1100">
                <a:latin typeface="Arial"/>
                <a:cs typeface="Arial"/>
              </a:endParaRPr>
            </a:p>
          </p:txBody>
        </p:sp>
        <p:sp>
          <p:nvSpPr>
            <p:cNvPr id="189" name="object 189"/>
            <p:cNvSpPr txBox="1"/>
            <p:nvPr/>
          </p:nvSpPr>
          <p:spPr>
            <a:xfrm>
              <a:off x="1199382" y="5332857"/>
              <a:ext cx="1958975" cy="19748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200" b="1" dirty="0">
                  <a:latin typeface="Arial"/>
                  <a:cs typeface="Arial"/>
                </a:rPr>
                <a:t>PI Rank 0, 95th</a:t>
              </a:r>
              <a:r>
                <a:rPr sz="1200" b="1" spc="-90" dirty="0">
                  <a:latin typeface="Arial"/>
                  <a:cs typeface="Arial"/>
                </a:rPr>
                <a:t> </a:t>
              </a:r>
              <a:r>
                <a:rPr sz="1200" b="1" dirty="0">
                  <a:latin typeface="Arial"/>
                  <a:cs typeface="Arial"/>
                </a:rPr>
                <a:t>percentiles</a:t>
              </a:r>
              <a:endParaRPr sz="1200">
                <a:latin typeface="Arial"/>
                <a:cs typeface="Arial"/>
              </a:endParaRPr>
            </a:p>
          </p:txBody>
        </p:sp>
        <p:sp>
          <p:nvSpPr>
            <p:cNvPr id="190" name="object 190"/>
            <p:cNvSpPr/>
            <p:nvPr/>
          </p:nvSpPr>
          <p:spPr>
            <a:xfrm>
              <a:off x="950442" y="9002267"/>
              <a:ext cx="2456815" cy="0"/>
            </a:xfrm>
            <a:custGeom>
              <a:avLst/>
              <a:gdLst/>
              <a:ahLst/>
              <a:cxnLst/>
              <a:rect l="l" t="t" r="r" b="b"/>
              <a:pathLst>
                <a:path w="2456815">
                  <a:moveTo>
                    <a:pt x="0" y="0"/>
                  </a:moveTo>
                  <a:lnTo>
                    <a:pt x="2456198" y="0"/>
                  </a:lnTo>
                </a:path>
              </a:pathLst>
            </a:custGeom>
            <a:ln w="7112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1" name="object 191"/>
            <p:cNvSpPr/>
            <p:nvPr/>
          </p:nvSpPr>
          <p:spPr>
            <a:xfrm>
              <a:off x="2900952" y="6209140"/>
              <a:ext cx="180975" cy="2793365"/>
            </a:xfrm>
            <a:custGeom>
              <a:avLst/>
              <a:gdLst/>
              <a:ahLst/>
              <a:cxnLst/>
              <a:rect l="l" t="t" r="r" b="b"/>
              <a:pathLst>
                <a:path w="180975" h="2793365">
                  <a:moveTo>
                    <a:pt x="180602" y="2793127"/>
                  </a:moveTo>
                  <a:lnTo>
                    <a:pt x="0" y="2793127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2793127"/>
                  </a:lnTo>
                  <a:close/>
                </a:path>
              </a:pathLst>
            </a:custGeom>
            <a:solidFill>
              <a:srgbClr val="BD12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2" name="object 192"/>
            <p:cNvSpPr/>
            <p:nvPr/>
          </p:nvSpPr>
          <p:spPr>
            <a:xfrm>
              <a:off x="2539747" y="6421185"/>
              <a:ext cx="180975" cy="2581275"/>
            </a:xfrm>
            <a:custGeom>
              <a:avLst/>
              <a:gdLst/>
              <a:ahLst/>
              <a:cxnLst/>
              <a:rect l="l" t="t" r="r" b="b"/>
              <a:pathLst>
                <a:path w="180975" h="2581275">
                  <a:moveTo>
                    <a:pt x="180602" y="2581081"/>
                  </a:moveTo>
                  <a:lnTo>
                    <a:pt x="0" y="2581081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2581081"/>
                  </a:lnTo>
                  <a:close/>
                </a:path>
              </a:pathLst>
            </a:custGeom>
            <a:solidFill>
              <a:srgbClr val="BD12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3" name="object 193"/>
            <p:cNvSpPr/>
            <p:nvPr/>
          </p:nvSpPr>
          <p:spPr>
            <a:xfrm>
              <a:off x="3081555" y="6605033"/>
              <a:ext cx="180975" cy="2397760"/>
            </a:xfrm>
            <a:custGeom>
              <a:avLst/>
              <a:gdLst/>
              <a:ahLst/>
              <a:cxnLst/>
              <a:rect l="l" t="t" r="r" b="b"/>
              <a:pathLst>
                <a:path w="180975" h="2397759">
                  <a:moveTo>
                    <a:pt x="180602" y="2397234"/>
                  </a:moveTo>
                  <a:lnTo>
                    <a:pt x="0" y="2397234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2397234"/>
                  </a:lnTo>
                  <a:close/>
                </a:path>
              </a:pathLst>
            </a:custGeom>
            <a:solidFill>
              <a:srgbClr val="BD12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4" name="object 194"/>
            <p:cNvSpPr/>
            <p:nvPr/>
          </p:nvSpPr>
          <p:spPr>
            <a:xfrm>
              <a:off x="2720349" y="6862155"/>
              <a:ext cx="180975" cy="2140585"/>
            </a:xfrm>
            <a:custGeom>
              <a:avLst/>
              <a:gdLst/>
              <a:ahLst/>
              <a:cxnLst/>
              <a:rect l="l" t="t" r="r" b="b"/>
              <a:pathLst>
                <a:path w="180975" h="2140584">
                  <a:moveTo>
                    <a:pt x="180602" y="2140112"/>
                  </a:moveTo>
                  <a:lnTo>
                    <a:pt x="0" y="2140112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2140112"/>
                  </a:lnTo>
                  <a:close/>
                </a:path>
              </a:pathLst>
            </a:custGeom>
            <a:solidFill>
              <a:srgbClr val="BD12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5" name="object 195"/>
            <p:cNvSpPr/>
            <p:nvPr/>
          </p:nvSpPr>
          <p:spPr>
            <a:xfrm>
              <a:off x="2178541" y="7485219"/>
              <a:ext cx="180975" cy="1517650"/>
            </a:xfrm>
            <a:custGeom>
              <a:avLst/>
              <a:gdLst/>
              <a:ahLst/>
              <a:cxnLst/>
              <a:rect l="l" t="t" r="r" b="b"/>
              <a:pathLst>
                <a:path w="180975" h="1517650">
                  <a:moveTo>
                    <a:pt x="180602" y="1517048"/>
                  </a:moveTo>
                  <a:lnTo>
                    <a:pt x="0" y="1517048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1517048"/>
                  </a:lnTo>
                  <a:close/>
                </a:path>
              </a:pathLst>
            </a:custGeom>
            <a:solidFill>
              <a:srgbClr val="BD12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6" name="object 196"/>
            <p:cNvSpPr/>
            <p:nvPr/>
          </p:nvSpPr>
          <p:spPr>
            <a:xfrm>
              <a:off x="2359144" y="7566962"/>
              <a:ext cx="180975" cy="1435735"/>
            </a:xfrm>
            <a:custGeom>
              <a:avLst/>
              <a:gdLst/>
              <a:ahLst/>
              <a:cxnLst/>
              <a:rect l="l" t="t" r="r" b="b"/>
              <a:pathLst>
                <a:path w="180975" h="1435734">
                  <a:moveTo>
                    <a:pt x="180602" y="1435305"/>
                  </a:moveTo>
                  <a:lnTo>
                    <a:pt x="0" y="1435305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1435305"/>
                  </a:lnTo>
                  <a:close/>
                </a:path>
              </a:pathLst>
            </a:custGeom>
            <a:solidFill>
              <a:srgbClr val="BD12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7" name="object 197"/>
            <p:cNvSpPr/>
            <p:nvPr/>
          </p:nvSpPr>
          <p:spPr>
            <a:xfrm>
              <a:off x="1997938" y="7609229"/>
              <a:ext cx="180975" cy="1393190"/>
            </a:xfrm>
            <a:custGeom>
              <a:avLst/>
              <a:gdLst/>
              <a:ahLst/>
              <a:cxnLst/>
              <a:rect l="l" t="t" r="r" b="b"/>
              <a:pathLst>
                <a:path w="180975" h="1393190">
                  <a:moveTo>
                    <a:pt x="180602" y="1393038"/>
                  </a:moveTo>
                  <a:lnTo>
                    <a:pt x="0" y="1393038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1393038"/>
                  </a:lnTo>
                  <a:close/>
                </a:path>
              </a:pathLst>
            </a:custGeom>
            <a:solidFill>
              <a:srgbClr val="BD12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8" name="object 198"/>
            <p:cNvSpPr/>
            <p:nvPr/>
          </p:nvSpPr>
          <p:spPr>
            <a:xfrm>
              <a:off x="1456129" y="7875530"/>
              <a:ext cx="180975" cy="1127125"/>
            </a:xfrm>
            <a:custGeom>
              <a:avLst/>
              <a:gdLst/>
              <a:ahLst/>
              <a:cxnLst/>
              <a:rect l="l" t="t" r="r" b="b"/>
              <a:pathLst>
                <a:path w="180975" h="1127125">
                  <a:moveTo>
                    <a:pt x="180602" y="1126737"/>
                  </a:moveTo>
                  <a:lnTo>
                    <a:pt x="0" y="1126737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1126737"/>
                  </a:lnTo>
                  <a:close/>
                </a:path>
              </a:pathLst>
            </a:custGeom>
            <a:solidFill>
              <a:srgbClr val="BD12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9" name="object 199"/>
            <p:cNvSpPr/>
            <p:nvPr/>
          </p:nvSpPr>
          <p:spPr>
            <a:xfrm>
              <a:off x="1636732" y="8065069"/>
              <a:ext cx="180975" cy="937260"/>
            </a:xfrm>
            <a:custGeom>
              <a:avLst/>
              <a:gdLst/>
              <a:ahLst/>
              <a:cxnLst/>
              <a:rect l="l" t="t" r="r" b="b"/>
              <a:pathLst>
                <a:path w="180975" h="937259">
                  <a:moveTo>
                    <a:pt x="180602" y="937197"/>
                  </a:moveTo>
                  <a:lnTo>
                    <a:pt x="0" y="937197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937197"/>
                  </a:lnTo>
                  <a:close/>
                </a:path>
              </a:pathLst>
            </a:custGeom>
            <a:solidFill>
              <a:srgbClr val="BD12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0" name="object 200"/>
            <p:cNvSpPr/>
            <p:nvPr/>
          </p:nvSpPr>
          <p:spPr>
            <a:xfrm>
              <a:off x="1817335" y="8102589"/>
              <a:ext cx="180975" cy="899794"/>
            </a:xfrm>
            <a:custGeom>
              <a:avLst/>
              <a:gdLst/>
              <a:ahLst/>
              <a:cxnLst/>
              <a:rect l="l" t="t" r="r" b="b"/>
              <a:pathLst>
                <a:path w="180975" h="899795">
                  <a:moveTo>
                    <a:pt x="180602" y="899677"/>
                  </a:moveTo>
                  <a:lnTo>
                    <a:pt x="0" y="899677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899677"/>
                  </a:lnTo>
                  <a:close/>
                </a:path>
              </a:pathLst>
            </a:custGeom>
            <a:solidFill>
              <a:srgbClr val="BD12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1" name="object 201"/>
            <p:cNvSpPr/>
            <p:nvPr/>
          </p:nvSpPr>
          <p:spPr>
            <a:xfrm>
              <a:off x="1094924" y="8443763"/>
              <a:ext cx="180975" cy="558800"/>
            </a:xfrm>
            <a:custGeom>
              <a:avLst/>
              <a:gdLst/>
              <a:ahLst/>
              <a:cxnLst/>
              <a:rect l="l" t="t" r="r" b="b"/>
              <a:pathLst>
                <a:path w="180975" h="558800">
                  <a:moveTo>
                    <a:pt x="180602" y="558504"/>
                  </a:moveTo>
                  <a:lnTo>
                    <a:pt x="0" y="558504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558504"/>
                  </a:lnTo>
                  <a:close/>
                </a:path>
              </a:pathLst>
            </a:custGeom>
            <a:solidFill>
              <a:srgbClr val="BD12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2" name="object 202"/>
            <p:cNvSpPr/>
            <p:nvPr/>
          </p:nvSpPr>
          <p:spPr>
            <a:xfrm>
              <a:off x="1275527" y="8481163"/>
              <a:ext cx="180975" cy="521334"/>
            </a:xfrm>
            <a:custGeom>
              <a:avLst/>
              <a:gdLst/>
              <a:ahLst/>
              <a:cxnLst/>
              <a:rect l="l" t="t" r="r" b="b"/>
              <a:pathLst>
                <a:path w="180975" h="521334">
                  <a:moveTo>
                    <a:pt x="180602" y="521104"/>
                  </a:moveTo>
                  <a:lnTo>
                    <a:pt x="0" y="521104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521104"/>
                  </a:lnTo>
                  <a:close/>
                </a:path>
              </a:pathLst>
            </a:custGeom>
            <a:solidFill>
              <a:srgbClr val="BD12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3" name="object 203"/>
            <p:cNvSpPr/>
            <p:nvPr/>
          </p:nvSpPr>
          <p:spPr>
            <a:xfrm>
              <a:off x="1094924" y="8443763"/>
              <a:ext cx="180975" cy="558800"/>
            </a:xfrm>
            <a:custGeom>
              <a:avLst/>
              <a:gdLst/>
              <a:ahLst/>
              <a:cxnLst/>
              <a:rect l="l" t="t" r="r" b="b"/>
              <a:pathLst>
                <a:path w="180975" h="558800">
                  <a:moveTo>
                    <a:pt x="0" y="558504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558504"/>
                  </a:lnTo>
                  <a:lnTo>
                    <a:pt x="0" y="558504"/>
                  </a:lnTo>
                  <a:close/>
                </a:path>
              </a:pathLst>
            </a:custGeom>
            <a:ln w="108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4" name="object 204"/>
            <p:cNvSpPr/>
            <p:nvPr/>
          </p:nvSpPr>
          <p:spPr>
            <a:xfrm>
              <a:off x="1275527" y="8481163"/>
              <a:ext cx="180975" cy="521334"/>
            </a:xfrm>
            <a:custGeom>
              <a:avLst/>
              <a:gdLst/>
              <a:ahLst/>
              <a:cxnLst/>
              <a:rect l="l" t="t" r="r" b="b"/>
              <a:pathLst>
                <a:path w="180975" h="521334">
                  <a:moveTo>
                    <a:pt x="0" y="521104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521104"/>
                  </a:lnTo>
                  <a:lnTo>
                    <a:pt x="0" y="521104"/>
                  </a:lnTo>
                  <a:close/>
                </a:path>
              </a:pathLst>
            </a:custGeom>
            <a:ln w="108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5" name="object 205"/>
            <p:cNvSpPr/>
            <p:nvPr/>
          </p:nvSpPr>
          <p:spPr>
            <a:xfrm>
              <a:off x="1456129" y="7875530"/>
              <a:ext cx="180975" cy="1127125"/>
            </a:xfrm>
            <a:custGeom>
              <a:avLst/>
              <a:gdLst/>
              <a:ahLst/>
              <a:cxnLst/>
              <a:rect l="l" t="t" r="r" b="b"/>
              <a:pathLst>
                <a:path w="180975" h="1127125">
                  <a:moveTo>
                    <a:pt x="0" y="1126737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1126737"/>
                  </a:lnTo>
                  <a:lnTo>
                    <a:pt x="0" y="1126737"/>
                  </a:lnTo>
                  <a:close/>
                </a:path>
              </a:pathLst>
            </a:custGeom>
            <a:ln w="108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6" name="object 206"/>
            <p:cNvSpPr/>
            <p:nvPr/>
          </p:nvSpPr>
          <p:spPr>
            <a:xfrm>
              <a:off x="1636732" y="8065069"/>
              <a:ext cx="180975" cy="937260"/>
            </a:xfrm>
            <a:custGeom>
              <a:avLst/>
              <a:gdLst/>
              <a:ahLst/>
              <a:cxnLst/>
              <a:rect l="l" t="t" r="r" b="b"/>
              <a:pathLst>
                <a:path w="180975" h="937259">
                  <a:moveTo>
                    <a:pt x="0" y="937197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937197"/>
                  </a:lnTo>
                  <a:lnTo>
                    <a:pt x="0" y="937197"/>
                  </a:lnTo>
                  <a:close/>
                </a:path>
              </a:pathLst>
            </a:custGeom>
            <a:ln w="108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7" name="object 207"/>
            <p:cNvSpPr/>
            <p:nvPr/>
          </p:nvSpPr>
          <p:spPr>
            <a:xfrm>
              <a:off x="1817335" y="8102589"/>
              <a:ext cx="180975" cy="899794"/>
            </a:xfrm>
            <a:custGeom>
              <a:avLst/>
              <a:gdLst/>
              <a:ahLst/>
              <a:cxnLst/>
              <a:rect l="l" t="t" r="r" b="b"/>
              <a:pathLst>
                <a:path w="180975" h="899795">
                  <a:moveTo>
                    <a:pt x="0" y="899677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899677"/>
                  </a:lnTo>
                  <a:lnTo>
                    <a:pt x="0" y="899677"/>
                  </a:lnTo>
                  <a:close/>
                </a:path>
              </a:pathLst>
            </a:custGeom>
            <a:ln w="108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8" name="object 208"/>
            <p:cNvSpPr/>
            <p:nvPr/>
          </p:nvSpPr>
          <p:spPr>
            <a:xfrm>
              <a:off x="1997938" y="7609229"/>
              <a:ext cx="180975" cy="1393190"/>
            </a:xfrm>
            <a:custGeom>
              <a:avLst/>
              <a:gdLst/>
              <a:ahLst/>
              <a:cxnLst/>
              <a:rect l="l" t="t" r="r" b="b"/>
              <a:pathLst>
                <a:path w="180975" h="1393190">
                  <a:moveTo>
                    <a:pt x="0" y="1393038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1393038"/>
                  </a:lnTo>
                  <a:lnTo>
                    <a:pt x="0" y="1393038"/>
                  </a:lnTo>
                  <a:close/>
                </a:path>
              </a:pathLst>
            </a:custGeom>
            <a:ln w="108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9" name="object 209"/>
            <p:cNvSpPr/>
            <p:nvPr/>
          </p:nvSpPr>
          <p:spPr>
            <a:xfrm>
              <a:off x="2178541" y="7485219"/>
              <a:ext cx="180975" cy="1517650"/>
            </a:xfrm>
            <a:custGeom>
              <a:avLst/>
              <a:gdLst/>
              <a:ahLst/>
              <a:cxnLst/>
              <a:rect l="l" t="t" r="r" b="b"/>
              <a:pathLst>
                <a:path w="180975" h="1517650">
                  <a:moveTo>
                    <a:pt x="0" y="1517048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1517048"/>
                  </a:lnTo>
                  <a:lnTo>
                    <a:pt x="0" y="1517048"/>
                  </a:lnTo>
                  <a:close/>
                </a:path>
              </a:pathLst>
            </a:custGeom>
            <a:ln w="108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0" name="object 210"/>
            <p:cNvSpPr/>
            <p:nvPr/>
          </p:nvSpPr>
          <p:spPr>
            <a:xfrm>
              <a:off x="2359144" y="7566962"/>
              <a:ext cx="180975" cy="1435735"/>
            </a:xfrm>
            <a:custGeom>
              <a:avLst/>
              <a:gdLst/>
              <a:ahLst/>
              <a:cxnLst/>
              <a:rect l="l" t="t" r="r" b="b"/>
              <a:pathLst>
                <a:path w="180975" h="1435734">
                  <a:moveTo>
                    <a:pt x="0" y="1435305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1435305"/>
                  </a:lnTo>
                  <a:lnTo>
                    <a:pt x="0" y="1435305"/>
                  </a:lnTo>
                  <a:close/>
                </a:path>
              </a:pathLst>
            </a:custGeom>
            <a:ln w="108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1" name="object 211"/>
            <p:cNvSpPr/>
            <p:nvPr/>
          </p:nvSpPr>
          <p:spPr>
            <a:xfrm>
              <a:off x="2539747" y="6421185"/>
              <a:ext cx="180975" cy="2581275"/>
            </a:xfrm>
            <a:custGeom>
              <a:avLst/>
              <a:gdLst/>
              <a:ahLst/>
              <a:cxnLst/>
              <a:rect l="l" t="t" r="r" b="b"/>
              <a:pathLst>
                <a:path w="180975" h="2581275">
                  <a:moveTo>
                    <a:pt x="0" y="2581081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2581081"/>
                  </a:lnTo>
                  <a:lnTo>
                    <a:pt x="0" y="2581081"/>
                  </a:lnTo>
                  <a:close/>
                </a:path>
              </a:pathLst>
            </a:custGeom>
            <a:ln w="108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2" name="object 212"/>
            <p:cNvSpPr/>
            <p:nvPr/>
          </p:nvSpPr>
          <p:spPr>
            <a:xfrm>
              <a:off x="2720349" y="6862155"/>
              <a:ext cx="180975" cy="2140585"/>
            </a:xfrm>
            <a:custGeom>
              <a:avLst/>
              <a:gdLst/>
              <a:ahLst/>
              <a:cxnLst/>
              <a:rect l="l" t="t" r="r" b="b"/>
              <a:pathLst>
                <a:path w="180975" h="2140584">
                  <a:moveTo>
                    <a:pt x="0" y="2140112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2140112"/>
                  </a:lnTo>
                  <a:lnTo>
                    <a:pt x="0" y="2140112"/>
                  </a:lnTo>
                  <a:close/>
                </a:path>
              </a:pathLst>
            </a:custGeom>
            <a:ln w="108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3" name="object 213"/>
            <p:cNvSpPr/>
            <p:nvPr/>
          </p:nvSpPr>
          <p:spPr>
            <a:xfrm>
              <a:off x="2900952" y="6209140"/>
              <a:ext cx="180975" cy="2793365"/>
            </a:xfrm>
            <a:custGeom>
              <a:avLst/>
              <a:gdLst/>
              <a:ahLst/>
              <a:cxnLst/>
              <a:rect l="l" t="t" r="r" b="b"/>
              <a:pathLst>
                <a:path w="180975" h="2793365">
                  <a:moveTo>
                    <a:pt x="0" y="2793127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2793127"/>
                  </a:lnTo>
                  <a:lnTo>
                    <a:pt x="0" y="2793127"/>
                  </a:lnTo>
                  <a:close/>
                </a:path>
              </a:pathLst>
            </a:custGeom>
            <a:ln w="108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4" name="object 214"/>
            <p:cNvSpPr/>
            <p:nvPr/>
          </p:nvSpPr>
          <p:spPr>
            <a:xfrm>
              <a:off x="3081555" y="6605033"/>
              <a:ext cx="180975" cy="2397760"/>
            </a:xfrm>
            <a:custGeom>
              <a:avLst/>
              <a:gdLst/>
              <a:ahLst/>
              <a:cxnLst/>
              <a:rect l="l" t="t" r="r" b="b"/>
              <a:pathLst>
                <a:path w="180975" h="2397759">
                  <a:moveTo>
                    <a:pt x="0" y="2397234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2397234"/>
                  </a:lnTo>
                  <a:lnTo>
                    <a:pt x="0" y="2397234"/>
                  </a:lnTo>
                  <a:close/>
                </a:path>
              </a:pathLst>
            </a:custGeom>
            <a:ln w="108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5" name="object 215"/>
            <p:cNvSpPr/>
            <p:nvPr/>
          </p:nvSpPr>
          <p:spPr>
            <a:xfrm>
              <a:off x="950442" y="9002267"/>
              <a:ext cx="2456815" cy="0"/>
            </a:xfrm>
            <a:custGeom>
              <a:avLst/>
              <a:gdLst/>
              <a:ahLst/>
              <a:cxnLst/>
              <a:rect l="l" t="t" r="r" b="b"/>
              <a:pathLst>
                <a:path w="2456815">
                  <a:moveTo>
                    <a:pt x="0" y="0"/>
                  </a:moveTo>
                  <a:lnTo>
                    <a:pt x="2456198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6" name="object 216"/>
            <p:cNvSpPr/>
            <p:nvPr/>
          </p:nvSpPr>
          <p:spPr>
            <a:xfrm>
              <a:off x="950442" y="5727191"/>
              <a:ext cx="2456815" cy="0"/>
            </a:xfrm>
            <a:custGeom>
              <a:avLst/>
              <a:gdLst/>
              <a:ahLst/>
              <a:cxnLst/>
              <a:rect l="l" t="t" r="r" b="b"/>
              <a:pathLst>
                <a:path w="2456815">
                  <a:moveTo>
                    <a:pt x="0" y="0"/>
                  </a:moveTo>
                  <a:lnTo>
                    <a:pt x="2456198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7" name="object 217"/>
            <p:cNvSpPr/>
            <p:nvPr/>
          </p:nvSpPr>
          <p:spPr>
            <a:xfrm>
              <a:off x="1185225" y="9002267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75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8" name="object 218"/>
            <p:cNvSpPr/>
            <p:nvPr/>
          </p:nvSpPr>
          <p:spPr>
            <a:xfrm>
              <a:off x="1365828" y="9002267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75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9" name="object 219"/>
            <p:cNvSpPr/>
            <p:nvPr/>
          </p:nvSpPr>
          <p:spPr>
            <a:xfrm>
              <a:off x="1546431" y="9002267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75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0" name="object 220"/>
            <p:cNvSpPr/>
            <p:nvPr/>
          </p:nvSpPr>
          <p:spPr>
            <a:xfrm>
              <a:off x="1727034" y="9002267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75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1" name="object 221"/>
            <p:cNvSpPr/>
            <p:nvPr/>
          </p:nvSpPr>
          <p:spPr>
            <a:xfrm>
              <a:off x="1907637" y="9002267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75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2" name="object 222"/>
            <p:cNvSpPr/>
            <p:nvPr/>
          </p:nvSpPr>
          <p:spPr>
            <a:xfrm>
              <a:off x="2088239" y="9002267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75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3" name="object 223"/>
            <p:cNvSpPr/>
            <p:nvPr/>
          </p:nvSpPr>
          <p:spPr>
            <a:xfrm>
              <a:off x="2268842" y="9002267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75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4" name="object 224"/>
            <p:cNvSpPr/>
            <p:nvPr/>
          </p:nvSpPr>
          <p:spPr>
            <a:xfrm>
              <a:off x="2449445" y="9002267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75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5" name="object 225"/>
            <p:cNvSpPr/>
            <p:nvPr/>
          </p:nvSpPr>
          <p:spPr>
            <a:xfrm>
              <a:off x="2630048" y="9002267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75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6" name="object 226"/>
            <p:cNvSpPr/>
            <p:nvPr/>
          </p:nvSpPr>
          <p:spPr>
            <a:xfrm>
              <a:off x="2810651" y="9002267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75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7" name="object 227"/>
            <p:cNvSpPr/>
            <p:nvPr/>
          </p:nvSpPr>
          <p:spPr>
            <a:xfrm>
              <a:off x="2991254" y="9002267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75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8" name="object 228"/>
            <p:cNvSpPr/>
            <p:nvPr/>
          </p:nvSpPr>
          <p:spPr>
            <a:xfrm>
              <a:off x="3171856" y="9002267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75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9" name="object 229"/>
            <p:cNvSpPr/>
            <p:nvPr/>
          </p:nvSpPr>
          <p:spPr>
            <a:xfrm>
              <a:off x="1185225" y="5694441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32750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0" name="object 230"/>
            <p:cNvSpPr/>
            <p:nvPr/>
          </p:nvSpPr>
          <p:spPr>
            <a:xfrm>
              <a:off x="1365828" y="5694441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32750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1" name="object 231"/>
            <p:cNvSpPr/>
            <p:nvPr/>
          </p:nvSpPr>
          <p:spPr>
            <a:xfrm>
              <a:off x="1546431" y="5694441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32750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2" name="object 232"/>
            <p:cNvSpPr/>
            <p:nvPr/>
          </p:nvSpPr>
          <p:spPr>
            <a:xfrm>
              <a:off x="1727034" y="5694441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32750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3" name="object 233"/>
            <p:cNvSpPr/>
            <p:nvPr/>
          </p:nvSpPr>
          <p:spPr>
            <a:xfrm>
              <a:off x="1907637" y="5694441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32750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4" name="object 234"/>
            <p:cNvSpPr/>
            <p:nvPr/>
          </p:nvSpPr>
          <p:spPr>
            <a:xfrm>
              <a:off x="2088239" y="5694441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32750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5" name="object 235"/>
            <p:cNvSpPr/>
            <p:nvPr/>
          </p:nvSpPr>
          <p:spPr>
            <a:xfrm>
              <a:off x="2268842" y="5694441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32750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6" name="object 236"/>
            <p:cNvSpPr/>
            <p:nvPr/>
          </p:nvSpPr>
          <p:spPr>
            <a:xfrm>
              <a:off x="2449445" y="5694441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32750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7" name="object 237"/>
            <p:cNvSpPr/>
            <p:nvPr/>
          </p:nvSpPr>
          <p:spPr>
            <a:xfrm>
              <a:off x="2630048" y="5694441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32750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8" name="object 238"/>
            <p:cNvSpPr/>
            <p:nvPr/>
          </p:nvSpPr>
          <p:spPr>
            <a:xfrm>
              <a:off x="2810651" y="5694441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32750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9" name="object 239"/>
            <p:cNvSpPr/>
            <p:nvPr/>
          </p:nvSpPr>
          <p:spPr>
            <a:xfrm>
              <a:off x="2991254" y="5694441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32750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0" name="object 240"/>
            <p:cNvSpPr/>
            <p:nvPr/>
          </p:nvSpPr>
          <p:spPr>
            <a:xfrm>
              <a:off x="3171856" y="5694441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32750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1" name="object 241"/>
            <p:cNvSpPr txBox="1"/>
            <p:nvPr/>
          </p:nvSpPr>
          <p:spPr>
            <a:xfrm rot="18960000">
              <a:off x="1011310" y="9166165"/>
              <a:ext cx="274100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smg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242" name="object 242"/>
            <p:cNvSpPr txBox="1"/>
            <p:nvPr/>
          </p:nvSpPr>
          <p:spPr>
            <a:xfrm rot="18960000">
              <a:off x="1191913" y="9166165"/>
              <a:ext cx="274100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smb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243" name="object 243"/>
            <p:cNvSpPr txBox="1"/>
            <p:nvPr/>
          </p:nvSpPr>
          <p:spPr>
            <a:xfrm rot="18960000">
              <a:off x="1372515" y="9166165"/>
              <a:ext cx="274100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smn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244" name="object 244"/>
            <p:cNvSpPr txBox="1"/>
            <p:nvPr/>
          </p:nvSpPr>
          <p:spPr>
            <a:xfrm rot="18960000">
              <a:off x="1610972" y="9138289"/>
              <a:ext cx="214252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sfg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245" name="object 245"/>
            <p:cNvSpPr txBox="1"/>
            <p:nvPr/>
          </p:nvSpPr>
          <p:spPr>
            <a:xfrm rot="18960000">
              <a:off x="1791575" y="9138289"/>
              <a:ext cx="214252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sfb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246" name="object 246"/>
            <p:cNvSpPr txBox="1"/>
            <p:nvPr/>
          </p:nvSpPr>
          <p:spPr>
            <a:xfrm rot="18960000">
              <a:off x="1972177" y="9138289"/>
              <a:ext cx="214252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sfn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247" name="object 247"/>
            <p:cNvSpPr txBox="1"/>
            <p:nvPr/>
          </p:nvSpPr>
          <p:spPr>
            <a:xfrm rot="18960000">
              <a:off x="2120443" y="9155966"/>
              <a:ext cx="243735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cgg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248" name="object 248"/>
            <p:cNvSpPr txBox="1"/>
            <p:nvPr/>
          </p:nvSpPr>
          <p:spPr>
            <a:xfrm rot="18960000">
              <a:off x="2301046" y="9155966"/>
              <a:ext cx="243735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cbb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249" name="object 249"/>
            <p:cNvSpPr txBox="1"/>
            <p:nvPr/>
          </p:nvSpPr>
          <p:spPr>
            <a:xfrm rot="18960000">
              <a:off x="2481649" y="9155966"/>
              <a:ext cx="243735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cgn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250" name="object 250"/>
            <p:cNvSpPr txBox="1"/>
            <p:nvPr/>
          </p:nvSpPr>
          <p:spPr>
            <a:xfrm rot="18960000">
              <a:off x="2662252" y="9155966"/>
              <a:ext cx="243735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cng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251" name="object 251"/>
            <p:cNvSpPr txBox="1"/>
            <p:nvPr/>
          </p:nvSpPr>
          <p:spPr>
            <a:xfrm rot="18960000">
              <a:off x="2842854" y="9155966"/>
              <a:ext cx="243735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cbn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252" name="object 252"/>
            <p:cNvSpPr txBox="1"/>
            <p:nvPr/>
          </p:nvSpPr>
          <p:spPr>
            <a:xfrm rot="18960000">
              <a:off x="3023457" y="9155966"/>
              <a:ext cx="243735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cnb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253" name="object 253"/>
            <p:cNvSpPr txBox="1"/>
            <p:nvPr/>
          </p:nvSpPr>
          <p:spPr>
            <a:xfrm>
              <a:off x="1327531" y="9381180"/>
              <a:ext cx="1697355" cy="18224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100" dirty="0">
                  <a:solidFill>
                    <a:srgbClr val="252525"/>
                  </a:solidFill>
                  <a:latin typeface="Arial"/>
                  <a:cs typeface="Arial"/>
                </a:rPr>
                <a:t>Household State at Age</a:t>
              </a:r>
              <a:r>
                <a:rPr sz="1100" spc="-90" dirty="0">
                  <a:solidFill>
                    <a:srgbClr val="252525"/>
                  </a:solidFill>
                  <a:latin typeface="Arial"/>
                  <a:cs typeface="Arial"/>
                </a:rPr>
                <a:t> </a:t>
              </a:r>
              <a:r>
                <a:rPr sz="1100" dirty="0">
                  <a:solidFill>
                    <a:srgbClr val="252525"/>
                  </a:solidFill>
                  <a:latin typeface="Arial"/>
                  <a:cs typeface="Arial"/>
                </a:rPr>
                <a:t>70</a:t>
              </a:r>
              <a:endParaRPr sz="1100">
                <a:latin typeface="Arial"/>
                <a:cs typeface="Arial"/>
              </a:endParaRPr>
            </a:p>
          </p:txBody>
        </p:sp>
        <p:sp>
          <p:nvSpPr>
            <p:cNvPr id="254" name="object 254"/>
            <p:cNvSpPr/>
            <p:nvPr/>
          </p:nvSpPr>
          <p:spPr>
            <a:xfrm>
              <a:off x="950442" y="5727191"/>
              <a:ext cx="0" cy="3275329"/>
            </a:xfrm>
            <a:custGeom>
              <a:avLst/>
              <a:gdLst/>
              <a:ahLst/>
              <a:cxnLst/>
              <a:rect l="l" t="t" r="r" b="b"/>
              <a:pathLst>
                <a:path h="3275329">
                  <a:moveTo>
                    <a:pt x="0" y="3275075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5" name="object 255"/>
            <p:cNvSpPr/>
            <p:nvPr/>
          </p:nvSpPr>
          <p:spPr>
            <a:xfrm>
              <a:off x="3406640" y="5727191"/>
              <a:ext cx="0" cy="3275329"/>
            </a:xfrm>
            <a:custGeom>
              <a:avLst/>
              <a:gdLst/>
              <a:ahLst/>
              <a:cxnLst/>
              <a:rect l="l" t="t" r="r" b="b"/>
              <a:pathLst>
                <a:path h="3275329">
                  <a:moveTo>
                    <a:pt x="0" y="3275075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6" name="object 256"/>
            <p:cNvSpPr/>
            <p:nvPr/>
          </p:nvSpPr>
          <p:spPr>
            <a:xfrm>
              <a:off x="917657" y="9002267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19">
                  <a:moveTo>
                    <a:pt x="32784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7" name="object 257"/>
            <p:cNvSpPr/>
            <p:nvPr/>
          </p:nvSpPr>
          <p:spPr>
            <a:xfrm>
              <a:off x="917657" y="8456421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19">
                  <a:moveTo>
                    <a:pt x="32784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8" name="object 258"/>
            <p:cNvSpPr/>
            <p:nvPr/>
          </p:nvSpPr>
          <p:spPr>
            <a:xfrm>
              <a:off x="917657" y="7910576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19">
                  <a:moveTo>
                    <a:pt x="32784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9" name="object 259"/>
            <p:cNvSpPr/>
            <p:nvPr/>
          </p:nvSpPr>
          <p:spPr>
            <a:xfrm>
              <a:off x="917657" y="7364729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19">
                  <a:moveTo>
                    <a:pt x="32784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0" name="object 260"/>
            <p:cNvSpPr/>
            <p:nvPr/>
          </p:nvSpPr>
          <p:spPr>
            <a:xfrm>
              <a:off x="917657" y="6818883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19">
                  <a:moveTo>
                    <a:pt x="32784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1" name="object 261"/>
            <p:cNvSpPr/>
            <p:nvPr/>
          </p:nvSpPr>
          <p:spPr>
            <a:xfrm>
              <a:off x="917657" y="6273038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19">
                  <a:moveTo>
                    <a:pt x="32784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2" name="object 262"/>
            <p:cNvSpPr/>
            <p:nvPr/>
          </p:nvSpPr>
          <p:spPr>
            <a:xfrm>
              <a:off x="917657" y="5727191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19">
                  <a:moveTo>
                    <a:pt x="32784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3" name="object 263"/>
            <p:cNvSpPr/>
            <p:nvPr/>
          </p:nvSpPr>
          <p:spPr>
            <a:xfrm>
              <a:off x="3406640" y="9002267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0" y="0"/>
                  </a:moveTo>
                  <a:lnTo>
                    <a:pt x="32784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4" name="object 264"/>
            <p:cNvSpPr/>
            <p:nvPr/>
          </p:nvSpPr>
          <p:spPr>
            <a:xfrm>
              <a:off x="3406640" y="8456421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0" y="0"/>
                  </a:moveTo>
                  <a:lnTo>
                    <a:pt x="32784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5" name="object 265"/>
            <p:cNvSpPr/>
            <p:nvPr/>
          </p:nvSpPr>
          <p:spPr>
            <a:xfrm>
              <a:off x="3406640" y="7910576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0" y="0"/>
                  </a:moveTo>
                  <a:lnTo>
                    <a:pt x="32784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6" name="object 266"/>
            <p:cNvSpPr/>
            <p:nvPr/>
          </p:nvSpPr>
          <p:spPr>
            <a:xfrm>
              <a:off x="3406640" y="7364729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0" y="0"/>
                  </a:moveTo>
                  <a:lnTo>
                    <a:pt x="32784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7" name="object 267"/>
            <p:cNvSpPr/>
            <p:nvPr/>
          </p:nvSpPr>
          <p:spPr>
            <a:xfrm>
              <a:off x="3406640" y="6818883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0" y="0"/>
                  </a:moveTo>
                  <a:lnTo>
                    <a:pt x="32784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8" name="object 268"/>
            <p:cNvSpPr/>
            <p:nvPr/>
          </p:nvSpPr>
          <p:spPr>
            <a:xfrm>
              <a:off x="3406640" y="6273038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0" y="0"/>
                  </a:moveTo>
                  <a:lnTo>
                    <a:pt x="32784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9" name="object 269"/>
            <p:cNvSpPr/>
            <p:nvPr/>
          </p:nvSpPr>
          <p:spPr>
            <a:xfrm>
              <a:off x="3406640" y="5727191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0" y="0"/>
                  </a:moveTo>
                  <a:lnTo>
                    <a:pt x="32784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0" name="object 270"/>
            <p:cNvSpPr txBox="1"/>
            <p:nvPr/>
          </p:nvSpPr>
          <p:spPr>
            <a:xfrm>
              <a:off x="776299" y="8917940"/>
              <a:ext cx="96520" cy="16700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0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271" name="object 271"/>
            <p:cNvSpPr txBox="1"/>
            <p:nvPr/>
          </p:nvSpPr>
          <p:spPr>
            <a:xfrm>
              <a:off x="637470" y="8372093"/>
              <a:ext cx="238125" cy="16700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100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272" name="object 272"/>
            <p:cNvSpPr txBox="1"/>
            <p:nvPr/>
          </p:nvSpPr>
          <p:spPr>
            <a:xfrm>
              <a:off x="637470" y="7826247"/>
              <a:ext cx="238125" cy="16700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200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273" name="object 273"/>
            <p:cNvSpPr txBox="1"/>
            <p:nvPr/>
          </p:nvSpPr>
          <p:spPr>
            <a:xfrm>
              <a:off x="637470" y="7280402"/>
              <a:ext cx="238125" cy="16700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300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274" name="object 274"/>
            <p:cNvSpPr txBox="1"/>
            <p:nvPr/>
          </p:nvSpPr>
          <p:spPr>
            <a:xfrm>
              <a:off x="637470" y="6734555"/>
              <a:ext cx="238125" cy="16700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400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275" name="object 275"/>
            <p:cNvSpPr txBox="1"/>
            <p:nvPr/>
          </p:nvSpPr>
          <p:spPr>
            <a:xfrm>
              <a:off x="637470" y="6188710"/>
              <a:ext cx="238125" cy="16700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500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276" name="object 276"/>
            <p:cNvSpPr txBox="1"/>
            <p:nvPr/>
          </p:nvSpPr>
          <p:spPr>
            <a:xfrm>
              <a:off x="637470" y="5642864"/>
              <a:ext cx="238125" cy="16700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600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277" name="object 277"/>
            <p:cNvSpPr txBox="1"/>
            <p:nvPr/>
          </p:nvSpPr>
          <p:spPr>
            <a:xfrm>
              <a:off x="436120" y="6716086"/>
              <a:ext cx="182245" cy="1306830"/>
            </a:xfrm>
            <a:prstGeom prst="rect">
              <a:avLst/>
            </a:prstGeom>
          </p:spPr>
          <p:txBody>
            <a:bodyPr vert="vert270" wrap="square" lIns="0" tIns="0" rIns="0" bIns="0" rtlCol="0">
              <a:spAutoFit/>
            </a:bodyPr>
            <a:lstStyle/>
            <a:p>
              <a:pPr marL="12700">
                <a:lnSpc>
                  <a:spcPts val="1315"/>
                </a:lnSpc>
              </a:pPr>
              <a:r>
                <a:rPr sz="1100" dirty="0">
                  <a:solidFill>
                    <a:srgbClr val="252525"/>
                  </a:solidFill>
                  <a:latin typeface="Arial"/>
                  <a:cs typeface="Arial"/>
                </a:rPr>
                <a:t>000s of 2014 Dollars</a:t>
              </a:r>
              <a:endParaRPr sz="1100">
                <a:latin typeface="Arial"/>
                <a:cs typeface="Arial"/>
              </a:endParaRPr>
            </a:p>
          </p:txBody>
        </p:sp>
        <p:sp>
          <p:nvSpPr>
            <p:cNvPr id="278" name="object 278"/>
            <p:cNvSpPr txBox="1"/>
            <p:nvPr/>
          </p:nvSpPr>
          <p:spPr>
            <a:xfrm>
              <a:off x="4424481" y="5332857"/>
              <a:ext cx="1958975" cy="19748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200" b="1" dirty="0">
                  <a:latin typeface="Arial"/>
                  <a:cs typeface="Arial"/>
                </a:rPr>
                <a:t>PI Rank 0, 99th</a:t>
              </a:r>
              <a:r>
                <a:rPr sz="1200" b="1" spc="-90" dirty="0">
                  <a:latin typeface="Arial"/>
                  <a:cs typeface="Arial"/>
                </a:rPr>
                <a:t> </a:t>
              </a:r>
              <a:r>
                <a:rPr sz="1200" b="1" dirty="0">
                  <a:latin typeface="Arial"/>
                  <a:cs typeface="Arial"/>
                </a:rPr>
                <a:t>percentiles</a:t>
              </a:r>
              <a:endParaRPr sz="1200">
                <a:latin typeface="Arial"/>
                <a:cs typeface="Arial"/>
              </a:endParaRPr>
            </a:p>
          </p:txBody>
        </p:sp>
        <p:sp>
          <p:nvSpPr>
            <p:cNvPr id="279" name="object 279"/>
            <p:cNvSpPr/>
            <p:nvPr/>
          </p:nvSpPr>
          <p:spPr>
            <a:xfrm>
              <a:off x="4175537" y="9002267"/>
              <a:ext cx="2456815" cy="0"/>
            </a:xfrm>
            <a:custGeom>
              <a:avLst/>
              <a:gdLst/>
              <a:ahLst/>
              <a:cxnLst/>
              <a:rect l="l" t="t" r="r" b="b"/>
              <a:pathLst>
                <a:path w="2456815">
                  <a:moveTo>
                    <a:pt x="0" y="0"/>
                  </a:moveTo>
                  <a:lnTo>
                    <a:pt x="2456198" y="0"/>
                  </a:lnTo>
                </a:path>
              </a:pathLst>
            </a:custGeom>
            <a:ln w="7112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0" name="object 280"/>
            <p:cNvSpPr/>
            <p:nvPr/>
          </p:nvSpPr>
          <p:spPr>
            <a:xfrm>
              <a:off x="6126047" y="6162538"/>
              <a:ext cx="180975" cy="2839720"/>
            </a:xfrm>
            <a:custGeom>
              <a:avLst/>
              <a:gdLst/>
              <a:ahLst/>
              <a:cxnLst/>
              <a:rect l="l" t="t" r="r" b="b"/>
              <a:pathLst>
                <a:path w="180975" h="2839720">
                  <a:moveTo>
                    <a:pt x="180603" y="2839729"/>
                  </a:moveTo>
                  <a:lnTo>
                    <a:pt x="0" y="2839729"/>
                  </a:lnTo>
                  <a:lnTo>
                    <a:pt x="0" y="0"/>
                  </a:lnTo>
                  <a:lnTo>
                    <a:pt x="180603" y="0"/>
                  </a:lnTo>
                  <a:lnTo>
                    <a:pt x="180603" y="2839729"/>
                  </a:lnTo>
                  <a:close/>
                </a:path>
              </a:pathLst>
            </a:custGeom>
            <a:solidFill>
              <a:srgbClr val="ECB3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1" name="object 281"/>
            <p:cNvSpPr/>
            <p:nvPr/>
          </p:nvSpPr>
          <p:spPr>
            <a:xfrm>
              <a:off x="5764842" y="6346181"/>
              <a:ext cx="180975" cy="2656205"/>
            </a:xfrm>
            <a:custGeom>
              <a:avLst/>
              <a:gdLst/>
              <a:ahLst/>
              <a:cxnLst/>
              <a:rect l="l" t="t" r="r" b="b"/>
              <a:pathLst>
                <a:path w="180975" h="2656204">
                  <a:moveTo>
                    <a:pt x="180602" y="2656086"/>
                  </a:moveTo>
                  <a:lnTo>
                    <a:pt x="0" y="2656086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2656086"/>
                  </a:lnTo>
                  <a:close/>
                </a:path>
              </a:pathLst>
            </a:custGeom>
            <a:solidFill>
              <a:srgbClr val="ECB3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2" name="object 282"/>
            <p:cNvSpPr/>
            <p:nvPr/>
          </p:nvSpPr>
          <p:spPr>
            <a:xfrm>
              <a:off x="6306651" y="6586630"/>
              <a:ext cx="180975" cy="2416175"/>
            </a:xfrm>
            <a:custGeom>
              <a:avLst/>
              <a:gdLst/>
              <a:ahLst/>
              <a:cxnLst/>
              <a:rect l="l" t="t" r="r" b="b"/>
              <a:pathLst>
                <a:path w="180975" h="2416175">
                  <a:moveTo>
                    <a:pt x="180602" y="2415637"/>
                  </a:moveTo>
                  <a:lnTo>
                    <a:pt x="0" y="2415637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2415637"/>
                  </a:lnTo>
                  <a:close/>
                </a:path>
              </a:pathLst>
            </a:custGeom>
            <a:solidFill>
              <a:srgbClr val="ECB3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3" name="object 283"/>
            <p:cNvSpPr/>
            <p:nvPr/>
          </p:nvSpPr>
          <p:spPr>
            <a:xfrm>
              <a:off x="5945445" y="6901362"/>
              <a:ext cx="180975" cy="2101215"/>
            </a:xfrm>
            <a:custGeom>
              <a:avLst/>
              <a:gdLst/>
              <a:ahLst/>
              <a:cxnLst/>
              <a:rect l="l" t="t" r="r" b="b"/>
              <a:pathLst>
                <a:path w="180975" h="2101215">
                  <a:moveTo>
                    <a:pt x="180602" y="2100905"/>
                  </a:moveTo>
                  <a:lnTo>
                    <a:pt x="0" y="2100905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2100905"/>
                  </a:lnTo>
                  <a:close/>
                </a:path>
              </a:pathLst>
            </a:custGeom>
            <a:solidFill>
              <a:srgbClr val="ECB3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4" name="object 284"/>
            <p:cNvSpPr/>
            <p:nvPr/>
          </p:nvSpPr>
          <p:spPr>
            <a:xfrm>
              <a:off x="5403636" y="7426445"/>
              <a:ext cx="180975" cy="1576070"/>
            </a:xfrm>
            <a:custGeom>
              <a:avLst/>
              <a:gdLst/>
              <a:ahLst/>
              <a:cxnLst/>
              <a:rect l="l" t="t" r="r" b="b"/>
              <a:pathLst>
                <a:path w="180975" h="1576070">
                  <a:moveTo>
                    <a:pt x="180602" y="1575822"/>
                  </a:moveTo>
                  <a:lnTo>
                    <a:pt x="0" y="1575822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1575822"/>
                  </a:lnTo>
                  <a:close/>
                </a:path>
              </a:pathLst>
            </a:custGeom>
            <a:solidFill>
              <a:srgbClr val="ECB3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5" name="object 285"/>
            <p:cNvSpPr/>
            <p:nvPr/>
          </p:nvSpPr>
          <p:spPr>
            <a:xfrm>
              <a:off x="5584239" y="7516595"/>
              <a:ext cx="180975" cy="1485900"/>
            </a:xfrm>
            <a:custGeom>
              <a:avLst/>
              <a:gdLst/>
              <a:ahLst/>
              <a:cxnLst/>
              <a:rect l="l" t="t" r="r" b="b"/>
              <a:pathLst>
                <a:path w="180975" h="1485900">
                  <a:moveTo>
                    <a:pt x="180603" y="1485671"/>
                  </a:moveTo>
                  <a:lnTo>
                    <a:pt x="0" y="1485671"/>
                  </a:lnTo>
                  <a:lnTo>
                    <a:pt x="0" y="0"/>
                  </a:lnTo>
                  <a:lnTo>
                    <a:pt x="180603" y="0"/>
                  </a:lnTo>
                  <a:lnTo>
                    <a:pt x="180603" y="1485671"/>
                  </a:lnTo>
                  <a:close/>
                </a:path>
              </a:pathLst>
            </a:custGeom>
            <a:solidFill>
              <a:srgbClr val="ECB3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6" name="object 286"/>
            <p:cNvSpPr/>
            <p:nvPr/>
          </p:nvSpPr>
          <p:spPr>
            <a:xfrm>
              <a:off x="5223033" y="7569841"/>
              <a:ext cx="180975" cy="1432560"/>
            </a:xfrm>
            <a:custGeom>
              <a:avLst/>
              <a:gdLst/>
              <a:ahLst/>
              <a:cxnLst/>
              <a:rect l="l" t="t" r="r" b="b"/>
              <a:pathLst>
                <a:path w="180975" h="1432559">
                  <a:moveTo>
                    <a:pt x="180602" y="1432425"/>
                  </a:moveTo>
                  <a:lnTo>
                    <a:pt x="0" y="1432425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1432425"/>
                  </a:lnTo>
                  <a:close/>
                </a:path>
              </a:pathLst>
            </a:custGeom>
            <a:solidFill>
              <a:srgbClr val="ECB3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7" name="object 287"/>
            <p:cNvSpPr/>
            <p:nvPr/>
          </p:nvSpPr>
          <p:spPr>
            <a:xfrm>
              <a:off x="4681225" y="7822965"/>
              <a:ext cx="180975" cy="1179830"/>
            </a:xfrm>
            <a:custGeom>
              <a:avLst/>
              <a:gdLst/>
              <a:ahLst/>
              <a:cxnLst/>
              <a:rect l="l" t="t" r="r" b="b"/>
              <a:pathLst>
                <a:path w="180975" h="1179829">
                  <a:moveTo>
                    <a:pt x="180602" y="1179302"/>
                  </a:moveTo>
                  <a:lnTo>
                    <a:pt x="0" y="1179302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1179302"/>
                  </a:lnTo>
                  <a:close/>
                </a:path>
              </a:pathLst>
            </a:custGeom>
            <a:solidFill>
              <a:srgbClr val="ECB3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8" name="object 288"/>
            <p:cNvSpPr/>
            <p:nvPr/>
          </p:nvSpPr>
          <p:spPr>
            <a:xfrm>
              <a:off x="4861828" y="8027916"/>
              <a:ext cx="180975" cy="974725"/>
            </a:xfrm>
            <a:custGeom>
              <a:avLst/>
              <a:gdLst/>
              <a:ahLst/>
              <a:cxnLst/>
              <a:rect l="l" t="t" r="r" b="b"/>
              <a:pathLst>
                <a:path w="180975" h="974725">
                  <a:moveTo>
                    <a:pt x="180602" y="974350"/>
                  </a:moveTo>
                  <a:lnTo>
                    <a:pt x="0" y="974350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974350"/>
                  </a:lnTo>
                  <a:close/>
                </a:path>
              </a:pathLst>
            </a:custGeom>
            <a:solidFill>
              <a:srgbClr val="ECB3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9" name="object 289"/>
            <p:cNvSpPr/>
            <p:nvPr/>
          </p:nvSpPr>
          <p:spPr>
            <a:xfrm>
              <a:off x="5042431" y="8058583"/>
              <a:ext cx="180975" cy="944244"/>
            </a:xfrm>
            <a:custGeom>
              <a:avLst/>
              <a:gdLst/>
              <a:ahLst/>
              <a:cxnLst/>
              <a:rect l="l" t="t" r="r" b="b"/>
              <a:pathLst>
                <a:path w="180975" h="944245">
                  <a:moveTo>
                    <a:pt x="180602" y="943684"/>
                  </a:moveTo>
                  <a:lnTo>
                    <a:pt x="0" y="943684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943684"/>
                  </a:lnTo>
                  <a:close/>
                </a:path>
              </a:pathLst>
            </a:custGeom>
            <a:solidFill>
              <a:srgbClr val="ECB3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0" name="object 290"/>
            <p:cNvSpPr/>
            <p:nvPr/>
          </p:nvSpPr>
          <p:spPr>
            <a:xfrm>
              <a:off x="4320020" y="8443428"/>
              <a:ext cx="180975" cy="559435"/>
            </a:xfrm>
            <a:custGeom>
              <a:avLst/>
              <a:gdLst/>
              <a:ahLst/>
              <a:cxnLst/>
              <a:rect l="l" t="t" r="r" b="b"/>
              <a:pathLst>
                <a:path w="180975" h="559434">
                  <a:moveTo>
                    <a:pt x="180602" y="558839"/>
                  </a:moveTo>
                  <a:lnTo>
                    <a:pt x="0" y="558839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558839"/>
                  </a:lnTo>
                  <a:close/>
                </a:path>
              </a:pathLst>
            </a:custGeom>
            <a:solidFill>
              <a:srgbClr val="ECB3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1" name="object 291"/>
            <p:cNvSpPr/>
            <p:nvPr/>
          </p:nvSpPr>
          <p:spPr>
            <a:xfrm>
              <a:off x="4500622" y="8468700"/>
              <a:ext cx="180975" cy="534035"/>
            </a:xfrm>
            <a:custGeom>
              <a:avLst/>
              <a:gdLst/>
              <a:ahLst/>
              <a:cxnLst/>
              <a:rect l="l" t="t" r="r" b="b"/>
              <a:pathLst>
                <a:path w="180975" h="534034">
                  <a:moveTo>
                    <a:pt x="180602" y="533567"/>
                  </a:moveTo>
                  <a:lnTo>
                    <a:pt x="0" y="533567"/>
                  </a:lnTo>
                  <a:lnTo>
                    <a:pt x="0" y="0"/>
                  </a:lnTo>
                  <a:lnTo>
                    <a:pt x="180602" y="0"/>
                  </a:lnTo>
                  <a:lnTo>
                    <a:pt x="180602" y="533567"/>
                  </a:lnTo>
                  <a:close/>
                </a:path>
              </a:pathLst>
            </a:custGeom>
            <a:solidFill>
              <a:srgbClr val="ECB3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2" name="object 292"/>
            <p:cNvSpPr/>
            <p:nvPr/>
          </p:nvSpPr>
          <p:spPr>
            <a:xfrm>
              <a:off x="4320020" y="8443428"/>
              <a:ext cx="180975" cy="559435"/>
            </a:xfrm>
            <a:custGeom>
              <a:avLst/>
              <a:gdLst/>
              <a:ahLst/>
              <a:cxnLst/>
              <a:rect l="l" t="t" r="r" b="b"/>
              <a:pathLst>
                <a:path w="180975" h="559434">
                  <a:moveTo>
                    <a:pt x="0" y="558839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558839"/>
                  </a:lnTo>
                  <a:lnTo>
                    <a:pt x="0" y="558839"/>
                  </a:lnTo>
                  <a:close/>
                </a:path>
              </a:pathLst>
            </a:custGeom>
            <a:ln w="108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3" name="object 293"/>
            <p:cNvSpPr/>
            <p:nvPr/>
          </p:nvSpPr>
          <p:spPr>
            <a:xfrm>
              <a:off x="4500622" y="8468700"/>
              <a:ext cx="180975" cy="534035"/>
            </a:xfrm>
            <a:custGeom>
              <a:avLst/>
              <a:gdLst/>
              <a:ahLst/>
              <a:cxnLst/>
              <a:rect l="l" t="t" r="r" b="b"/>
              <a:pathLst>
                <a:path w="180975" h="534034">
                  <a:moveTo>
                    <a:pt x="0" y="533567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533567"/>
                  </a:lnTo>
                  <a:lnTo>
                    <a:pt x="0" y="533567"/>
                  </a:lnTo>
                  <a:close/>
                </a:path>
              </a:pathLst>
            </a:custGeom>
            <a:ln w="108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4" name="object 294"/>
            <p:cNvSpPr/>
            <p:nvPr/>
          </p:nvSpPr>
          <p:spPr>
            <a:xfrm>
              <a:off x="4681225" y="7822965"/>
              <a:ext cx="180975" cy="1179830"/>
            </a:xfrm>
            <a:custGeom>
              <a:avLst/>
              <a:gdLst/>
              <a:ahLst/>
              <a:cxnLst/>
              <a:rect l="l" t="t" r="r" b="b"/>
              <a:pathLst>
                <a:path w="180975" h="1179829">
                  <a:moveTo>
                    <a:pt x="0" y="1179302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1179302"/>
                  </a:lnTo>
                  <a:lnTo>
                    <a:pt x="0" y="1179302"/>
                  </a:lnTo>
                  <a:close/>
                </a:path>
              </a:pathLst>
            </a:custGeom>
            <a:ln w="108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5" name="object 295"/>
            <p:cNvSpPr/>
            <p:nvPr/>
          </p:nvSpPr>
          <p:spPr>
            <a:xfrm>
              <a:off x="4861828" y="8027916"/>
              <a:ext cx="180975" cy="974725"/>
            </a:xfrm>
            <a:custGeom>
              <a:avLst/>
              <a:gdLst/>
              <a:ahLst/>
              <a:cxnLst/>
              <a:rect l="l" t="t" r="r" b="b"/>
              <a:pathLst>
                <a:path w="180975" h="974725">
                  <a:moveTo>
                    <a:pt x="0" y="974350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974350"/>
                  </a:lnTo>
                  <a:lnTo>
                    <a:pt x="0" y="974350"/>
                  </a:lnTo>
                  <a:close/>
                </a:path>
              </a:pathLst>
            </a:custGeom>
            <a:ln w="108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6" name="object 296"/>
            <p:cNvSpPr/>
            <p:nvPr/>
          </p:nvSpPr>
          <p:spPr>
            <a:xfrm>
              <a:off x="5042431" y="8058583"/>
              <a:ext cx="180975" cy="944244"/>
            </a:xfrm>
            <a:custGeom>
              <a:avLst/>
              <a:gdLst/>
              <a:ahLst/>
              <a:cxnLst/>
              <a:rect l="l" t="t" r="r" b="b"/>
              <a:pathLst>
                <a:path w="180975" h="944245">
                  <a:moveTo>
                    <a:pt x="0" y="943684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943684"/>
                  </a:lnTo>
                  <a:lnTo>
                    <a:pt x="0" y="943684"/>
                  </a:lnTo>
                  <a:close/>
                </a:path>
              </a:pathLst>
            </a:custGeom>
            <a:ln w="108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7" name="object 297"/>
            <p:cNvSpPr/>
            <p:nvPr/>
          </p:nvSpPr>
          <p:spPr>
            <a:xfrm>
              <a:off x="5223033" y="7569841"/>
              <a:ext cx="180975" cy="1432560"/>
            </a:xfrm>
            <a:custGeom>
              <a:avLst/>
              <a:gdLst/>
              <a:ahLst/>
              <a:cxnLst/>
              <a:rect l="l" t="t" r="r" b="b"/>
              <a:pathLst>
                <a:path w="180975" h="1432559">
                  <a:moveTo>
                    <a:pt x="0" y="1432425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1432425"/>
                  </a:lnTo>
                  <a:lnTo>
                    <a:pt x="0" y="1432425"/>
                  </a:lnTo>
                  <a:close/>
                </a:path>
              </a:pathLst>
            </a:custGeom>
            <a:ln w="108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8" name="object 298"/>
            <p:cNvSpPr/>
            <p:nvPr/>
          </p:nvSpPr>
          <p:spPr>
            <a:xfrm>
              <a:off x="5403636" y="7426445"/>
              <a:ext cx="180975" cy="1576070"/>
            </a:xfrm>
            <a:custGeom>
              <a:avLst/>
              <a:gdLst/>
              <a:ahLst/>
              <a:cxnLst/>
              <a:rect l="l" t="t" r="r" b="b"/>
              <a:pathLst>
                <a:path w="180975" h="1576070">
                  <a:moveTo>
                    <a:pt x="0" y="1575822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1575822"/>
                  </a:lnTo>
                  <a:lnTo>
                    <a:pt x="0" y="1575822"/>
                  </a:lnTo>
                  <a:close/>
                </a:path>
              </a:pathLst>
            </a:custGeom>
            <a:ln w="108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9" name="object 299"/>
            <p:cNvSpPr/>
            <p:nvPr/>
          </p:nvSpPr>
          <p:spPr>
            <a:xfrm>
              <a:off x="5584239" y="7516595"/>
              <a:ext cx="180975" cy="1485900"/>
            </a:xfrm>
            <a:custGeom>
              <a:avLst/>
              <a:gdLst/>
              <a:ahLst/>
              <a:cxnLst/>
              <a:rect l="l" t="t" r="r" b="b"/>
              <a:pathLst>
                <a:path w="180975" h="1485900">
                  <a:moveTo>
                    <a:pt x="0" y="1485671"/>
                  </a:moveTo>
                  <a:lnTo>
                    <a:pt x="0" y="0"/>
                  </a:lnTo>
                  <a:lnTo>
                    <a:pt x="180603" y="0"/>
                  </a:lnTo>
                  <a:lnTo>
                    <a:pt x="180603" y="1485671"/>
                  </a:lnTo>
                  <a:lnTo>
                    <a:pt x="0" y="1485671"/>
                  </a:lnTo>
                  <a:close/>
                </a:path>
              </a:pathLst>
            </a:custGeom>
            <a:ln w="108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0" name="object 300"/>
            <p:cNvSpPr/>
            <p:nvPr/>
          </p:nvSpPr>
          <p:spPr>
            <a:xfrm>
              <a:off x="5764842" y="6346181"/>
              <a:ext cx="180975" cy="2656205"/>
            </a:xfrm>
            <a:custGeom>
              <a:avLst/>
              <a:gdLst/>
              <a:ahLst/>
              <a:cxnLst/>
              <a:rect l="l" t="t" r="r" b="b"/>
              <a:pathLst>
                <a:path w="180975" h="2656204">
                  <a:moveTo>
                    <a:pt x="0" y="2656086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2656086"/>
                  </a:lnTo>
                  <a:lnTo>
                    <a:pt x="0" y="2656086"/>
                  </a:lnTo>
                  <a:close/>
                </a:path>
              </a:pathLst>
            </a:custGeom>
            <a:ln w="108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1" name="object 301"/>
            <p:cNvSpPr/>
            <p:nvPr/>
          </p:nvSpPr>
          <p:spPr>
            <a:xfrm>
              <a:off x="5945445" y="6901362"/>
              <a:ext cx="180975" cy="2101215"/>
            </a:xfrm>
            <a:custGeom>
              <a:avLst/>
              <a:gdLst/>
              <a:ahLst/>
              <a:cxnLst/>
              <a:rect l="l" t="t" r="r" b="b"/>
              <a:pathLst>
                <a:path w="180975" h="2101215">
                  <a:moveTo>
                    <a:pt x="0" y="2100905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2100905"/>
                  </a:lnTo>
                  <a:lnTo>
                    <a:pt x="0" y="2100905"/>
                  </a:lnTo>
                  <a:close/>
                </a:path>
              </a:pathLst>
            </a:custGeom>
            <a:ln w="108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2" name="object 302"/>
            <p:cNvSpPr/>
            <p:nvPr/>
          </p:nvSpPr>
          <p:spPr>
            <a:xfrm>
              <a:off x="6126047" y="6162538"/>
              <a:ext cx="180975" cy="2839720"/>
            </a:xfrm>
            <a:custGeom>
              <a:avLst/>
              <a:gdLst/>
              <a:ahLst/>
              <a:cxnLst/>
              <a:rect l="l" t="t" r="r" b="b"/>
              <a:pathLst>
                <a:path w="180975" h="2839720">
                  <a:moveTo>
                    <a:pt x="0" y="2839729"/>
                  </a:moveTo>
                  <a:lnTo>
                    <a:pt x="0" y="0"/>
                  </a:lnTo>
                  <a:lnTo>
                    <a:pt x="180603" y="0"/>
                  </a:lnTo>
                  <a:lnTo>
                    <a:pt x="180603" y="2839729"/>
                  </a:lnTo>
                  <a:lnTo>
                    <a:pt x="0" y="2839729"/>
                  </a:lnTo>
                  <a:close/>
                </a:path>
              </a:pathLst>
            </a:custGeom>
            <a:ln w="108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3" name="object 303"/>
            <p:cNvSpPr/>
            <p:nvPr/>
          </p:nvSpPr>
          <p:spPr>
            <a:xfrm>
              <a:off x="6306651" y="6586630"/>
              <a:ext cx="180975" cy="2416175"/>
            </a:xfrm>
            <a:custGeom>
              <a:avLst/>
              <a:gdLst/>
              <a:ahLst/>
              <a:cxnLst/>
              <a:rect l="l" t="t" r="r" b="b"/>
              <a:pathLst>
                <a:path w="180975" h="2416175">
                  <a:moveTo>
                    <a:pt x="0" y="2415637"/>
                  </a:moveTo>
                  <a:lnTo>
                    <a:pt x="0" y="0"/>
                  </a:lnTo>
                  <a:lnTo>
                    <a:pt x="180602" y="0"/>
                  </a:lnTo>
                  <a:lnTo>
                    <a:pt x="180602" y="2415637"/>
                  </a:lnTo>
                  <a:lnTo>
                    <a:pt x="0" y="2415637"/>
                  </a:lnTo>
                  <a:close/>
                </a:path>
              </a:pathLst>
            </a:custGeom>
            <a:ln w="108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4" name="object 304"/>
            <p:cNvSpPr/>
            <p:nvPr/>
          </p:nvSpPr>
          <p:spPr>
            <a:xfrm>
              <a:off x="4175537" y="9002267"/>
              <a:ext cx="2456815" cy="0"/>
            </a:xfrm>
            <a:custGeom>
              <a:avLst/>
              <a:gdLst/>
              <a:ahLst/>
              <a:cxnLst/>
              <a:rect l="l" t="t" r="r" b="b"/>
              <a:pathLst>
                <a:path w="2456815">
                  <a:moveTo>
                    <a:pt x="0" y="0"/>
                  </a:moveTo>
                  <a:lnTo>
                    <a:pt x="2456198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5" name="object 305"/>
            <p:cNvSpPr/>
            <p:nvPr/>
          </p:nvSpPr>
          <p:spPr>
            <a:xfrm>
              <a:off x="4175537" y="5727191"/>
              <a:ext cx="2456815" cy="0"/>
            </a:xfrm>
            <a:custGeom>
              <a:avLst/>
              <a:gdLst/>
              <a:ahLst/>
              <a:cxnLst/>
              <a:rect l="l" t="t" r="r" b="b"/>
              <a:pathLst>
                <a:path w="2456815">
                  <a:moveTo>
                    <a:pt x="0" y="0"/>
                  </a:moveTo>
                  <a:lnTo>
                    <a:pt x="2456198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6" name="object 306"/>
            <p:cNvSpPr/>
            <p:nvPr/>
          </p:nvSpPr>
          <p:spPr>
            <a:xfrm>
              <a:off x="4410321" y="9002267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75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7" name="object 307"/>
            <p:cNvSpPr/>
            <p:nvPr/>
          </p:nvSpPr>
          <p:spPr>
            <a:xfrm>
              <a:off x="4590924" y="9002267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75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8" name="object 308"/>
            <p:cNvSpPr/>
            <p:nvPr/>
          </p:nvSpPr>
          <p:spPr>
            <a:xfrm>
              <a:off x="4771526" y="9002267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75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9" name="object 309"/>
            <p:cNvSpPr/>
            <p:nvPr/>
          </p:nvSpPr>
          <p:spPr>
            <a:xfrm>
              <a:off x="4952129" y="9002267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75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0" name="object 310"/>
            <p:cNvSpPr/>
            <p:nvPr/>
          </p:nvSpPr>
          <p:spPr>
            <a:xfrm>
              <a:off x="5132732" y="9002267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75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1" name="object 311"/>
            <p:cNvSpPr/>
            <p:nvPr/>
          </p:nvSpPr>
          <p:spPr>
            <a:xfrm>
              <a:off x="5313335" y="9002267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75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2" name="object 312"/>
            <p:cNvSpPr/>
            <p:nvPr/>
          </p:nvSpPr>
          <p:spPr>
            <a:xfrm>
              <a:off x="5493938" y="9002267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75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3" name="object 313"/>
            <p:cNvSpPr/>
            <p:nvPr/>
          </p:nvSpPr>
          <p:spPr>
            <a:xfrm>
              <a:off x="5674541" y="9002267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75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4" name="object 314"/>
            <p:cNvSpPr/>
            <p:nvPr/>
          </p:nvSpPr>
          <p:spPr>
            <a:xfrm>
              <a:off x="5855144" y="9002267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75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5" name="object 315"/>
            <p:cNvSpPr/>
            <p:nvPr/>
          </p:nvSpPr>
          <p:spPr>
            <a:xfrm>
              <a:off x="6035746" y="9002267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75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6" name="object 316"/>
            <p:cNvSpPr/>
            <p:nvPr/>
          </p:nvSpPr>
          <p:spPr>
            <a:xfrm>
              <a:off x="6216350" y="9002267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75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7" name="object 317"/>
            <p:cNvSpPr/>
            <p:nvPr/>
          </p:nvSpPr>
          <p:spPr>
            <a:xfrm>
              <a:off x="6396952" y="9002267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0"/>
                  </a:moveTo>
                  <a:lnTo>
                    <a:pt x="0" y="3275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8" name="object 318"/>
            <p:cNvSpPr/>
            <p:nvPr/>
          </p:nvSpPr>
          <p:spPr>
            <a:xfrm>
              <a:off x="4410321" y="5694441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32750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9" name="object 319"/>
            <p:cNvSpPr/>
            <p:nvPr/>
          </p:nvSpPr>
          <p:spPr>
            <a:xfrm>
              <a:off x="4590924" y="5694441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32750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0" name="object 320"/>
            <p:cNvSpPr/>
            <p:nvPr/>
          </p:nvSpPr>
          <p:spPr>
            <a:xfrm>
              <a:off x="4771526" y="5694441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32750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1" name="object 321"/>
            <p:cNvSpPr/>
            <p:nvPr/>
          </p:nvSpPr>
          <p:spPr>
            <a:xfrm>
              <a:off x="4952129" y="5694441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32750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2" name="object 322"/>
            <p:cNvSpPr/>
            <p:nvPr/>
          </p:nvSpPr>
          <p:spPr>
            <a:xfrm>
              <a:off x="5132732" y="5694441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32750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3" name="object 323"/>
            <p:cNvSpPr/>
            <p:nvPr/>
          </p:nvSpPr>
          <p:spPr>
            <a:xfrm>
              <a:off x="5313335" y="5694441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32750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4" name="object 324"/>
            <p:cNvSpPr/>
            <p:nvPr/>
          </p:nvSpPr>
          <p:spPr>
            <a:xfrm>
              <a:off x="5493938" y="5694441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32750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5" name="object 325"/>
            <p:cNvSpPr/>
            <p:nvPr/>
          </p:nvSpPr>
          <p:spPr>
            <a:xfrm>
              <a:off x="5674541" y="5694441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32750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6" name="object 326"/>
            <p:cNvSpPr/>
            <p:nvPr/>
          </p:nvSpPr>
          <p:spPr>
            <a:xfrm>
              <a:off x="5855144" y="5694441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32750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7" name="object 327"/>
            <p:cNvSpPr/>
            <p:nvPr/>
          </p:nvSpPr>
          <p:spPr>
            <a:xfrm>
              <a:off x="6035746" y="5694441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32750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8" name="object 328"/>
            <p:cNvSpPr/>
            <p:nvPr/>
          </p:nvSpPr>
          <p:spPr>
            <a:xfrm>
              <a:off x="6216350" y="5694441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32750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9" name="object 329"/>
            <p:cNvSpPr/>
            <p:nvPr/>
          </p:nvSpPr>
          <p:spPr>
            <a:xfrm>
              <a:off x="6396952" y="5694441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h="33020">
                  <a:moveTo>
                    <a:pt x="0" y="32750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0" name="object 330"/>
            <p:cNvSpPr txBox="1"/>
            <p:nvPr/>
          </p:nvSpPr>
          <p:spPr>
            <a:xfrm rot="18960000">
              <a:off x="4236405" y="9166165"/>
              <a:ext cx="274100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smg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331" name="object 331"/>
            <p:cNvSpPr txBox="1"/>
            <p:nvPr/>
          </p:nvSpPr>
          <p:spPr>
            <a:xfrm rot="18960000">
              <a:off x="4417008" y="9166165"/>
              <a:ext cx="274100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smb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332" name="object 332"/>
            <p:cNvSpPr txBox="1"/>
            <p:nvPr/>
          </p:nvSpPr>
          <p:spPr>
            <a:xfrm rot="18960000">
              <a:off x="4597611" y="9166165"/>
              <a:ext cx="274100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smn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333" name="object 333"/>
            <p:cNvSpPr txBox="1"/>
            <p:nvPr/>
          </p:nvSpPr>
          <p:spPr>
            <a:xfrm rot="18960000">
              <a:off x="4836067" y="9138289"/>
              <a:ext cx="214252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sfg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334" name="object 334"/>
            <p:cNvSpPr txBox="1"/>
            <p:nvPr/>
          </p:nvSpPr>
          <p:spPr>
            <a:xfrm rot="18960000">
              <a:off x="5016670" y="9138289"/>
              <a:ext cx="214252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sfb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335" name="object 335"/>
            <p:cNvSpPr txBox="1"/>
            <p:nvPr/>
          </p:nvSpPr>
          <p:spPr>
            <a:xfrm rot="18960000">
              <a:off x="5197273" y="9138289"/>
              <a:ext cx="214252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sfn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336" name="object 336"/>
            <p:cNvSpPr txBox="1"/>
            <p:nvPr/>
          </p:nvSpPr>
          <p:spPr>
            <a:xfrm rot="18960000">
              <a:off x="5345539" y="9155966"/>
              <a:ext cx="243735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cgg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337" name="object 337"/>
            <p:cNvSpPr txBox="1"/>
            <p:nvPr/>
          </p:nvSpPr>
          <p:spPr>
            <a:xfrm rot="18960000">
              <a:off x="5526142" y="9155966"/>
              <a:ext cx="243735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cbb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338" name="object 338"/>
            <p:cNvSpPr txBox="1"/>
            <p:nvPr/>
          </p:nvSpPr>
          <p:spPr>
            <a:xfrm rot="18960000">
              <a:off x="5706745" y="9155966"/>
              <a:ext cx="243735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cgn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339" name="object 339"/>
            <p:cNvSpPr txBox="1"/>
            <p:nvPr/>
          </p:nvSpPr>
          <p:spPr>
            <a:xfrm rot="18960000">
              <a:off x="5887347" y="9155966"/>
              <a:ext cx="243735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cng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340" name="object 340"/>
            <p:cNvSpPr txBox="1"/>
            <p:nvPr/>
          </p:nvSpPr>
          <p:spPr>
            <a:xfrm rot="18960000">
              <a:off x="6067950" y="9155966"/>
              <a:ext cx="243735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cbn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341" name="object 341"/>
            <p:cNvSpPr txBox="1"/>
            <p:nvPr/>
          </p:nvSpPr>
          <p:spPr>
            <a:xfrm rot="18960000">
              <a:off x="6248553" y="9155966"/>
              <a:ext cx="243735" cy="127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cnb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342" name="object 342"/>
            <p:cNvSpPr txBox="1"/>
            <p:nvPr/>
          </p:nvSpPr>
          <p:spPr>
            <a:xfrm>
              <a:off x="4552626" y="9381180"/>
              <a:ext cx="1697355" cy="18224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100" dirty="0">
                  <a:solidFill>
                    <a:srgbClr val="252525"/>
                  </a:solidFill>
                  <a:latin typeface="Arial"/>
                  <a:cs typeface="Arial"/>
                </a:rPr>
                <a:t>Household State at Age</a:t>
              </a:r>
              <a:r>
                <a:rPr sz="1100" spc="-90" dirty="0">
                  <a:solidFill>
                    <a:srgbClr val="252525"/>
                  </a:solidFill>
                  <a:latin typeface="Arial"/>
                  <a:cs typeface="Arial"/>
                </a:rPr>
                <a:t> </a:t>
              </a:r>
              <a:r>
                <a:rPr sz="1100" dirty="0">
                  <a:solidFill>
                    <a:srgbClr val="252525"/>
                  </a:solidFill>
                  <a:latin typeface="Arial"/>
                  <a:cs typeface="Arial"/>
                </a:rPr>
                <a:t>70</a:t>
              </a:r>
              <a:endParaRPr sz="1100">
                <a:latin typeface="Arial"/>
                <a:cs typeface="Arial"/>
              </a:endParaRPr>
            </a:p>
          </p:txBody>
        </p:sp>
        <p:sp>
          <p:nvSpPr>
            <p:cNvPr id="343" name="object 343"/>
            <p:cNvSpPr/>
            <p:nvPr/>
          </p:nvSpPr>
          <p:spPr>
            <a:xfrm>
              <a:off x="4175537" y="5727191"/>
              <a:ext cx="0" cy="3275329"/>
            </a:xfrm>
            <a:custGeom>
              <a:avLst/>
              <a:gdLst/>
              <a:ahLst/>
              <a:cxnLst/>
              <a:rect l="l" t="t" r="r" b="b"/>
              <a:pathLst>
                <a:path h="3275329">
                  <a:moveTo>
                    <a:pt x="0" y="3275075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4" name="object 344"/>
            <p:cNvSpPr/>
            <p:nvPr/>
          </p:nvSpPr>
          <p:spPr>
            <a:xfrm>
              <a:off x="6631736" y="5727191"/>
              <a:ext cx="0" cy="3275329"/>
            </a:xfrm>
            <a:custGeom>
              <a:avLst/>
              <a:gdLst/>
              <a:ahLst/>
              <a:cxnLst/>
              <a:rect l="l" t="t" r="r" b="b"/>
              <a:pathLst>
                <a:path h="3275329">
                  <a:moveTo>
                    <a:pt x="0" y="3275075"/>
                  </a:moveTo>
                  <a:lnTo>
                    <a:pt x="0" y="0"/>
                  </a:lnTo>
                </a:path>
              </a:pathLst>
            </a:custGeom>
            <a:ln w="6356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5" name="object 345"/>
            <p:cNvSpPr/>
            <p:nvPr/>
          </p:nvSpPr>
          <p:spPr>
            <a:xfrm>
              <a:off x="4142752" y="9002267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32784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6" name="object 346"/>
            <p:cNvSpPr/>
            <p:nvPr/>
          </p:nvSpPr>
          <p:spPr>
            <a:xfrm>
              <a:off x="4142752" y="8456421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32784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7" name="object 347"/>
            <p:cNvSpPr/>
            <p:nvPr/>
          </p:nvSpPr>
          <p:spPr>
            <a:xfrm>
              <a:off x="4142752" y="7910576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32784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8" name="object 348"/>
            <p:cNvSpPr/>
            <p:nvPr/>
          </p:nvSpPr>
          <p:spPr>
            <a:xfrm>
              <a:off x="4142752" y="7364729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32784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9" name="object 349"/>
            <p:cNvSpPr/>
            <p:nvPr/>
          </p:nvSpPr>
          <p:spPr>
            <a:xfrm>
              <a:off x="4142752" y="6818883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32784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0" name="object 350"/>
            <p:cNvSpPr/>
            <p:nvPr/>
          </p:nvSpPr>
          <p:spPr>
            <a:xfrm>
              <a:off x="4142752" y="6273038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32784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1" name="object 351"/>
            <p:cNvSpPr/>
            <p:nvPr/>
          </p:nvSpPr>
          <p:spPr>
            <a:xfrm>
              <a:off x="4142752" y="5727191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32784" y="0"/>
                  </a:moveTo>
                  <a:lnTo>
                    <a:pt x="0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2" name="object 352"/>
            <p:cNvSpPr/>
            <p:nvPr/>
          </p:nvSpPr>
          <p:spPr>
            <a:xfrm>
              <a:off x="6631736" y="9002267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0" y="0"/>
                  </a:moveTo>
                  <a:lnTo>
                    <a:pt x="32784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3" name="object 353"/>
            <p:cNvSpPr/>
            <p:nvPr/>
          </p:nvSpPr>
          <p:spPr>
            <a:xfrm>
              <a:off x="6631736" y="8456421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0" y="0"/>
                  </a:moveTo>
                  <a:lnTo>
                    <a:pt x="32784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4" name="object 354"/>
            <p:cNvSpPr/>
            <p:nvPr/>
          </p:nvSpPr>
          <p:spPr>
            <a:xfrm>
              <a:off x="6631736" y="7910576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0" y="0"/>
                  </a:moveTo>
                  <a:lnTo>
                    <a:pt x="32784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5" name="object 355"/>
            <p:cNvSpPr/>
            <p:nvPr/>
          </p:nvSpPr>
          <p:spPr>
            <a:xfrm>
              <a:off x="6631736" y="7364729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0" y="0"/>
                  </a:moveTo>
                  <a:lnTo>
                    <a:pt x="32784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6" name="object 356"/>
            <p:cNvSpPr/>
            <p:nvPr/>
          </p:nvSpPr>
          <p:spPr>
            <a:xfrm>
              <a:off x="6631736" y="6818883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0" y="0"/>
                  </a:moveTo>
                  <a:lnTo>
                    <a:pt x="32784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7" name="object 357"/>
            <p:cNvSpPr/>
            <p:nvPr/>
          </p:nvSpPr>
          <p:spPr>
            <a:xfrm>
              <a:off x="6631736" y="6273038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0" y="0"/>
                  </a:moveTo>
                  <a:lnTo>
                    <a:pt x="32784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8" name="object 358"/>
            <p:cNvSpPr/>
            <p:nvPr/>
          </p:nvSpPr>
          <p:spPr>
            <a:xfrm>
              <a:off x="6631736" y="5727191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>
                  <a:moveTo>
                    <a:pt x="0" y="0"/>
                  </a:moveTo>
                  <a:lnTo>
                    <a:pt x="32784" y="0"/>
                  </a:lnTo>
                </a:path>
              </a:pathLst>
            </a:custGeom>
            <a:ln w="6349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9" name="object 359"/>
            <p:cNvSpPr txBox="1"/>
            <p:nvPr/>
          </p:nvSpPr>
          <p:spPr>
            <a:xfrm>
              <a:off x="4001394" y="8917940"/>
              <a:ext cx="96520" cy="16700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0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360" name="object 360"/>
            <p:cNvSpPr txBox="1"/>
            <p:nvPr/>
          </p:nvSpPr>
          <p:spPr>
            <a:xfrm>
              <a:off x="3862566" y="8372093"/>
              <a:ext cx="238125" cy="16700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200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361" name="object 361"/>
            <p:cNvSpPr txBox="1"/>
            <p:nvPr/>
          </p:nvSpPr>
          <p:spPr>
            <a:xfrm>
              <a:off x="3862566" y="7826247"/>
              <a:ext cx="238125" cy="16700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400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362" name="object 362"/>
            <p:cNvSpPr txBox="1"/>
            <p:nvPr/>
          </p:nvSpPr>
          <p:spPr>
            <a:xfrm>
              <a:off x="3862566" y="7280402"/>
              <a:ext cx="238125" cy="16700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600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363" name="object 363"/>
            <p:cNvSpPr txBox="1"/>
            <p:nvPr/>
          </p:nvSpPr>
          <p:spPr>
            <a:xfrm>
              <a:off x="3862566" y="6734555"/>
              <a:ext cx="238125" cy="16700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800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364" name="object 364"/>
            <p:cNvSpPr txBox="1"/>
            <p:nvPr/>
          </p:nvSpPr>
          <p:spPr>
            <a:xfrm>
              <a:off x="3787812" y="6188710"/>
              <a:ext cx="308610" cy="16700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1000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365" name="object 365"/>
            <p:cNvSpPr txBox="1"/>
            <p:nvPr/>
          </p:nvSpPr>
          <p:spPr>
            <a:xfrm>
              <a:off x="3787812" y="5642864"/>
              <a:ext cx="308610" cy="16700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000" dirty="0">
                  <a:solidFill>
                    <a:srgbClr val="252525"/>
                  </a:solidFill>
                  <a:latin typeface="Arial"/>
                  <a:cs typeface="Arial"/>
                </a:rPr>
                <a:t>1200</a:t>
              </a:r>
              <a:endParaRPr sz="1000">
                <a:latin typeface="Arial"/>
                <a:cs typeface="Arial"/>
              </a:endParaRPr>
            </a:p>
          </p:txBody>
        </p:sp>
        <p:sp>
          <p:nvSpPr>
            <p:cNvPr id="366" name="object 366"/>
            <p:cNvSpPr txBox="1"/>
            <p:nvPr/>
          </p:nvSpPr>
          <p:spPr>
            <a:xfrm>
              <a:off x="3586462" y="6716086"/>
              <a:ext cx="182245" cy="1306830"/>
            </a:xfrm>
            <a:prstGeom prst="rect">
              <a:avLst/>
            </a:prstGeom>
          </p:spPr>
          <p:txBody>
            <a:bodyPr vert="vert270" wrap="square" lIns="0" tIns="0" rIns="0" bIns="0" rtlCol="0">
              <a:spAutoFit/>
            </a:bodyPr>
            <a:lstStyle/>
            <a:p>
              <a:pPr marL="12700">
                <a:lnSpc>
                  <a:spcPts val="1315"/>
                </a:lnSpc>
              </a:pPr>
              <a:r>
                <a:rPr sz="1100" dirty="0">
                  <a:solidFill>
                    <a:srgbClr val="252525"/>
                  </a:solidFill>
                  <a:latin typeface="Arial"/>
                  <a:cs typeface="Arial"/>
                </a:rPr>
                <a:t>000s of 2014 Dollars</a:t>
              </a:r>
              <a:endParaRPr sz="1100">
                <a:latin typeface="Arial"/>
                <a:cs typeface="Arial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0" y="576263"/>
            <a:ext cx="6284913" cy="8907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77082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</TotalTime>
  <Words>140</Words>
  <Application>Microsoft Office PowerPoint</Application>
  <PresentationFormat>Custom</PresentationFormat>
  <Paragraphs>93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John Bailey Jones</cp:lastModifiedBy>
  <cp:revision>2</cp:revision>
  <dcterms:created xsi:type="dcterms:W3CDTF">2019-03-29T16:32:05Z</dcterms:created>
  <dcterms:modified xsi:type="dcterms:W3CDTF">2019-03-29T21:45:27Z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2018-04-23T00:00:00Z</vt:filetime>
  </property>
  <property fmtid="{D5CDD505-2E9C-101B-9397-08002B2CF9AE}" pid="3" name="LastSaved">
    <vt:filetime>2018-04-23T00:00:00Z</vt:filetime>
  </property>
</Properties>
</file>