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76" r:id="rId35"/>
    <p:sldId id="290" r:id="rId36"/>
    <p:sldId id="367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6" r:id="rId72"/>
    <p:sldId id="325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7"/>
    <p:restoredTop sz="94522"/>
  </p:normalViewPr>
  <p:slideViewPr>
    <p:cSldViewPr snapToGrid="0" snapToObjects="1">
      <p:cViewPr varScale="1">
        <p:scale>
          <a:sx n="117" d="100"/>
          <a:sy n="117" d="100"/>
        </p:scale>
        <p:origin x="10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5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0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5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5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663F-5ECF-8D4A-9421-05336B90AB68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1B9D-B3EA-B846-8DB1-412027B92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0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27F64-AC50-994E-8C7B-7E487E5C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7617"/>
          </a:xfrm>
        </p:spPr>
        <p:txBody>
          <a:bodyPr/>
          <a:lstStyle/>
          <a:p>
            <a:r>
              <a:rPr lang="en-US" dirty="0"/>
              <a:t>online version of SILCI big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E574D-A5D7-9343-83AA-C1622301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197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dirty="0"/>
              <a:t>These are screenshots from the Canadian version of the online survey. The UK version is identical in structure, but varies slightly in the wording of some questions and response options – see spreadsheet for differences between UK and Canadian version.</a:t>
            </a:r>
          </a:p>
          <a:p>
            <a:r>
              <a:rPr lang="en-US" sz="2000" dirty="0"/>
              <a:t>These screenshots are from the version for internal testing. They show question numbers and back arrows which are not shown in the version that respondents see.</a:t>
            </a:r>
          </a:p>
          <a:p>
            <a:r>
              <a:rPr lang="en-US" sz="2000" dirty="0"/>
              <a:t>Some questions are asked or skipped depending on answers to earlier questions - see spreadsheet codebook for full survey structure &amp; logic.</a:t>
            </a:r>
          </a:p>
          <a:p>
            <a:r>
              <a:rPr lang="en-US" sz="2000" dirty="0"/>
              <a:t>Question numbering is kept the same as in the </a:t>
            </a:r>
            <a:r>
              <a:rPr lang="en-US" sz="2000"/>
              <a:t>spreadsheet codebook </a:t>
            </a:r>
            <a:r>
              <a:rPr lang="en-US" sz="2000" dirty="0"/>
              <a:t>and also the data file. Note that some questions have been moved around so the order is a little odd in places … but the numbering is correct!</a:t>
            </a:r>
          </a:p>
        </p:txBody>
      </p:sp>
    </p:spTree>
    <p:extLst>
      <p:ext uri="{BB962C8B-B14F-4D97-AF65-F5344CB8AC3E}">
        <p14:creationId xmlns:p14="http://schemas.microsoft.com/office/powerpoint/2010/main" val="237590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FC458-D363-2441-B28C-6194E977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9" y="0"/>
            <a:ext cx="78567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F5CAA-965E-C84C-8BE8-2488EFEC6DFE}"/>
              </a:ext>
            </a:extLst>
          </p:cNvPr>
          <p:cNvSpPr txBox="1"/>
          <p:nvPr/>
        </p:nvSpPr>
        <p:spPr>
          <a:xfrm>
            <a:off x="0" y="624693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if respondents answer “no”, they skip the next 3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36957-7FAD-A849-B6E0-C55F362F080B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T1</a:t>
            </a:r>
          </a:p>
        </p:txBody>
      </p:sp>
    </p:spTree>
    <p:extLst>
      <p:ext uri="{BB962C8B-B14F-4D97-AF65-F5344CB8AC3E}">
        <p14:creationId xmlns:p14="http://schemas.microsoft.com/office/powerpoint/2010/main" val="18219949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1575C-40F3-F44C-9CF9-026063C0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574"/>
            <a:ext cx="9144000" cy="5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746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444FA-06CD-2745-BA8D-57BE45AD7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745"/>
            <a:ext cx="9144000" cy="54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43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4503C-1798-5146-B3AB-E3BD328D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516"/>
            <a:ext cx="9144000" cy="48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37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091FD-7A63-EA48-B9E2-7B5C0AE8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502"/>
            <a:ext cx="9144000" cy="44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1411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4F8487-4B1C-0F4D-9F08-91A1E999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762"/>
            <a:ext cx="9144000" cy="33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250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FE3C1-E140-3643-B465-3504046A2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199"/>
            <a:ext cx="9144000" cy="5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505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F2000-961F-F147-845B-6AA54D03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230"/>
            <a:ext cx="9144000" cy="44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409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27885-5576-824A-8C6C-C710D0FA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600"/>
            <a:ext cx="9144000" cy="44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34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6B1D3-9735-A543-9CCB-52AE609EB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374"/>
            <a:ext cx="9144000" cy="12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88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FF64A-1FCA-A84E-8946-9DEF8E72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211"/>
            <a:ext cx="9144000" cy="52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0F55B-FD10-374A-8631-BC2C6CD03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656"/>
            <a:ext cx="9144000" cy="2892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7CB79F-E599-4F4F-80D1-F8AEB6EE1A7D}"/>
              </a:ext>
            </a:extLst>
          </p:cNvPr>
          <p:cNvSpPr txBox="1"/>
          <p:nvPr/>
        </p:nvSpPr>
        <p:spPr>
          <a:xfrm>
            <a:off x="1" y="20608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this question is asked in the past tense if respondents answer “yes, in the past but not now” to the previous question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same applies to the next 2 questions</a:t>
            </a:r>
          </a:p>
        </p:txBody>
      </p:sp>
    </p:spTree>
    <p:extLst>
      <p:ext uri="{BB962C8B-B14F-4D97-AF65-F5344CB8AC3E}">
        <p14:creationId xmlns:p14="http://schemas.microsoft.com/office/powerpoint/2010/main" val="24630864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40605-30BF-9D4C-8F8E-5F02FAA3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57"/>
            <a:ext cx="9144000" cy="52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4464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EDCF3-EEA4-1343-9BA9-15FE5F889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774"/>
            <a:ext cx="9144000" cy="48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917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A93C9-C5CA-0440-8F1A-EE17C980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309"/>
            <a:ext cx="9144000" cy="44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922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A946-B079-AB42-B73E-CBC97AD0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510"/>
            <a:ext cx="9144000" cy="40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14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CD2B6-BA2B-BF4B-A303-956FC563A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245"/>
            <a:ext cx="9144000" cy="48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60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91E94-BCA7-D045-B067-1C97F340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553"/>
            <a:ext cx="9144000" cy="28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8490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758D9-F244-4A4E-ACC8-DBEA74974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5306"/>
            <a:ext cx="9144000" cy="35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6707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A2239-834E-9540-82B8-33505A10E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213"/>
            <a:ext cx="9144000" cy="301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80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075B4-A818-1C47-A6CE-2176EC63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3" y="0"/>
            <a:ext cx="8226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275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328B1-4BE0-2F44-89E3-747D276B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314"/>
            <a:ext cx="9144000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A7518-081A-444A-B4C0-7BC5FC1C0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5038"/>
            <a:ext cx="9144000" cy="36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47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E2AB0-C535-984A-A0CC-EDF3853C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779"/>
            <a:ext cx="9144000" cy="16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EE029E-5732-744A-B867-FD425E3E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874"/>
            <a:ext cx="9144000" cy="44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6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241282-3178-2E4A-B65B-7078A8F0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85" y="0"/>
            <a:ext cx="73406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DF03DF-4893-C946-B826-62AD799A729E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B7A47-D900-1D46-BF99-3B3727FE6585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T2</a:t>
            </a:r>
          </a:p>
        </p:txBody>
      </p:sp>
    </p:spTree>
    <p:extLst>
      <p:ext uri="{BB962C8B-B14F-4D97-AF65-F5344CB8AC3E}">
        <p14:creationId xmlns:p14="http://schemas.microsoft.com/office/powerpoint/2010/main" val="238108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A45AE-1BA0-334E-86A9-348FA8505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11" y="0"/>
            <a:ext cx="73411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6FB963-9ACA-7E41-B129-F133890B63ED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5BCCB-AEA1-3545-9137-E8D61CA1F381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T3</a:t>
            </a:r>
          </a:p>
        </p:txBody>
      </p:sp>
    </p:spTree>
    <p:extLst>
      <p:ext uri="{BB962C8B-B14F-4D97-AF65-F5344CB8AC3E}">
        <p14:creationId xmlns:p14="http://schemas.microsoft.com/office/powerpoint/2010/main" val="247659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2C9BF-648F-834B-BDB0-0DE92CF9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24" y="0"/>
            <a:ext cx="72351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96EE5-9359-BE46-9484-BB5A83001B9B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38706-C74D-BB48-8E28-D0E7B62825EE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T4</a:t>
            </a:r>
          </a:p>
        </p:txBody>
      </p:sp>
    </p:spTree>
    <p:extLst>
      <p:ext uri="{BB962C8B-B14F-4D97-AF65-F5344CB8AC3E}">
        <p14:creationId xmlns:p14="http://schemas.microsoft.com/office/powerpoint/2010/main" val="23263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4F2AD-5834-4D4B-B14E-87DEB621E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5" y="0"/>
            <a:ext cx="735847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4F4D9-91F1-FB49-BCF3-5B6EA76F17C8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9D53E-0026-2545-9071-7F4FA68B3664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T5</a:t>
            </a:r>
          </a:p>
        </p:txBody>
      </p:sp>
    </p:spTree>
    <p:extLst>
      <p:ext uri="{BB962C8B-B14F-4D97-AF65-F5344CB8AC3E}">
        <p14:creationId xmlns:p14="http://schemas.microsoft.com/office/powerpoint/2010/main" val="361571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09533-2E0B-844A-995F-0617D9396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05" y="0"/>
            <a:ext cx="748578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61BB3-660D-2F41-AE48-211CC137B7BC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F135A-47C2-C249-B187-12E21010DFB1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T6</a:t>
            </a:r>
          </a:p>
        </p:txBody>
      </p:sp>
    </p:spTree>
    <p:extLst>
      <p:ext uri="{BB962C8B-B14F-4D97-AF65-F5344CB8AC3E}">
        <p14:creationId xmlns:p14="http://schemas.microsoft.com/office/powerpoint/2010/main" val="238390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7D336-B2E5-7241-BF9F-D302842E8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5" y="0"/>
            <a:ext cx="75024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2F03D6-3645-9F4C-AE34-C1770A6A803A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DBA8B-14E1-D745-B2E0-1F606792C2E5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T7</a:t>
            </a:r>
          </a:p>
        </p:txBody>
      </p:sp>
    </p:spTree>
    <p:extLst>
      <p:ext uri="{BB962C8B-B14F-4D97-AF65-F5344CB8AC3E}">
        <p14:creationId xmlns:p14="http://schemas.microsoft.com/office/powerpoint/2010/main" val="350221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9C7B3-6E83-044D-9D92-76381D736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2076450"/>
            <a:ext cx="9001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78C49-821C-434F-9BF5-AE89DFEE0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526"/>
            <a:ext cx="9144000" cy="3102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32B14-1C42-A04D-B9A4-D4BC57522AD1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(Q2o2-Q2o4) for respondents who answer “yes” are not shown (see ‘having a vehicle’ example earlier)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A3E1C-B356-0845-AC7F-F113836CC184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mainstream activity label = F0</a:t>
            </a:r>
          </a:p>
        </p:txBody>
      </p:sp>
    </p:spTree>
    <p:extLst>
      <p:ext uri="{BB962C8B-B14F-4D97-AF65-F5344CB8AC3E}">
        <p14:creationId xmlns:p14="http://schemas.microsoft.com/office/powerpoint/2010/main" val="153498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8B2F8-89EE-6D49-AE2C-905FF835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8172"/>
            <a:ext cx="9144000" cy="16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5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9100A-BD74-E949-A897-A3F13981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46" y="0"/>
            <a:ext cx="76543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5314B-A0DD-704D-BEE9-607E24134049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2F6F2-94CF-024B-8A57-C8853D4B36D6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F1</a:t>
            </a:r>
          </a:p>
        </p:txBody>
      </p:sp>
    </p:spTree>
    <p:extLst>
      <p:ext uri="{BB962C8B-B14F-4D97-AF65-F5344CB8AC3E}">
        <p14:creationId xmlns:p14="http://schemas.microsoft.com/office/powerpoint/2010/main" val="2000551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5EF78-8244-844E-8CD7-53AC0B3E7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04" y="0"/>
            <a:ext cx="73255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7313B-9251-C746-959D-8D2E5B3DC3CA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ED749-89D9-4F49-B2C1-FB0F18BEECD1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F2</a:t>
            </a:r>
          </a:p>
        </p:txBody>
      </p:sp>
    </p:spTree>
    <p:extLst>
      <p:ext uri="{BB962C8B-B14F-4D97-AF65-F5344CB8AC3E}">
        <p14:creationId xmlns:p14="http://schemas.microsoft.com/office/powerpoint/2010/main" val="2982467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4D1C3-95F5-1746-B048-EFFFE3B3E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61" y="0"/>
            <a:ext cx="734227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6F066-B4AB-4E47-A675-FFBF64D4E0E4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B2F35-5842-DA47-89B6-B2A85F85504C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F3</a:t>
            </a:r>
          </a:p>
        </p:txBody>
      </p:sp>
    </p:spTree>
    <p:extLst>
      <p:ext uri="{BB962C8B-B14F-4D97-AF65-F5344CB8AC3E}">
        <p14:creationId xmlns:p14="http://schemas.microsoft.com/office/powerpoint/2010/main" val="3377435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8A90C-1E45-3C4A-A543-54760AEB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528"/>
            <a:ext cx="9144000" cy="2552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A89E2-1A53-7545-A0BB-C80E8B12B240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no questions are asked for mainstream activity label = H0</a:t>
            </a:r>
          </a:p>
        </p:txBody>
      </p:sp>
    </p:spTree>
    <p:extLst>
      <p:ext uri="{BB962C8B-B14F-4D97-AF65-F5344CB8AC3E}">
        <p14:creationId xmlns:p14="http://schemas.microsoft.com/office/powerpoint/2010/main" val="181167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286A0-4E52-9648-AFD4-1B7015E2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3" y="0"/>
            <a:ext cx="76552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A53419-2F77-904A-A1E6-183575DDFBC6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7C52A-2371-B942-ABEA-ECFDB5AA5148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H1</a:t>
            </a:r>
          </a:p>
        </p:txBody>
      </p:sp>
    </p:spTree>
    <p:extLst>
      <p:ext uri="{BB962C8B-B14F-4D97-AF65-F5344CB8AC3E}">
        <p14:creationId xmlns:p14="http://schemas.microsoft.com/office/powerpoint/2010/main" val="251859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48CA2-95D1-D248-8C24-E3B65C48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76" y="0"/>
            <a:ext cx="75206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F227F-259F-264D-983E-46D483F30210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53595-9635-5447-8FF3-1189CE91D3D9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H2</a:t>
            </a:r>
          </a:p>
        </p:txBody>
      </p:sp>
    </p:spTree>
    <p:extLst>
      <p:ext uri="{BB962C8B-B14F-4D97-AF65-F5344CB8AC3E}">
        <p14:creationId xmlns:p14="http://schemas.microsoft.com/office/powerpoint/2010/main" val="820325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3FAF4-0CB1-3D41-B9C7-4E7FFF75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34" y="0"/>
            <a:ext cx="73573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1A2A96-0DFB-1746-81B2-5E40248B1226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03274-CEA1-E240-A18C-E8B23C775C76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H3</a:t>
            </a:r>
          </a:p>
        </p:txBody>
      </p:sp>
    </p:spTree>
    <p:extLst>
      <p:ext uri="{BB962C8B-B14F-4D97-AF65-F5344CB8AC3E}">
        <p14:creationId xmlns:p14="http://schemas.microsoft.com/office/powerpoint/2010/main" val="384522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6B0EB-C033-EF4F-8640-3F631F71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509"/>
            <a:ext cx="9144000" cy="2882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9A1C0A-ECF0-484E-A49D-CA4F7C078D6B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(Q2o2-Q2o4) for respondents who answer “yes” are not shown (see ‘having a vehicle’ example earlier)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12A64-0353-AE4E-BB86-24B7F57B7D4B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mainstream activity label = E0</a:t>
            </a:r>
          </a:p>
        </p:txBody>
      </p:sp>
    </p:spTree>
    <p:extLst>
      <p:ext uri="{BB962C8B-B14F-4D97-AF65-F5344CB8AC3E}">
        <p14:creationId xmlns:p14="http://schemas.microsoft.com/office/powerpoint/2010/main" val="318882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A9D2E-1F11-8D4A-90F3-948AC1454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" y="609600"/>
            <a:ext cx="9114816" cy="56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90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218C0-5AB6-3043-8AA0-B9410085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1610"/>
            <a:ext cx="9144000" cy="20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B06FC-3806-1746-B002-346572CC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5" y="0"/>
            <a:ext cx="783653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D8FB9-A3D2-3545-A670-B8F9FEC16ECA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CA653-E7A1-B445-BB1E-57028B726AAF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E1</a:t>
            </a:r>
          </a:p>
        </p:txBody>
      </p:sp>
    </p:spTree>
    <p:extLst>
      <p:ext uri="{BB962C8B-B14F-4D97-AF65-F5344CB8AC3E}">
        <p14:creationId xmlns:p14="http://schemas.microsoft.com/office/powerpoint/2010/main" val="2093857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59060-6139-C747-9B2C-697D98E6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34" y="0"/>
            <a:ext cx="73573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83767-2511-1949-A020-556372EE9E9F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6C29B-4A5E-B141-B960-615485A90526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E2</a:t>
            </a:r>
          </a:p>
        </p:txBody>
      </p:sp>
    </p:spTree>
    <p:extLst>
      <p:ext uri="{BB962C8B-B14F-4D97-AF65-F5344CB8AC3E}">
        <p14:creationId xmlns:p14="http://schemas.microsoft.com/office/powerpoint/2010/main" val="350128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2B776-B2F5-4F4F-A2F7-88BB4FED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35" y="0"/>
            <a:ext cx="7349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438A6-A834-314B-9C3C-47DAC877542B}"/>
              </a:ext>
            </a:extLst>
          </p:cNvPr>
          <p:cNvSpPr txBox="1"/>
          <p:nvPr/>
        </p:nvSpPr>
        <p:spPr>
          <a:xfrm>
            <a:off x="0" y="628897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NB. the next 3 questions (Q1o7-Q1o9) for respondents who answer “yes” are not shown (see car-sharing example earlier)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6AB9-7485-2B4B-B112-625A8E7DD24E}"/>
              </a:ext>
            </a:extLst>
          </p:cNvPr>
          <p:cNvSpPr txBox="1"/>
          <p:nvPr/>
        </p:nvSpPr>
        <p:spPr>
          <a:xfrm>
            <a:off x="1" y="19557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innovation label = E3</a:t>
            </a:r>
          </a:p>
        </p:txBody>
      </p:sp>
    </p:spTree>
    <p:extLst>
      <p:ext uri="{BB962C8B-B14F-4D97-AF65-F5344CB8AC3E}">
        <p14:creationId xmlns:p14="http://schemas.microsoft.com/office/powerpoint/2010/main" val="3383738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456743-2019-5C47-91F5-5F1800087BDB}"/>
              </a:ext>
            </a:extLst>
          </p:cNvPr>
          <p:cNvSpPr txBox="1"/>
          <p:nvPr/>
        </p:nvSpPr>
        <p:spPr>
          <a:xfrm>
            <a:off x="0" y="1311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That’s the end of the introductory questions which establish whether respondents use or have heard of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16 different innovations and 4 mainstream activities in each of 4 domains: transport, food, homes, energy.</a:t>
            </a:r>
          </a:p>
        </p:txBody>
      </p:sp>
    </p:spTree>
    <p:extLst>
      <p:ext uri="{BB962C8B-B14F-4D97-AF65-F5344CB8AC3E}">
        <p14:creationId xmlns:p14="http://schemas.microsoft.com/office/powerpoint/2010/main" val="1098744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CE93D-1AF7-5E42-8D61-754A875E94B6}"/>
              </a:ext>
            </a:extLst>
          </p:cNvPr>
          <p:cNvSpPr txBox="1"/>
          <p:nvPr/>
        </p:nvSpPr>
        <p:spPr>
          <a:xfrm>
            <a:off x="472966" y="409906"/>
            <a:ext cx="828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Having answered these questions, respondents are classified for </a:t>
            </a:r>
            <a:r>
              <a:rPr lang="en-US" u="sng" dirty="0"/>
              <a:t>each</a:t>
            </a:r>
            <a:r>
              <a:rPr lang="en-US" dirty="0"/>
              <a:t> of the</a:t>
            </a:r>
            <a:br>
              <a:rPr lang="en-US" dirty="0"/>
            </a:br>
            <a:r>
              <a:rPr lang="en-US" dirty="0"/>
              <a:t>16 innovations (T1-T7, F1-F3, H1-H3, E1-E3) and 3 mainstream activities (T0, F0, E0) as:</a:t>
            </a:r>
          </a:p>
          <a:p>
            <a:r>
              <a:rPr lang="en-US" b="1" dirty="0"/>
              <a:t>adopter		</a:t>
            </a:r>
            <a:r>
              <a:rPr lang="en-US" dirty="0"/>
              <a:t>= yes, I use this … either currently or in the past</a:t>
            </a:r>
          </a:p>
          <a:p>
            <a:r>
              <a:rPr lang="en-US" b="1" dirty="0"/>
              <a:t>non-adopter	</a:t>
            </a:r>
            <a:r>
              <a:rPr lang="en-US" dirty="0"/>
              <a:t>= no, I don’t use this ... but I have heard of it</a:t>
            </a:r>
          </a:p>
          <a:p>
            <a:r>
              <a:rPr lang="en-US" b="1" dirty="0"/>
              <a:t>not classified	</a:t>
            </a:r>
            <a:r>
              <a:rPr lang="en-US" dirty="0"/>
              <a:t>= no … I have never heard of this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84021-6FFA-1B4C-8E63-6BF0B67F5929}"/>
              </a:ext>
            </a:extLst>
          </p:cNvPr>
          <p:cNvSpPr txBox="1"/>
          <p:nvPr/>
        </p:nvSpPr>
        <p:spPr>
          <a:xfrm>
            <a:off x="472966" y="2033754"/>
            <a:ext cx="828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respondents are classified as </a:t>
            </a:r>
            <a:r>
              <a:rPr lang="en-US" b="1" dirty="0"/>
              <a:t>adopters</a:t>
            </a:r>
            <a:r>
              <a:rPr lang="en-US" dirty="0"/>
              <a:t> for the 4th mainstream activity (H0) as this is = manually controlling devices at home (which everyone does!).</a:t>
            </a:r>
          </a:p>
          <a:p>
            <a:endParaRPr lang="en-US" dirty="0"/>
          </a:p>
          <a:p>
            <a:r>
              <a:rPr lang="en-US" dirty="0"/>
              <a:t>So, as an example, at this point in the survey one respondent might be classified as: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9A429-4BFD-6343-8436-79BD4F4223AB}"/>
              </a:ext>
            </a:extLst>
          </p:cNvPr>
          <p:cNvSpPr txBox="1"/>
          <p:nvPr/>
        </p:nvSpPr>
        <p:spPr>
          <a:xfrm>
            <a:off x="557924" y="4806335"/>
            <a:ext cx="828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this classification, an ‘allocation algorithm’ decides which survey variant to allocate the respondent to. The algorithm first </a:t>
            </a:r>
            <a:r>
              <a:rPr lang="en-US" dirty="0" err="1"/>
              <a:t>prioritises</a:t>
            </a:r>
            <a:r>
              <a:rPr lang="en-US" dirty="0"/>
              <a:t> </a:t>
            </a:r>
            <a:r>
              <a:rPr lang="en-US" b="1" dirty="0"/>
              <a:t>adopters of innovations</a:t>
            </a:r>
            <a:r>
              <a:rPr lang="en-US" dirty="0"/>
              <a:t>, </a:t>
            </a:r>
            <a:r>
              <a:rPr lang="en-US" i="1" dirty="0"/>
              <a:t>then </a:t>
            </a:r>
            <a:r>
              <a:rPr lang="en-US" b="1" dirty="0"/>
              <a:t>non-adopters of innovations</a:t>
            </a:r>
            <a:r>
              <a:rPr lang="en-US" dirty="0"/>
              <a:t>, </a:t>
            </a:r>
            <a:r>
              <a:rPr lang="en-US" i="1" dirty="0"/>
              <a:t>then</a:t>
            </a:r>
            <a:r>
              <a:rPr lang="en-US" dirty="0"/>
              <a:t> </a:t>
            </a:r>
            <a:r>
              <a:rPr lang="en-US" b="1" dirty="0"/>
              <a:t>adopters of mainstream activities</a:t>
            </a:r>
            <a:r>
              <a:rPr lang="en-US" dirty="0"/>
              <a:t> (subject to quotas in each case).</a:t>
            </a:r>
          </a:p>
          <a:p>
            <a:endParaRPr lang="en-US" dirty="0"/>
          </a:p>
          <a:p>
            <a:r>
              <a:rPr lang="en-US" dirty="0"/>
              <a:t>In this example, the respondent is allocated to survey variant T1 as an adopter.</a:t>
            </a:r>
          </a:p>
          <a:p>
            <a:r>
              <a:rPr lang="en-US" dirty="0"/>
              <a:t>(T1 is the ‘car-sharing’ innovation).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B4523-5FA4-0E46-A93B-5DB142C24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305419"/>
            <a:ext cx="8280400" cy="1231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85FCEC-A785-B64A-AE32-949130B0083B}"/>
              </a:ext>
            </a:extLst>
          </p:cNvPr>
          <p:cNvSpPr txBox="1"/>
          <p:nvPr/>
        </p:nvSpPr>
        <p:spPr>
          <a:xfrm>
            <a:off x="0" y="13112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Allocation algorithm (or </a:t>
            </a:r>
            <a:r>
              <a:rPr lang="en-US" sz="1200" dirty="0" err="1">
                <a:solidFill>
                  <a:srgbClr val="FF0000"/>
                </a:solidFill>
                <a:highlight>
                  <a:srgbClr val="FFFF00"/>
                </a:highlight>
              </a:rPr>
              <a:t>prioritisation</a:t>
            </a: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 algorithm)</a:t>
            </a:r>
          </a:p>
        </p:txBody>
      </p:sp>
    </p:spTree>
    <p:extLst>
      <p:ext uri="{BB962C8B-B14F-4D97-AF65-F5344CB8AC3E}">
        <p14:creationId xmlns:p14="http://schemas.microsoft.com/office/powerpoint/2010/main" val="743917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097C31-14A9-AD49-A75E-6E3FDBB2ABB1}"/>
              </a:ext>
            </a:extLst>
          </p:cNvPr>
          <p:cNvSpPr txBox="1"/>
          <p:nvPr/>
        </p:nvSpPr>
        <p:spPr>
          <a:xfrm>
            <a:off x="0" y="17215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The wording of these next blocks of questions is varied and adapted to each innovation or mainstream activity.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This gives 20 survey variants: 16 innovations + 4 mainstream activities.</a:t>
            </a:r>
          </a:p>
          <a:p>
            <a:pPr algn="ctr"/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Both </a:t>
            </a:r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adopters</a:t>
            </a: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 and </a:t>
            </a:r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non-adopters</a:t>
            </a: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 can be allocated to each survey variant.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Some questions are worded slightly differently for </a:t>
            </a:r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adopters</a:t>
            </a: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 and </a:t>
            </a:r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non-adopters</a:t>
            </a: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 (e.g., present vs. future tense).</a:t>
            </a:r>
          </a:p>
          <a:p>
            <a:pPr algn="ctr"/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The following questions are shown for </a:t>
            </a:r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adopters</a:t>
            </a: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 of one particular survey variant (T1 = car-sharing).</a:t>
            </a:r>
          </a:p>
        </p:txBody>
      </p:sp>
    </p:spTree>
    <p:extLst>
      <p:ext uri="{BB962C8B-B14F-4D97-AF65-F5344CB8AC3E}">
        <p14:creationId xmlns:p14="http://schemas.microsoft.com/office/powerpoint/2010/main" val="3371128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F91784-FCDD-2140-A9A9-07FAB5171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428"/>
            <a:ext cx="9144000" cy="48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3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2DEF3-308C-8943-89E2-5D0727E9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783"/>
            <a:ext cx="9144000" cy="32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1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1F19E-7A27-C344-B08D-EBB07CF7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089"/>
            <a:ext cx="9144000" cy="40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80664-8810-EF40-BAFB-8E350F8C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991"/>
            <a:ext cx="9144000" cy="32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18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89355-4A2A-7B4B-8CD4-889ED42A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084"/>
            <a:ext cx="9144000" cy="40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27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D922F-5644-4442-8C9C-E0AEA55B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6" y="0"/>
            <a:ext cx="855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08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99109-A9E2-B74E-94CF-25529796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82" y="0"/>
            <a:ext cx="8570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68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DD7EB-177C-EF41-9399-A0935B0F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1" y="0"/>
            <a:ext cx="8538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1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B5FB8-ED7F-0D4E-89F8-05A76B87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5" y="0"/>
            <a:ext cx="8558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16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300B0-4434-7946-94CB-327C1BBA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1" y="0"/>
            <a:ext cx="8538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2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D8C36-5EB5-3045-9FB8-82F9DF71A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" y="0"/>
            <a:ext cx="856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18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DE7CD-21A4-EC45-9F3A-E278EE46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71" y="0"/>
            <a:ext cx="855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57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F9B6D-C8A8-1441-A0DE-FCCC5A2A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695"/>
            <a:ext cx="9144000" cy="28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36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C4297-64F8-504C-8314-36C3BF75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509"/>
            <a:ext cx="9144000" cy="2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5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4C62E-DC4A-4648-A38E-A5B80037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720"/>
            <a:ext cx="9144000" cy="2886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851EA5-0EDF-9446-8663-F236C38E0ACA}"/>
              </a:ext>
            </a:extLst>
          </p:cNvPr>
          <p:cNvSpPr txBox="1"/>
          <p:nvPr/>
        </p:nvSpPr>
        <p:spPr>
          <a:xfrm>
            <a:off x="0" y="6499178"/>
            <a:ext cx="893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if respondents answer “no”, they skip the next 3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7FF17-B2E0-2D41-9A92-224CC9F87D86}"/>
              </a:ext>
            </a:extLst>
          </p:cNvPr>
          <p:cNvSpPr txBox="1"/>
          <p:nvPr/>
        </p:nvSpPr>
        <p:spPr>
          <a:xfrm>
            <a:off x="1" y="206081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mainstream activity label = T0</a:t>
            </a:r>
          </a:p>
        </p:txBody>
      </p:sp>
    </p:spTree>
    <p:extLst>
      <p:ext uri="{BB962C8B-B14F-4D97-AF65-F5344CB8AC3E}">
        <p14:creationId xmlns:p14="http://schemas.microsoft.com/office/powerpoint/2010/main" val="1921795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C3D80-65A1-F44E-B728-2E75A40B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754"/>
            <a:ext cx="9144000" cy="40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01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74C21-749C-6C48-BB07-BEDECD8B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12"/>
            <a:ext cx="9144000" cy="57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87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BA364-5DEE-7843-837D-009EBEFA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657"/>
            <a:ext cx="9144000" cy="57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65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A13B7-A1EF-F44D-9C72-BDFB516F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165"/>
            <a:ext cx="9144000" cy="57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5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522E6-3FA2-D54E-9104-BC88E66A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495"/>
            <a:ext cx="9144000" cy="57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5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D63B2-F182-7F49-AB78-E23683BA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440"/>
            <a:ext cx="9144000" cy="57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485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EFD9D-A3E2-AE42-B01A-9F5F1FC1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872"/>
            <a:ext cx="9144000" cy="57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8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38034-C157-6D48-ACC5-074E6D78E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440"/>
            <a:ext cx="9144000" cy="57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3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CBEE7-F0ED-614B-BBBE-6D3CC8CC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32" y="0"/>
            <a:ext cx="835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4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FBE38-2B9B-0D41-AE31-79543745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" y="0"/>
            <a:ext cx="8143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5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169F8-2942-DE4E-9916-A530B7D6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716"/>
            <a:ext cx="9144000" cy="3380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648B8-E9D0-9448-A2C7-A11F70A4B6B6}"/>
              </a:ext>
            </a:extLst>
          </p:cNvPr>
          <p:cNvSpPr txBox="1"/>
          <p:nvPr/>
        </p:nvSpPr>
        <p:spPr>
          <a:xfrm>
            <a:off x="1" y="20608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this question is asked in the past tense if respondents answer “yes, in the past but not now” to the previous question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same applies to the next 2 questions</a:t>
            </a:r>
          </a:p>
        </p:txBody>
      </p:sp>
    </p:spTree>
    <p:extLst>
      <p:ext uri="{BB962C8B-B14F-4D97-AF65-F5344CB8AC3E}">
        <p14:creationId xmlns:p14="http://schemas.microsoft.com/office/powerpoint/2010/main" val="1919291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90FD8-4404-5245-8A43-ECAE569C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261"/>
            <a:ext cx="9144000" cy="56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17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472DB-9231-F34B-9830-4EB2CA43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813"/>
            <a:ext cx="9144000" cy="34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86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7E132A-7681-A247-8293-E0FA28E0DD29}"/>
              </a:ext>
            </a:extLst>
          </p:cNvPr>
          <p:cNvSpPr txBox="1"/>
          <p:nvPr/>
        </p:nvSpPr>
        <p:spPr>
          <a:xfrm>
            <a:off x="0" y="17020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These next blocks of questions are varied and adapted to one of four domains: transport, food, homes, energy.</a:t>
            </a:r>
          </a:p>
          <a:p>
            <a:pPr algn="ctr"/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The domain is consistent with the innovation or mainstream activity from the previous blocks of questions.</a:t>
            </a:r>
          </a:p>
          <a:p>
            <a:pPr algn="ctr"/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The following questions are for one particular domain (T = transport).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64CDC-CE84-BB4E-B22A-241CB2D76B57}"/>
              </a:ext>
            </a:extLst>
          </p:cNvPr>
          <p:cNvSpPr txBox="1"/>
          <p:nvPr/>
        </p:nvSpPr>
        <p:spPr>
          <a:xfrm>
            <a:off x="0" y="13112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That’s the end of the questions specific to one innovation or mainstream activity.</a:t>
            </a:r>
          </a:p>
          <a:p>
            <a:pPr algn="ctr"/>
            <a:endParaRPr lang="en-US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The questions shown were for T1 = car-sharing. See spreadsheet for questions for all other innovations and mainstream activities.</a:t>
            </a:r>
          </a:p>
        </p:txBody>
      </p:sp>
    </p:spTree>
    <p:extLst>
      <p:ext uri="{BB962C8B-B14F-4D97-AF65-F5344CB8AC3E}">
        <p14:creationId xmlns:p14="http://schemas.microsoft.com/office/powerpoint/2010/main" val="42226213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1A9E4-AE01-624C-96C5-832B1968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5" y="0"/>
            <a:ext cx="7626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36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278790-82D8-334A-A485-E2771E888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22" y="0"/>
            <a:ext cx="7790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651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BA02E-557F-8E44-9B52-8B051FD1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4168"/>
            <a:ext cx="9144000" cy="12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3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0E65E-8F57-4647-88C8-56D71A1BC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957"/>
            <a:ext cx="9144000" cy="59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12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6A3DA-46D5-124C-95F2-0E3DCA73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549"/>
            <a:ext cx="9144000" cy="59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73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704290-40FF-AE4A-A353-61723972A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362"/>
            <a:ext cx="9144000" cy="36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32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67D81-9DBE-484D-B494-08A9EA6E3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382"/>
            <a:ext cx="9144000" cy="40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0BD9F-C2AA-BC40-B43E-24443D7E1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083"/>
            <a:ext cx="9144000" cy="36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38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2F1B9-E90D-BC45-AF4F-B0A52A77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838"/>
            <a:ext cx="9144000" cy="40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438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CA2B7D-F95B-9A4A-97C4-40AECF3095CE}"/>
              </a:ext>
            </a:extLst>
          </p:cNvPr>
          <p:cNvSpPr txBox="1"/>
          <p:nvPr/>
        </p:nvSpPr>
        <p:spPr>
          <a:xfrm>
            <a:off x="0" y="1193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These final blocks of questions are the same for all respondents.</a:t>
            </a:r>
          </a:p>
        </p:txBody>
      </p:sp>
    </p:spTree>
    <p:extLst>
      <p:ext uri="{BB962C8B-B14F-4D97-AF65-F5344CB8AC3E}">
        <p14:creationId xmlns:p14="http://schemas.microsoft.com/office/powerpoint/2010/main" val="29326053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F2A9E-C3A9-174A-AB1E-2A030850F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3191"/>
            <a:ext cx="9144000" cy="12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357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C76F4-C6BE-F14F-A381-AF4158FC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6" y="0"/>
            <a:ext cx="879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876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7794B-05F3-7B4F-9B2C-8742D156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7" y="0"/>
            <a:ext cx="8780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223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46BE2-98D6-3D4A-8266-5EF799E7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" y="0"/>
            <a:ext cx="878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32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78307-C0EC-F64C-A230-40919E4ED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9" y="0"/>
            <a:ext cx="879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0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8D4D2-1FBA-784C-B2FB-E45CC6BA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3" y="0"/>
            <a:ext cx="8772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719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80C2B-DC42-C64F-9F6E-4079327D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57"/>
            <a:ext cx="9144000" cy="52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44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3A1D1C-F848-AC42-9E9E-480C16431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619"/>
            <a:ext cx="9144000" cy="5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2046B-25D0-374F-A007-0C5B3491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604"/>
            <a:ext cx="9144000" cy="44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91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9DE58-FAB8-C04F-8057-B1661812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616"/>
            <a:ext cx="9144000" cy="51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520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A61D2-9369-4442-8E9A-C373DDD8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715"/>
            <a:ext cx="9144000" cy="519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40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C176E-5BBE-7740-A589-09CB2A0F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899"/>
            <a:ext cx="9144000" cy="52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930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11CFF-DF70-714F-BCB5-10A267B9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899"/>
            <a:ext cx="9144000" cy="52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74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CE0483-B9E4-AF48-B745-A6EE8CF49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522"/>
            <a:ext cx="9144000" cy="52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708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294DA-8A8D-974E-8004-6D87B68C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877"/>
            <a:ext cx="9144000" cy="51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99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6695A-200D-7249-AE7F-AAFF5002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851"/>
            <a:ext cx="9144000" cy="52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431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B77E2-89F0-394E-AF27-3C8B36D9D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190"/>
            <a:ext cx="9144000" cy="52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65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D5422-BD78-1A4A-8670-318A7FA50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281"/>
            <a:ext cx="9144000" cy="51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94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25255-E162-D546-BF9B-8AB1EEBAD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034"/>
            <a:ext cx="9144000" cy="51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FBF24-3106-D940-B2AB-E1FAA65F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854"/>
            <a:ext cx="9144000" cy="18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004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918171-0690-2E4A-80DC-0A930E5F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432"/>
            <a:ext cx="9144000" cy="52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68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72D21-58D5-9947-AE6D-0D3B495B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851"/>
            <a:ext cx="9144000" cy="52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06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433A5-A611-844E-A5F5-D4F1896D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08"/>
            <a:ext cx="9144000" cy="67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02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BE94F8-F699-014F-89C5-F2399721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78"/>
            <a:ext cx="9144000" cy="68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712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68195-344F-C24A-884C-98D746AAC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08"/>
            <a:ext cx="9144000" cy="67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67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D7719-6829-3345-AB75-4BA3281AD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5"/>
            <a:ext cx="9144000" cy="68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95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8CE46-A48A-B643-90D3-7F72F61B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213"/>
            <a:ext cx="9144000" cy="12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05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0DA92-02DB-CD4A-9A01-C8C7D6DE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834"/>
            <a:ext cx="9144000" cy="336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891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9AC4E-E1F7-5D48-BD1C-8C4B2366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574"/>
            <a:ext cx="9144000" cy="5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345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331F2-437B-3E45-80BB-4BB51574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162"/>
            <a:ext cx="9144000" cy="538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1176</Words>
  <Application>Microsoft Macintosh PowerPoint</Application>
  <PresentationFormat>On-screen Show (4:3)</PresentationFormat>
  <Paragraphs>78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4" baseType="lpstr">
      <vt:lpstr>Arial</vt:lpstr>
      <vt:lpstr>Calibri</vt:lpstr>
      <vt:lpstr>Calibri Light</vt:lpstr>
      <vt:lpstr>Office Theme</vt:lpstr>
      <vt:lpstr>online version of SILCI big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Wilson (TYN - Staff)</dc:creator>
  <cp:lastModifiedBy>Emilie Vrain (TYN - Staff)</cp:lastModifiedBy>
  <cp:revision>20</cp:revision>
  <dcterms:created xsi:type="dcterms:W3CDTF">2019-10-01T11:08:19Z</dcterms:created>
  <dcterms:modified xsi:type="dcterms:W3CDTF">2021-03-10T08:51:11Z</dcterms:modified>
</cp:coreProperties>
</file>