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669088"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77" autoAdjust="0"/>
    <p:restoredTop sz="93395" autoAdjust="0"/>
  </p:normalViewPr>
  <p:slideViewPr>
    <p:cSldViewPr>
      <p:cViewPr>
        <p:scale>
          <a:sx n="110" d="100"/>
          <a:sy n="110" d="100"/>
        </p:scale>
        <p:origin x="-1302" y="3582"/>
      </p:cViewPr>
      <p:guideLst>
        <p:guide orient="horz" pos="31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E04A2DBD-7D50-43BC-B12A-246F74C942BB}" type="datetimeFigureOut">
              <a:rPr lang="en-GB" smtClean="0"/>
              <a:pPr/>
              <a:t>01/11/2016</a:t>
            </a:fld>
            <a:endParaRPr lang="en-GB"/>
          </a:p>
        </p:txBody>
      </p:sp>
      <p:sp>
        <p:nvSpPr>
          <p:cNvPr id="4" name="Slide Image Placeholder 3"/>
          <p:cNvSpPr>
            <a:spLocks noGrp="1" noRot="1" noChangeAspect="1"/>
          </p:cNvSpPr>
          <p:nvPr>
            <p:ph type="sldImg" idx="2"/>
          </p:nvPr>
        </p:nvSpPr>
        <p:spPr>
          <a:xfrm>
            <a:off x="2046288" y="744538"/>
            <a:ext cx="2576512"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750" y="4716463"/>
            <a:ext cx="5335588"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a:defRPr sz="1200"/>
            </a:lvl1pPr>
          </a:lstStyle>
          <a:p>
            <a:fld id="{ADBC5F33-0BD0-4026-A724-E714D77FB16D}" type="slidenum">
              <a:rPr lang="en-GB" smtClean="0"/>
              <a:pPr/>
              <a:t>‹#›</a:t>
            </a:fld>
            <a:endParaRPr lang="en-GB"/>
          </a:p>
        </p:txBody>
      </p:sp>
    </p:spTree>
    <p:extLst>
      <p:ext uri="{BB962C8B-B14F-4D97-AF65-F5344CB8AC3E}">
        <p14:creationId xmlns:p14="http://schemas.microsoft.com/office/powerpoint/2010/main" val="893994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3"/>
            <a:ext cx="5829300" cy="2123369"/>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344DA20-A2CE-4B67-AD02-AA800816E97A}" type="datetimeFigureOut">
              <a:rPr lang="en-GB" smtClean="0"/>
              <a:pPr/>
              <a:t>01/11/2016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F61A0B-D2AB-4813-AD86-ED08AF7A2E7C}" type="slidenum">
              <a:rPr lang="en-GB" smtClean="0"/>
              <a:pPr/>
              <a:t>‹#›</a:t>
            </a:fld>
            <a:endParaRPr lang="en-GB"/>
          </a:p>
        </p:txBody>
      </p:sp>
    </p:spTree>
    <p:extLst>
      <p:ext uri="{BB962C8B-B14F-4D97-AF65-F5344CB8AC3E}">
        <p14:creationId xmlns:p14="http://schemas.microsoft.com/office/powerpoint/2010/main" val="3165307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44DA20-A2CE-4B67-AD02-AA800816E97A}" type="datetimeFigureOut">
              <a:rPr lang="en-GB" smtClean="0"/>
              <a:pPr/>
              <a:t>01/11/2016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F61A0B-D2AB-4813-AD86-ED08AF7A2E7C}" type="slidenum">
              <a:rPr lang="en-GB" smtClean="0"/>
              <a:pPr/>
              <a:t>‹#›</a:t>
            </a:fld>
            <a:endParaRPr lang="en-GB"/>
          </a:p>
        </p:txBody>
      </p:sp>
    </p:spTree>
    <p:extLst>
      <p:ext uri="{BB962C8B-B14F-4D97-AF65-F5344CB8AC3E}">
        <p14:creationId xmlns:p14="http://schemas.microsoft.com/office/powerpoint/2010/main" val="465285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29697"/>
            <a:ext cx="1157288" cy="112680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7176" y="529697"/>
            <a:ext cx="3357563" cy="11268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44DA20-A2CE-4B67-AD02-AA800816E97A}" type="datetimeFigureOut">
              <a:rPr lang="en-GB" smtClean="0"/>
              <a:pPr/>
              <a:t>01/11/2016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F61A0B-D2AB-4813-AD86-ED08AF7A2E7C}" type="slidenum">
              <a:rPr lang="en-GB" smtClean="0"/>
              <a:pPr/>
              <a:t>‹#›</a:t>
            </a:fld>
            <a:endParaRPr lang="en-GB"/>
          </a:p>
        </p:txBody>
      </p:sp>
    </p:spTree>
    <p:extLst>
      <p:ext uri="{BB962C8B-B14F-4D97-AF65-F5344CB8AC3E}">
        <p14:creationId xmlns:p14="http://schemas.microsoft.com/office/powerpoint/2010/main" val="1355226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44DA20-A2CE-4B67-AD02-AA800816E97A}" type="datetimeFigureOut">
              <a:rPr lang="en-GB" smtClean="0"/>
              <a:pPr/>
              <a:t>01/11/2016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F61A0B-D2AB-4813-AD86-ED08AF7A2E7C}" type="slidenum">
              <a:rPr lang="en-GB" smtClean="0"/>
              <a:pPr/>
              <a:t>‹#›</a:t>
            </a:fld>
            <a:endParaRPr lang="en-GB"/>
          </a:p>
        </p:txBody>
      </p:sp>
    </p:spTree>
    <p:extLst>
      <p:ext uri="{BB962C8B-B14F-4D97-AF65-F5344CB8AC3E}">
        <p14:creationId xmlns:p14="http://schemas.microsoft.com/office/powerpoint/2010/main" val="1987980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2"/>
            <a:ext cx="5829300" cy="1967442"/>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44DA20-A2CE-4B67-AD02-AA800816E97A}" type="datetimeFigureOut">
              <a:rPr lang="en-GB" smtClean="0"/>
              <a:pPr/>
              <a:t>01/11/2016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F61A0B-D2AB-4813-AD86-ED08AF7A2E7C}" type="slidenum">
              <a:rPr lang="en-GB" smtClean="0"/>
              <a:pPr/>
              <a:t>‹#›</a:t>
            </a:fld>
            <a:endParaRPr lang="en-GB"/>
          </a:p>
        </p:txBody>
      </p:sp>
    </p:spTree>
    <p:extLst>
      <p:ext uri="{BB962C8B-B14F-4D97-AF65-F5344CB8AC3E}">
        <p14:creationId xmlns:p14="http://schemas.microsoft.com/office/powerpoint/2010/main" val="4113779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344DA20-A2CE-4B67-AD02-AA800816E97A}" type="datetimeFigureOut">
              <a:rPr lang="en-GB" smtClean="0"/>
              <a:pPr/>
              <a:t>01/11/2016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F61A0B-D2AB-4813-AD86-ED08AF7A2E7C}" type="slidenum">
              <a:rPr lang="en-GB" smtClean="0"/>
              <a:pPr/>
              <a:t>‹#›</a:t>
            </a:fld>
            <a:endParaRPr lang="en-GB"/>
          </a:p>
        </p:txBody>
      </p:sp>
    </p:spTree>
    <p:extLst>
      <p:ext uri="{BB962C8B-B14F-4D97-AF65-F5344CB8AC3E}">
        <p14:creationId xmlns:p14="http://schemas.microsoft.com/office/powerpoint/2010/main" val="2710513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344DA20-A2CE-4B67-AD02-AA800816E97A}" type="datetimeFigureOut">
              <a:rPr lang="en-GB" smtClean="0"/>
              <a:pPr/>
              <a:t>01/11/2016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3F61A0B-D2AB-4813-AD86-ED08AF7A2E7C}" type="slidenum">
              <a:rPr lang="en-GB" smtClean="0"/>
              <a:pPr/>
              <a:t>‹#›</a:t>
            </a:fld>
            <a:endParaRPr lang="en-GB"/>
          </a:p>
        </p:txBody>
      </p:sp>
    </p:spTree>
    <p:extLst>
      <p:ext uri="{BB962C8B-B14F-4D97-AF65-F5344CB8AC3E}">
        <p14:creationId xmlns:p14="http://schemas.microsoft.com/office/powerpoint/2010/main" val="43101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344DA20-A2CE-4B67-AD02-AA800816E97A}" type="datetimeFigureOut">
              <a:rPr lang="en-GB" smtClean="0"/>
              <a:pPr/>
              <a:t>01/11/2016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3F61A0B-D2AB-4813-AD86-ED08AF7A2E7C}" type="slidenum">
              <a:rPr lang="en-GB" smtClean="0"/>
              <a:pPr/>
              <a:t>‹#›</a:t>
            </a:fld>
            <a:endParaRPr lang="en-GB"/>
          </a:p>
        </p:txBody>
      </p:sp>
    </p:spTree>
    <p:extLst>
      <p:ext uri="{BB962C8B-B14F-4D97-AF65-F5344CB8AC3E}">
        <p14:creationId xmlns:p14="http://schemas.microsoft.com/office/powerpoint/2010/main" val="288296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44DA20-A2CE-4B67-AD02-AA800816E97A}" type="datetimeFigureOut">
              <a:rPr lang="en-GB" smtClean="0"/>
              <a:pPr/>
              <a:t>01/11/2016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3F61A0B-D2AB-4813-AD86-ED08AF7A2E7C}" type="slidenum">
              <a:rPr lang="en-GB" smtClean="0"/>
              <a:pPr/>
              <a:t>‹#›</a:t>
            </a:fld>
            <a:endParaRPr lang="en-GB"/>
          </a:p>
        </p:txBody>
      </p:sp>
    </p:spTree>
    <p:extLst>
      <p:ext uri="{BB962C8B-B14F-4D97-AF65-F5344CB8AC3E}">
        <p14:creationId xmlns:p14="http://schemas.microsoft.com/office/powerpoint/2010/main" val="357467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94406"/>
            <a:ext cx="2256235" cy="167851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44DA20-A2CE-4B67-AD02-AA800816E97A}" type="datetimeFigureOut">
              <a:rPr lang="en-GB" smtClean="0"/>
              <a:pPr/>
              <a:t>01/11/2016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F61A0B-D2AB-4813-AD86-ED08AF7A2E7C}" type="slidenum">
              <a:rPr lang="en-GB" smtClean="0"/>
              <a:pPr/>
              <a:t>‹#›</a:t>
            </a:fld>
            <a:endParaRPr lang="en-GB"/>
          </a:p>
        </p:txBody>
      </p:sp>
    </p:spTree>
    <p:extLst>
      <p:ext uri="{BB962C8B-B14F-4D97-AF65-F5344CB8AC3E}">
        <p14:creationId xmlns:p14="http://schemas.microsoft.com/office/powerpoint/2010/main" val="2622920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2"/>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44DA20-A2CE-4B67-AD02-AA800816E97A}" type="datetimeFigureOut">
              <a:rPr lang="en-GB" smtClean="0"/>
              <a:pPr/>
              <a:t>01/11/2016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F61A0B-D2AB-4813-AD86-ED08AF7A2E7C}" type="slidenum">
              <a:rPr lang="en-GB" smtClean="0"/>
              <a:pPr/>
              <a:t>‹#›</a:t>
            </a:fld>
            <a:endParaRPr lang="en-GB"/>
          </a:p>
        </p:txBody>
      </p:sp>
    </p:spTree>
    <p:extLst>
      <p:ext uri="{BB962C8B-B14F-4D97-AF65-F5344CB8AC3E}">
        <p14:creationId xmlns:p14="http://schemas.microsoft.com/office/powerpoint/2010/main" val="1836205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4344DA20-A2CE-4B67-AD02-AA800816E97A}" type="datetimeFigureOut">
              <a:rPr lang="en-GB" smtClean="0"/>
              <a:pPr/>
              <a:t>01/11/2016</a:t>
            </a:fld>
            <a:endParaRPr lang="en-GB"/>
          </a:p>
        </p:txBody>
      </p:sp>
      <p:sp>
        <p:nvSpPr>
          <p:cNvPr id="5" name="Footer Placeholder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73F61A0B-D2AB-4813-AD86-ED08AF7A2E7C}" type="slidenum">
              <a:rPr lang="en-GB" smtClean="0"/>
              <a:pPr/>
              <a:t>‹#›</a:t>
            </a:fld>
            <a:endParaRPr lang="en-GB"/>
          </a:p>
        </p:txBody>
      </p:sp>
    </p:spTree>
    <p:extLst>
      <p:ext uri="{BB962C8B-B14F-4D97-AF65-F5344CB8AC3E}">
        <p14:creationId xmlns:p14="http://schemas.microsoft.com/office/powerpoint/2010/main" val="40851489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perrella@feg.unesp.b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477" y="48661"/>
            <a:ext cx="6408712" cy="954107"/>
          </a:xfrm>
          <a:prstGeom prst="rect">
            <a:avLst/>
          </a:prstGeom>
        </p:spPr>
        <p:txBody>
          <a:bodyPr wrap="square">
            <a:spAutoFit/>
          </a:bodyPr>
          <a:lstStyle/>
          <a:p>
            <a:r>
              <a:rPr lang="en-GB" sz="1600" b="1" dirty="0" smtClean="0">
                <a:solidFill>
                  <a:schemeClr val="accent6"/>
                </a:solidFill>
                <a:latin typeface="Century Gothic" panose="020B0502020202020204" pitchFamily="34" charset="0"/>
              </a:rPr>
              <a:t>(Re)Connect the Nexus: Young People and food/water/energy</a:t>
            </a:r>
            <a:endParaRPr lang="en-GB" sz="1600" b="1" dirty="0">
              <a:solidFill>
                <a:schemeClr val="accent6"/>
              </a:solidFill>
              <a:latin typeface="Century Gothic" panose="020B0502020202020204" pitchFamily="34" charset="0"/>
            </a:endParaRPr>
          </a:p>
          <a:p>
            <a:endParaRPr lang="en-GB" b="1" dirty="0" smtClean="0">
              <a:solidFill>
                <a:schemeClr val="tx1">
                  <a:lumMod val="50000"/>
                  <a:lumOff val="50000"/>
                </a:schemeClr>
              </a:solidFill>
              <a:latin typeface="Century Gothic" panose="020B0502020202020204" pitchFamily="34" charset="0"/>
            </a:endParaRPr>
          </a:p>
          <a:p>
            <a:endParaRPr lang="en-GB" sz="1100" dirty="0">
              <a:solidFill>
                <a:schemeClr val="tx1">
                  <a:lumMod val="50000"/>
                  <a:lumOff val="50000"/>
                </a:schemeClr>
              </a:solidFill>
              <a:latin typeface="Century Gothic" panose="020B0502020202020204" pitchFamily="34" charset="0"/>
            </a:endParaRPr>
          </a:p>
          <a:p>
            <a:endParaRPr lang="en-GB" sz="1100" dirty="0">
              <a:solidFill>
                <a:schemeClr val="tx1">
                  <a:lumMod val="50000"/>
                  <a:lumOff val="50000"/>
                </a:schemeClr>
              </a:solidFill>
              <a:latin typeface="Century Gothic" panose="020B0502020202020204" pitchFamily="34" charset="0"/>
            </a:endParaRP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9609" y="8913440"/>
            <a:ext cx="1015406" cy="8496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AutoShape 2" descr="data:image/jpeg;base64,/9j/4AAQSkZJRgABAQAAAQABAAD/2wCEAAkGBhAPEBUUEBQUFRUWFBYZGRYYFBgUGhYcFxcVGRgYGBYYHCcgGBskGhcVIC8iIycpLC0sHh8xNTAqNSYsLCkBCQoKBQUFDQUFDSkYEhgpKSkpKSkpKSkpKSkpKSkpKSkpKSkpKSkpKSkpKSkpKSkpKSkpKSkpKSkpKSkpKSkpKf/AABEIAIkBbwMBIgACEQEDEQH/xAAcAAEAAgMBAQEAAAAAAAAAAAAABgcEBQgBAwL/xABNEAACAQMBBQQECQYMBQUBAAABAgMABBEFBgcSITETQVFhInGBkQgUIzI1UnKhsTNCc3SCshUWJTRikqKzwcLD0SQ2Y5S0Q1WDk6NT/8QAFAEBAAAAAAAAAAAAAAAAAAAAAP/EABQRAQAAAAAAAAAAAAAAAAAAAAD/2gAMAwEAAhEDEQA/ALxpSlApSlApSlApSlApSlApSlApSlApSlApSlApSlApSlApSlApSlApSlApSlApSlApSlApSlApSlApSlApSlApSlApSlB5XtKUClRPV96OmWcnZ3UkkL4yFe3nXI6ZGU5jzFZmz+3VlqB/4RpJADguIJggOM4LsgUH20G/Fe18Ly8ESF2DkDuRGkb2IgJPsFRW23taVLKIY5ZGlJK9mttOXyOo4RHnIwc+FBMaVpda2utrKMSXPapGVB4+wlZVz0DlUPAfJsVjbN7wtO1KRo7ScO6rxFSrocZxkcajOOXTxoJHSvM1HNf3hWGntw3byRZOATBNwtjrwuE4W9hoJJStRoO1Fvfpx23aMmMh2hkjVuePRZ1Ab2Vq9Y3n6bZPwXUkkLEZAe3nXIzjIPBgjzFBK6VHtn9vLLUD/wAI0koBwWEEwRTjOGdkCg486xNY3oaZZSdndSSRP4PbzDIzjKngww8xyoJZSo5oG8Cx1BuG0eSXBwWEEwVSefpOUCr7TW6vr5YULsHYDuSN5W/qoCT7qDJpULt98GkSSCOOZ2kJwEW3nZifAKI85rca3tja2KCS57VEwp4+wmZRxdAzKhCnyOKDeUqGW29/SJc9nNI+OvBbTvjPjwxnFe3G9zSYxmSWVB4ta3C/eY6CZUrU7ObU2upRGW0k7RFcoTwsmGABxhgD0IrXa5vG0+wcLdvJETnHFbzYbHXhYJhh6jQSelQ6Le1pTrxJLKy/WW1uGHLrzEeKzdF3jaXeuI7e6jZycBDxRsT4BXAJPkKCSUrzNfiadUUs5CqoJLEgAAdSSeQFB9KVE495lnJxfF0urhVJBkgtZpUyOuHC4PszX3sN4umzkKlwvaGRY+yYMkvG5CgGJwG69TjAoJLSvjc3IjQsQxA7lUu3sVQSfZUQud8ejROySTsjqSGVoJ1ZSOoIKZBoJrStPYbV208DXCdp2KxmTtGhljBUAksvGo4xgE8s1orffDo8pxHO7nwW3nY+4R0E1pUKl3xaOjcLzurcvRa3nVufT0THmvpcb29KjGZJZUHi1rcKPeY6CY0qNR7w9Pa0+NpI7W4ZlMiwSsFK4zxAJlRzHMjFYFnvg0id1jineR2OFRbedmY+AATJoJpSvnBMHUMAwBGcMpUj1qeYPka/dB7StZrW0tpYrxXU0cQPTibBb7K9W9gNaUbyrZhmK3v5V+sljOVPmCVFBLaVGdH3jaddS9ispjm6djMjwOT4BZAMnyHOt3qWppbxmSQOVHXgjeUjz4UBOOXXFBl0qH2O9jS7jPYSSy8PXs7W4fGemeGM4rM0zeHp9zci2jkftmBIjeCaI4UEn8og7gaCSUpSgUpSgpv4SVoptbWTA4hM658mTJHvQVL9zlssei2vCPnK7HzLSPk/hUX+Eh/Mbb9Z/wBN6lu6T6Fs/wBEf33oJfVfaBo0a7SahKFHF8Wtz06GUekR5nsh99WDUO0T6d1D9WsvwloJLq9ms1vLGwBV4nUg+DKRXKsuk3mjiyv4WIWVFkjkA5BufFE47+WeX5yn146yufmN9k/gag+yez0GobO21vcLlHt1596kZ4XU9zA0G52D20h1e0WaPCuPRljzkxv3jzU9Qe8eYNanfRYLNo0/EOatEynwPaIufcxHtqlbK6vdldVKuCy8gwHJZ4ieTL5948DkeNXPvB1iG80CWe3YPHIsJU//ADR5BHcQeRHcaCa2NqsMSRoAFRFUAdwUAAD3VUvwkbcG0tXxzWdlB8mjJI/sCrhFVH8JD+YW/wCs/wClJQSTctbKmiWvCPndox8yZXGfcAPZWNvt2XF7pjyKuZbb5VT38I/KL6uHn+yKz9zv0JafYf8AvZKl80SupVhkMCCPEEYI91BUXwc9bV7Se1OOOOXtB5rIAM+xl+8Vb5Ncz7OzNs/tEYnOIu1MTE98UuCjH1ZRvYavLeFqTx2ZihOJrp1tovJpeTN+ynG2fKg0O63Z6JpbvU+EcV1czGI4+bCJGGR4cZBJ8gKlm2dssunXaMMg2033RsR94FZ+l6cltDHDEMJGioo8lAA/CsXan+Y3X6tN/dtQU38Gr8re/Yh/ekq85gj5jfhOVOUODkdDlT1HMVzvuJ1S5t3uzb2j3RKRZCSRx8ODJjPaEZz5eFWNsPtRd32r3Iu7c2xhtkVIWySA0mSxbADZwOY5cqCS7IbKpppukiULDJcdrGoPzeKNAy47gGU48sVFPhB2ytpIYjmlxGQfDIdT9xqzarff99Dt+ni/FqD67h/oWP8ASzfvmoR8IrQ4YZba5iUJJL2iuV9HiKcBVjj84cRGevTwra7pNoL230hBBp8twgeU8azxJk8RyArHi5dOlauKSLajUUTUZxbGEsqWIRlc8/TBlcAcZ4RnAzgchyzQWpu21SW60q1lnJMjRekx6twsyhj4khQc1APhGa5LHDbW6EiOZnaTHLi7Pg4VPlls48hVvWdmkMaRxKFRFCqo6KFGAB7Ki28rYBNZtQnEEljJaJyMgEjBVv6J5dOmAfKg3Gyd1bS2UDWZXsezUIFxhcAZUgdGBzkdc1pNs9jUuLqyvI0+WguoeJgObRFwG4sdeHIbJ6Diqhh/DezUx/KQgn7cEv8Albl6mHlVsbv9+MF+6QXiCCdiArA5jkY9Bz5ox7gcg+PdQWnXNO+2xX+HsY/KpAW8yfQ/BRXS1c5b6/p+L7Fv++aC99pLY/wfcpGuT8WlVVAzn5NgoAHsFfLY7ZuLTrKKCNQvCi8ZAwXcgcbMe8k5+4Vu6UHNu9v/AJkH2rX8Ero25t0kRkkUMrAgqwDBgeoIPIiuct7f/Mg+1a/gldJUER3f7NCxt7m2KfJi7n4AwyGjcIV6/OHCeH2GqV1zTW2Y16OVFJg4zJH5xPlXTP1lBYf1T310xUL3r7EjVLBggzPFmSI95IHpJ+0Bj1haCW2V4k0aSRMGR1DKw6EMMg+6orr209xPcNZaXwmZcdvcMOKK1B8R+fKe5Pf34q7dft/d/FG0yBSbln4bdyMiFWyZWfwEeCwHicd1XZszs5Dp9usMWT1Z3PNpXb50jnvYn/ag1+j7GWdhxXEpM0+C0l1OeOTkMkhjyjUDPJcADxqO7N7ZX2uzymyK2tlC3D2zRiWaZuuFD+gnLBOQcZHXPKS7x4XfSbwR54jbydOpAGWH9UGov8H51OkYXGRcS8XrwhGf2StBtt4exKX2muJD2lxDGzxTlVV+Jctj0AAAQOEgDHQ9RWBuU2zk1KxKzsWlt2CFzzLqRlGY97cmBPfjPfU2167WG1nkfkqQyMfUqE1VXwb9KdLa5nYELLJGi+fZhuIj2vj2GgxtxHDHe6p0Cqy8zyAAkm6nu5VaFpFb6gLa8Uc42do2GCSrB4yM96sMN7BVP7ptnLS/vdTS7iWUB+Wc8syygkEHkelXNspo5srOG3P/AKSlRzzyDHh5+OMUG3pSlApSlBU/wjLZm02Fh0S5GfLijcD76ke5y5WTRbXhPzVdT5FZHyPwqR7Q6DDf20lvOMpIuDjqD1DKe4ggEVV+z+y+u7Pu6Wkcd/aO3FwdoInB6cQDH0WIAzjiBwKC4ahmzzh9c1Nl6JFZxk/0gsjEewMK+X8YtcuRww6clsx5drcXKOqeYjjHExHhW92S2ZXT4CnGZZZHaSaZuTSyN85iO4dAB3AUG2u2AjYnuVvwNRvda2dGsv0C/cTWRtm981tJFYwh5JI2USNKsax8QKk4PNiBzHLHTnWm3YafqVjapaXsC8MZbglSZGwpJbhZevIkgEZ7vCgzN5OwMer2pTks6ZMMh7j3qx+o3f4cj3Vzzp20V1YQ3OmzqwSR1BjbkYpEkQ8Q8iFwfHka60qtN6+606iUubRV+MoVDLkKJkBHUnkGXuJ6jl4UFlCqk+Egf+At/wBZ/wBJ6tuqo3s7KarrPZRwW6JFEWbLzpxOzAAchkAAA9/f3UEl3O/Qlp9h/wC9kqZ1A912majp9olpeQLwoz8MqTIwCsS2GXryYnpnqPCp5QUX8IzZvDQXqDr8jIR4jLRk+zjHsFb7dnrMmtTW88gPDYW3Zkn8+4kyrOPHEKj2uanG3Wzo1HT57flxOhKeTr6Sf2gB7awd2Gyp0zTYoXGJWzJKORw79RkdeEBV9lBLK1e1RxYXX6tN/dvW0qMbdpezWk1vZQB2ljKdo0qIqhwVbkTxE4z3Y59aCrfg1H5a8/Rw/vSVdn8FL8a+Mfndj2RGOo4+Mc/I599Uzu92D17RrhpUgglV04HQ3AXIBBBDAHBB8j1NWLNrmtY9DTYQf6V8pHuEdBvrvV1juIIMZaYSkc+gjUEnHfzZR7ag+/4/yO36eL8Wr8bJ7P602sG91MRBBA8aLHICqcTKQqr17iSTXu9nQNT1WFba1gVY1l42d5kBfhDBQqjOBzJ58+nKg+24Y/yLH+lm/fqG7/tmWt54dRt8oWYLIy8isic45MjvIBGf6I8alu6fQdT0qBra6gVozLxq6TISnFwhgynGRyzy59eVTPanZ6PUbOW2l6SLgHrwsOasPMMAaDA3e7WrqlhFPy7THBKo/NkXHFy7geTDyIrOGuqNQNocAm2WZfE/KMjj2YQ+01Ve7jYnXdFuGPZRSwSYEkYnUZx810yOTDJ69QceqUbW7F6hd6hBfWcsdvJBAAqyZfiYu5aN+Dlw8JAJ55z7aCe3VpHMhSVFdGGCrKGB9YPI1zXvo2Gh0q6ie1ykc4ZgmfybIVzwnrw+kpHhzq7U2n1KNcTaXKz+ME8Dxt5gu6so8iKjs+wl7rN/HdaqiQW8P5O1VxKzc8ntHX0eZAzjuGOXWgsPR5Xe3haT57RRlvtFAT9+a5932N/L8fklv+8a6JuZGRCUQuR0UFVJ9rEAVRO3O7LW9Uv5LrsYoweEIvbqSqoAFyfHlk+ugvulavQLu6eJRdw9lIFXixIsise8qQcgd/Md/fWdeTMiEohkb6oZVJ9rECg5y3tuP4yDya1z7krpOuf9r91ut6jfy3fZQoXcFV7dTwhQAoz3nCiru0K7uZIx8ah7KQKOLEiyKx7ypXnj1gdaDZUpWu1q8uI4z8Wg7aQg4BkWNQe7iLc8eoHpQUJuocfxlk82u/xY10ZVBbI7sdc0/UI7wxQuVdi69uo4g4YOAe4+kSPOr3tJmdAXQxt3qSrEe1SRQfVlBGD0qDaXsHPpVxLJpbxmCY8T2sxZVVh+dFKoJXrjBU8vUMTqlBDtoNnb/VE7C4eK2tmI7RYXaWWUA54ONkVY1z15EnFbr+C3tbVYNOWFOABUEnFwKOfM8PNjnn588mtvSgqrYbdlqek3MkyT2svajDqwkXPpcQIIHI5z76tQV7Sg9pSlApSlB5Sq4293nXejPGJrOKRJOLgdLhgMrjKsDHyOCD31l6Ntpq15bJcwafAySLxKDe8LEZI6GLA5jxoJ5Sq2st9UKXXxXUraWylyBlmEiAnoSwAwp+tgjzqyAc0HtKiW3m111pUDXC20c8KlQ2JmR14sAMV7MjHEccj3itHsJvTutZkdYLKNFjALyPcNgcWeFQFiyScH3UFk0r43JkCHswpfuDEqvtIBP3VVWt777mzvWtJrBe1DqvK5PC3HjhYHsuhBBoLbpUMv9ptZgQudLjkA5kRXoZseSmIE+oZNfPYfezZaq/YqHhnwT2UmPSx14GHziO8HB8qCb0rxs45darbbretdaNJGlxZxuJFJR0uWweEgMCGiBBGR76CyqVHNgds01ezFwq9meJkePi4uBl88DOVKnp31I6BSofvI3iJosMbmPtXkcqsfHwclGWbODyGVHTvr47Abc3WrxmYWscMIcpxNOzMxAHFwqIx0yOZI5+qgm1Kw9SkuFTNukbt9V5GjB5dAwVuefEVVFlv8uJrpbVNO+WaXs+E3OMNnhIJ7Plg5zQXHSsazeYpmZY1fnyR2dfL0iqn7qrrbfe1d6PKsdxYowdSySJcnhbBwRziBBHLI8xQWdStDsZtfBqtqs8PLudCctG46qfxB7xitxdtIEPZBGfuDsVU+tlUke40H2pVcafvLv5tRewGnos0eS7G6PAq8iHyIskHiXHLJzViQluEcYAbAyASRnvwSASPZQfulRPbPeRaaWVjfiluHxwW8Yy7ZOBn6oJ6d57ga+Vpfa/OofsLG3B5iOWSWVx9oxgKD76CY0qvNa3m3OlD+VLFlByEmt5BLE7YyFPGFMZOO/wC+pzpV728EUuOHtI0fhznHGobGe/GaDKpUE3g7wbrRlWR7SOaF3Kh1nZSpwSA6mPlkA9Cehpu/3g3esq0iWkcUKOFLtOzEnkSEUR88AjqQOdBO6V8LxpAh7IIz9wdiq+eSqkj3VUmsb+p7S5e2l08drG/AQLnOTyxw/JcwQQR66C4qVg6RPcuga5jjiYgHgSQy8ORzDMUUZHlkVnUClQ7b3eHHpMtojAHt5gHyfmRDAZxjvyy9fA1MAc0HtK8NVzt5vQutFaMT2cUiy8XC6XLYyuMghosg+kDQWPSoxu924TWLTt1Ts2V2R4+Li4SMEc8DIKkHp4+FSegUqJ7xtvk0W3SUp2rvJwrHxcGcDLNnB5AY7u8Vhbvtv7rWVaVbSOGFX4C7TlmY4BIRRHzwCOpHWgnVKClApSlBUPwkEHxG2PeLnHvjf/YVLt0n0LZ/oj++9RP4R/8AMLf9a/0pKyd3mianLpFsYNQWBDGeFfiiSFBxty42fn68UEQ+EYqNfWqoMy9iQQOZIMnoDA8+PFXbsrayxWNtHN+US3iV8/WVFBB9tVDrOlX2z0/x+4it9RDOA1w/aCaMnkvIsVj8AVBxyHKrX2Q2tt9VtluLcnGeFlPzo2GMq2PWDnvBFBrN7Qzot5+iH3OlQn4Ng/4a7P8A1o/3D/vU33sfQt5+i/zrUJ+DZ/Nbv9NH+4aC465z3xIBtFF5i1P9rH+FdGVzlvpUnaCMKcHgtsHGcHiODjv50HRhrmqxtTJtaRacwt+zHh6BVYmU8u754qy9tdI2gjtXeG+WYKCXijt1t5GUfO4JAWOcZ6YPhzrF3H6vpc0ciWsAguQAZeJzI8i5+csjcyucZXlg48c0Fq1XG9PZ5dQu7C3b/wBSO+UH6rCBWQ+xgDVj1EtpvpbSvtXn/j0FS7hdfaz1CWymyomyMH82WLPL1kcY9groeub98WkvpespdweiJWWdD3CRCOMe04P7VXFre1/HpST2vOW7WOO3H/Vn9Ef1MsT9k0FYb3z8cgnvTzjS7jtLc/0YxKZ3H2pfRz4JVgbjlA0S382mP/7P/tUd30aOlls/b28fzYp4Vz9YiOXLHzJyT5mpJuQ+g7b1zf30lBO65u2fhA2wI7vjtwfulNdI1zloP/OLfrtx+7LQdG1XW9HZ6LULzTbebPDIbxcjqpEAZWHqYA48qsWodtX9L6R+kvP/AB6Cj9E1W82V1Vo5gSmQJUHzZoyfRkTPeOZB8cqe+ul9M1KK5hSaFg8cihlYd4P4Hux3HNRXehu9TV7XC4W4jBMT9M+MbH6rfccHxzUu6XeDJpNy1lfZSBpCpDcjbyZwSfBSeTeHXxyFtaXAo2hvGA5mytuf7cg/BVrfbV68un2U9ywz2UZIH1m6KvtYgVpdMP8AL93+o2v95NWt37lv4Fl4enaw8Xq4x/jigge43TX1HUri/uj2jx8wzc/lJc8x9lVYDwyPCr+qnvg24+J3Xj2659XZjH+NXCaDWbS6HHfWk1vKAVkRl9Rx6LDzDYI9VfvZ+2eK0t45Bh0giVh1wVRQRy8wahG8DeBqWjKkkltbyxOxUOskikNgkBlK8sgHGCeh6VuNhNpb/UoI7mWG3hhk4sAO7yEAlc4wAPSHj0oNPv8AVzo7eU8J+8j/ABpuCQDRl855ifeB/hXu/v6Gf9ND+8a0O5zRr+XS0a3vzAnay/J/FopcENzPExzzoLkrnDePAP41IPrT2WfaIRVx/wAW9W/91P8A2UH+9UptfazRbTQrPN27iezzJ2axZyYsDhXkMDlQdL0pUW3lbR/ENOldWCyPiKMnlh5PRDfsjib9mgpve1ZTagsupqSYEuTaxju7OMEdqD4NNxj3VbO6Lab4/pcTMcyRfIyeOUA4SfWnCfXmtJPr+gtpJ08XkPB8X7MH0vnAZD/N68fpVANwe0vxXUHtXb0LhcDny7SPJXHrHEPdQdHVX29HQkvp9PgfpLJdJn6pa1kKt7GVT7KsGontb9IaV+sz/wDizUFQbjtbew1WSyn9HtuKMqfzZoi2Pf6a+siui65y33aK+natHeQeiJuGVSO6WIrxf5G9pq4NQ21DaQt5bjMk8aLCnXM0pCKnnwuTn7JoK13wn47DdXXWK3nitIfAsCWuHH7XCmf6BqZbhUA0aM+M0x/tY/wrT72tEWx2cjgU54JYQzd7MeMu582YsfbW63DfQsX6Wb980FiUpSgUpSgqD4SEg+I2y95uSfdG2fxFS3dBIG0W0x3RsPaJHFYO2W6ptXdWur2TCZ4ESJFVeLGT1JJOBzJ7qbP7sLjT4+ytNTuUjyTwdlC4BPUgOpx7KDK3yXkcei3PaEemqooPexdSAPMYJ9hqI/BuspVtrqRgRG8sYTPeUVuMj+so9nlUkvN0Md5Kr6jeXd3w9EZljQePoxqMZ8sVN7DT4reNYoUVI0GFRRgAeQoIzvaYDRbzP/8AID3ugFQj4NjD4tdjv7WM+9G/2NTvbTYqTVYzC908UBKkokS5bhwQGcnJGRnHLu8K0+x+6Y6TIz2l7J6YAdHiRlbGcZGQQRk8we80FhVzfvouANoEOfmLbZ8sHi/A10VdROyERuEbuYrxY/ZyM++qx1rcNHezvPcXs7ySHLHs4x3AAADoAAABQWnXNe1lvJs5r4nhXETP2qKOQaOQkSxeHI8QHh6JroLQdMntoxHLcGcKqqrNGqNgcvSKn0jjHPFavb3d/b6zCiTMyNG3EkigFlyMMvPqDy9oFBvtN1GO5hSaFg0ciBlYd4IyPUfKortVcqusaSpIyTeffAAK+uxWwcmkoYorySSH0iI5I0IVj3qw5gZ5kdD5ZJrWa5uqlvbqO6m1CcSxY7MpFGgjwc+iPX1znNB7vs2Y+O6W7qMyW57VfEqBiQf1ef7IqG7hYJ7vhM3O3sWk7EeMs4GT58CcWPDtKuWwsZFjKXEgnJ5FjGseQRggqvI9/hWJspsrBplsLe3zwBnYk9SXOeePAYUeQFBBfhEygaVGO9rqPHsjlJra7jpAdEtwO5pgf/uc/gRXu2m69tXZfjN5IEQsUjSJFVc956ljjAyfuyay9id376Qpjhu3eEvxGN4kOCQAeFgQVzgeI5dKCY1zbs9cA7Xlu431wPulArobU7WaROGGbsW+v2YkPTuDHAPrzVZ2u4CKKdZ0vrgSq/aB+BCeLOeLn150FsVCdr7lV1jRwTzMl398GB95FS2zt5VjxJIJH5+nwBPVlQcVB9d3VSXt1HdTahOJYiOz4Io1EeDxDhHr5nOc0Fg1UW+3dn8aQ31qvyyL8qgHOVFHzgO91HvX1DNqafbyogE0nasPz+AR59ag4zWTigpD4PurTXNxcdsxYx20Eak9eBXk4QT34zj1Yq19r9AGoWM9sTjtIyAfBhzQ+xgKwNnNgLfT725ubc8K3AXMXCAqEEklT4Enpjl+EnxQc+7j9ZbTdRnsLv5NpSFAbliWMnC/tKxx4+j410FUT2z3Z2Wq4eUNHMo9GeMhXGOgbuYDz5juIr56bs1q9ugQanHKo5AzWfG4Hm6zLxes5NBGPhGTKNNhXI4jdKQO8hY5cn7x7xUq3UfQ1n+h/wAzV8Jd2EV1Ms2qTSXrpyRGAihT7MKezOWOcDOaltlYxwRrHCixoowqKoVVHgAOQ60Ffb/nA0ds988QHvY/gDXu4KQHR1A7p5QfeD+BFbHbfdw+r8Kz3cixIxZY0iQAHoCxJJYgEj2mmxO7d9I4lt7yRonYM0bxIQTyBKkEFSQMe7lQTaubt49yBtSpyPQns8+wQnnXRV7FIyEROEbuYpx4/ZJFVhqe4KK6neea9naWRizN2cY5+WOndgDpQWtUENyupa6IweKLTYyzd4NxN6Iz48CBvUc1IF0a8+LGL443HgAT9gnGBggnGeEseRzj2VGNmN0z6bO81vfzcUn5QPGjiTmTls8ycknOc8z40E/7FfAe4Vzjvo0ltN1hLqD0e14ZlI7pIyA33hW/arpHHKq82u3SHVpFe7vZTwAhFWKNVUE5OB1JOBzJPSgmOzutx31rDcR/NlQN6j+cp8w2R7Kj+2V0qalpIYgZuZ8f9u6/i6j21+th9376QDHFdySQkk9k8aYDEdVYc17sjoawNot1kuoXEdxPqEweEgxcEaIIyCGyo8cgHJJPIeFB9d8uzPx7SpSozJB8snj6APGPahbl4gVANxEU94UWXnbWMjyoPGWZeFR4YQdqw83q69NspkjK3E3bn6xjWPIxggheRz6hWDsjshBpcBht88LSO5JxkljyHLuChVHqoIf8IKQDSMeNxEB7nP8AhX33CSA6MgHdNMD/AFgfwIrM213aPq/CLi8kWNGLJGkSKATyySSSxxyyfPxr67Ebun0gFILt3iZwzRvEhGcAEqwOVJAA7+g5UE1pSlApSlB5Sle0ClK8oFKUoPaUpQKUpQKUpQKUpQKUpQKUpQKUpQKUpQKUpQKUpQKUpQKUpQKUpQKUpQKUpQKUpQKUpQKUpQKUpQKUpQKV5XtApSlAryvaUClKUClKUClKUClKUClKUClKUClKUClKUClKUClKUClKUClKUClKUClKUClKUClKUClKUClKUClKUH//2Q=="/>
          <p:cNvSpPr>
            <a:spLocks noChangeAspect="1" noChangeArrowheads="1"/>
          </p:cNvSpPr>
          <p:nvPr/>
        </p:nvSpPr>
        <p:spPr bwMode="auto">
          <a:xfrm>
            <a:off x="920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77072" y="9277723"/>
            <a:ext cx="1531813" cy="5718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92075" y="455394"/>
            <a:ext cx="3356756" cy="7563609"/>
          </a:xfrm>
          <a:prstGeom prst="rect">
            <a:avLst/>
          </a:prstGeom>
        </p:spPr>
        <p:txBody>
          <a:bodyPr wrap="square">
            <a:spAutoFit/>
          </a:bodyPr>
          <a:lstStyle/>
          <a:p>
            <a:pPr lvl="0"/>
            <a:r>
              <a:rPr lang="en-GB" sz="1200" b="1" dirty="0">
                <a:solidFill>
                  <a:srgbClr val="F79646"/>
                </a:solidFill>
                <a:latin typeface="Century Gothic" panose="020B0502020202020204" pitchFamily="34" charset="0"/>
              </a:rPr>
              <a:t>What is the research about?</a:t>
            </a:r>
            <a:endParaRPr lang="en-GB" sz="1200" dirty="0">
              <a:solidFill>
                <a:prstClr val="black">
                  <a:lumMod val="50000"/>
                  <a:lumOff val="50000"/>
                </a:prstClr>
              </a:solidFill>
              <a:latin typeface="Century Gothic" panose="020B0502020202020204" pitchFamily="34" charset="0"/>
            </a:endParaRPr>
          </a:p>
          <a:p>
            <a:pPr lvl="0" algn="just"/>
            <a:r>
              <a:rPr lang="en-GB" sz="1050" dirty="0" smtClean="0">
                <a:solidFill>
                  <a:prstClr val="black">
                    <a:lumMod val="50000"/>
                    <a:lumOff val="50000"/>
                  </a:prstClr>
                </a:solidFill>
                <a:latin typeface="Century Gothic" panose="020B0502020202020204" pitchFamily="34" charset="0"/>
              </a:rPr>
              <a:t>We are interested in young people’s everyday experiences of food, water and energy. We would also like to know how you learn about these issues.</a:t>
            </a:r>
            <a:endParaRPr lang="en-GB" sz="1050" dirty="0">
              <a:solidFill>
                <a:prstClr val="black">
                  <a:lumMod val="50000"/>
                  <a:lumOff val="50000"/>
                </a:prstClr>
              </a:solidFill>
              <a:latin typeface="Century Gothic" panose="020B0502020202020204" pitchFamily="34" charset="0"/>
            </a:endParaRPr>
          </a:p>
          <a:p>
            <a:pPr lvl="0" algn="just"/>
            <a:endParaRPr lang="en-GB" sz="1100" b="1" dirty="0">
              <a:solidFill>
                <a:srgbClr val="F79646"/>
              </a:solidFill>
              <a:latin typeface="Century Gothic" panose="020B0502020202020204" pitchFamily="34" charset="0"/>
            </a:endParaRPr>
          </a:p>
          <a:p>
            <a:pPr lvl="0" algn="just"/>
            <a:r>
              <a:rPr lang="en-GB" sz="1200" b="1" dirty="0">
                <a:solidFill>
                  <a:srgbClr val="F79646"/>
                </a:solidFill>
                <a:latin typeface="Century Gothic" panose="020B0502020202020204" pitchFamily="34" charset="0"/>
              </a:rPr>
              <a:t>Why is this research important?</a:t>
            </a:r>
          </a:p>
          <a:p>
            <a:pPr lvl="0" algn="just"/>
            <a:r>
              <a:rPr lang="en-GB" sz="1050" dirty="0" smtClean="0">
                <a:solidFill>
                  <a:prstClr val="black">
                    <a:lumMod val="50000"/>
                    <a:lumOff val="50000"/>
                  </a:prstClr>
                </a:solidFill>
                <a:latin typeface="Century Gothic" panose="020B0502020202020204" pitchFamily="34" charset="0"/>
              </a:rPr>
              <a:t>In many places in Brazil people have problems accessing food, water or energy. In other places there are natural disasters like floods. Young people have important knowledge about these issues – but often they are not listened to.</a:t>
            </a:r>
            <a:endParaRPr lang="en-GB" sz="1050" dirty="0">
              <a:solidFill>
                <a:prstClr val="black">
                  <a:lumMod val="50000"/>
                  <a:lumOff val="50000"/>
                </a:prstClr>
              </a:solidFill>
              <a:latin typeface="Century Gothic" panose="020B0502020202020204" pitchFamily="34" charset="0"/>
            </a:endParaRPr>
          </a:p>
          <a:p>
            <a:pPr lvl="0" algn="just"/>
            <a:endParaRPr lang="en-GB" sz="1100" b="1" dirty="0">
              <a:solidFill>
                <a:srgbClr val="F79646"/>
              </a:solidFill>
              <a:latin typeface="Century Gothic" panose="020B0502020202020204" pitchFamily="34" charset="0"/>
            </a:endParaRPr>
          </a:p>
          <a:p>
            <a:pPr lvl="0" algn="just"/>
            <a:r>
              <a:rPr lang="en-GB" sz="1200" b="1" dirty="0">
                <a:solidFill>
                  <a:srgbClr val="F79646"/>
                </a:solidFill>
                <a:latin typeface="Century Gothic" panose="020B0502020202020204" pitchFamily="34" charset="0"/>
              </a:rPr>
              <a:t>Who can take part?</a:t>
            </a:r>
          </a:p>
          <a:p>
            <a:pPr lvl="0" algn="just"/>
            <a:r>
              <a:rPr lang="en-GB" sz="1050" dirty="0">
                <a:solidFill>
                  <a:prstClr val="black">
                    <a:lumMod val="50000"/>
                    <a:lumOff val="50000"/>
                  </a:prstClr>
                </a:solidFill>
                <a:latin typeface="Century Gothic" panose="020B0502020202020204" pitchFamily="34" charset="0"/>
              </a:rPr>
              <a:t>Anyone who </a:t>
            </a:r>
            <a:r>
              <a:rPr lang="en-GB" sz="1050" dirty="0" smtClean="0">
                <a:solidFill>
                  <a:prstClr val="black">
                    <a:lumMod val="50000"/>
                    <a:lumOff val="50000"/>
                  </a:prstClr>
                </a:solidFill>
                <a:latin typeface="Century Gothic" panose="020B0502020202020204" pitchFamily="34" charset="0"/>
              </a:rPr>
              <a:t>lives in the Metropolitan Region of the </a:t>
            </a:r>
            <a:r>
              <a:rPr lang="en-GB" sz="1050" dirty="0" err="1" smtClean="0">
                <a:solidFill>
                  <a:prstClr val="black">
                    <a:lumMod val="50000"/>
                    <a:lumOff val="50000"/>
                  </a:prstClr>
                </a:solidFill>
                <a:latin typeface="Century Gothic" panose="020B0502020202020204" pitchFamily="34" charset="0"/>
              </a:rPr>
              <a:t>Paraibo</a:t>
            </a:r>
            <a:r>
              <a:rPr lang="en-GB" sz="1050" dirty="0" smtClean="0">
                <a:solidFill>
                  <a:prstClr val="black">
                    <a:lumMod val="50000"/>
                    <a:lumOff val="50000"/>
                  </a:prstClr>
                </a:solidFill>
                <a:latin typeface="Century Gothic" panose="020B0502020202020204" pitchFamily="34" charset="0"/>
              </a:rPr>
              <a:t> do </a:t>
            </a:r>
            <a:r>
              <a:rPr lang="en-GB" sz="1050" dirty="0" err="1" smtClean="0">
                <a:solidFill>
                  <a:prstClr val="black">
                    <a:lumMod val="50000"/>
                    <a:lumOff val="50000"/>
                  </a:prstClr>
                </a:solidFill>
                <a:latin typeface="Century Gothic" panose="020B0502020202020204" pitchFamily="34" charset="0"/>
              </a:rPr>
              <a:t>Sul</a:t>
            </a:r>
            <a:r>
              <a:rPr lang="en-GB" sz="1050" dirty="0" smtClean="0">
                <a:solidFill>
                  <a:prstClr val="black">
                    <a:lumMod val="50000"/>
                    <a:lumOff val="50000"/>
                  </a:prstClr>
                </a:solidFill>
                <a:latin typeface="Century Gothic" panose="020B0502020202020204" pitchFamily="34" charset="0"/>
              </a:rPr>
              <a:t> and Sao Paulo State North Shore, although you must be invited by an adult known to you.</a:t>
            </a:r>
            <a:endParaRPr lang="en-GB" sz="1050" dirty="0">
              <a:solidFill>
                <a:prstClr val="black">
                  <a:lumMod val="50000"/>
                  <a:lumOff val="50000"/>
                </a:prstClr>
              </a:solidFill>
              <a:latin typeface="Century Gothic" panose="020B0502020202020204" pitchFamily="34" charset="0"/>
            </a:endParaRPr>
          </a:p>
          <a:p>
            <a:pPr lvl="0" algn="just"/>
            <a:endParaRPr lang="en-GB" sz="1100" b="1" dirty="0">
              <a:solidFill>
                <a:srgbClr val="F79646"/>
              </a:solidFill>
              <a:latin typeface="Century Gothic" panose="020B0502020202020204" pitchFamily="34" charset="0"/>
            </a:endParaRPr>
          </a:p>
          <a:p>
            <a:pPr lvl="0" algn="just"/>
            <a:r>
              <a:rPr lang="en-GB" sz="1200" b="1" dirty="0">
                <a:solidFill>
                  <a:srgbClr val="F79646"/>
                </a:solidFill>
                <a:latin typeface="Century Gothic" panose="020B0502020202020204" pitchFamily="34" charset="0"/>
              </a:rPr>
              <a:t>If I agree to take part, what do </a:t>
            </a:r>
            <a:r>
              <a:rPr lang="en-GB" sz="1200" b="1" dirty="0" smtClean="0">
                <a:solidFill>
                  <a:srgbClr val="F79646"/>
                </a:solidFill>
                <a:latin typeface="Century Gothic" panose="020B0502020202020204" pitchFamily="34" charset="0"/>
              </a:rPr>
              <a:t>I have to do</a:t>
            </a:r>
            <a:r>
              <a:rPr lang="en-GB" sz="1200" b="1" dirty="0">
                <a:solidFill>
                  <a:srgbClr val="F79646"/>
                </a:solidFill>
                <a:latin typeface="Century Gothic" panose="020B0502020202020204" pitchFamily="34" charset="0"/>
              </a:rPr>
              <a:t>?</a:t>
            </a:r>
          </a:p>
          <a:p>
            <a:pPr lvl="0" algn="just"/>
            <a:r>
              <a:rPr lang="en-GB" sz="1050" dirty="0">
                <a:solidFill>
                  <a:prstClr val="black">
                    <a:lumMod val="50000"/>
                    <a:lumOff val="50000"/>
                  </a:prstClr>
                </a:solidFill>
                <a:latin typeface="Century Gothic" panose="020B0502020202020204" pitchFamily="34" charset="0"/>
              </a:rPr>
              <a:t>Firstly, you do not have to do anything you don’t want to.  You can take part in as much or as little of the project as you like.  There are different activities which you will be invited to take part in, </a:t>
            </a:r>
            <a:r>
              <a:rPr lang="en-GB" sz="1050" dirty="0" smtClean="0">
                <a:solidFill>
                  <a:prstClr val="black">
                    <a:lumMod val="50000"/>
                    <a:lumOff val="50000"/>
                  </a:prstClr>
                </a:solidFill>
                <a:latin typeface="Century Gothic" panose="020B0502020202020204" pitchFamily="34" charset="0"/>
              </a:rPr>
              <a:t>including </a:t>
            </a:r>
            <a:r>
              <a:rPr lang="en-GB" sz="1050" dirty="0">
                <a:solidFill>
                  <a:prstClr val="black">
                    <a:lumMod val="50000"/>
                    <a:lumOff val="50000"/>
                  </a:prstClr>
                </a:solidFill>
                <a:latin typeface="Century Gothic" panose="020B0502020202020204" pitchFamily="34" charset="0"/>
              </a:rPr>
              <a:t>interviews, </a:t>
            </a:r>
            <a:r>
              <a:rPr lang="en-GB" sz="1050" dirty="0" smtClean="0">
                <a:solidFill>
                  <a:prstClr val="black">
                    <a:lumMod val="50000"/>
                    <a:lumOff val="50000"/>
                  </a:prstClr>
                </a:solidFill>
                <a:latin typeface="Century Gothic" panose="020B0502020202020204" pitchFamily="34" charset="0"/>
              </a:rPr>
              <a:t>an app and a workshop</a:t>
            </a:r>
            <a:endParaRPr lang="en-GB" sz="1050" dirty="0">
              <a:solidFill>
                <a:prstClr val="black">
                  <a:lumMod val="50000"/>
                  <a:lumOff val="50000"/>
                </a:prstClr>
              </a:solidFill>
              <a:latin typeface="Century Gothic" panose="020B0502020202020204" pitchFamily="34" charset="0"/>
            </a:endParaRPr>
          </a:p>
          <a:p>
            <a:pPr lvl="0" algn="just"/>
            <a:endParaRPr lang="en-GB" sz="1100" dirty="0">
              <a:solidFill>
                <a:prstClr val="black">
                  <a:lumMod val="50000"/>
                  <a:lumOff val="50000"/>
                </a:prstClr>
              </a:solidFill>
              <a:latin typeface="Century Gothic" panose="020B0502020202020204" pitchFamily="34" charset="0"/>
            </a:endParaRPr>
          </a:p>
          <a:p>
            <a:pPr lvl="0" algn="just"/>
            <a:r>
              <a:rPr lang="en-GB" sz="1200" b="1" dirty="0">
                <a:solidFill>
                  <a:srgbClr val="F79646"/>
                </a:solidFill>
                <a:latin typeface="Century Gothic" panose="020B0502020202020204" pitchFamily="34" charset="0"/>
              </a:rPr>
              <a:t>What if I change my </a:t>
            </a:r>
            <a:r>
              <a:rPr lang="en-GB" sz="1200" b="1" dirty="0" smtClean="0">
                <a:solidFill>
                  <a:srgbClr val="F79646"/>
                </a:solidFill>
                <a:latin typeface="Century Gothic" panose="020B0502020202020204" pitchFamily="34" charset="0"/>
              </a:rPr>
              <a:t>mind?</a:t>
            </a:r>
          </a:p>
          <a:p>
            <a:pPr algn="just"/>
            <a:r>
              <a:rPr lang="en-GB" sz="1050" dirty="0" smtClean="0">
                <a:solidFill>
                  <a:prstClr val="black">
                    <a:lumMod val="50000"/>
                    <a:lumOff val="50000"/>
                  </a:prstClr>
                </a:solidFill>
                <a:latin typeface="Century Gothic" panose="020B0502020202020204" pitchFamily="34" charset="0"/>
              </a:rPr>
              <a:t>This </a:t>
            </a:r>
            <a:r>
              <a:rPr lang="en-GB" sz="1050" dirty="0">
                <a:solidFill>
                  <a:prstClr val="black">
                    <a:lumMod val="50000"/>
                    <a:lumOff val="50000"/>
                  </a:prstClr>
                </a:solidFill>
                <a:latin typeface="Century Gothic" panose="020B0502020202020204" pitchFamily="34" charset="0"/>
              </a:rPr>
              <a:t>is not a problem, if you </a:t>
            </a:r>
            <a:r>
              <a:rPr lang="en-GB" sz="1050" dirty="0" smtClean="0">
                <a:solidFill>
                  <a:prstClr val="black">
                    <a:lumMod val="50000"/>
                    <a:lumOff val="50000"/>
                  </a:prstClr>
                </a:solidFill>
                <a:latin typeface="Century Gothic" panose="020B0502020202020204" pitchFamily="34" charset="0"/>
              </a:rPr>
              <a:t>would like to </a:t>
            </a:r>
            <a:r>
              <a:rPr lang="en-GB" sz="1050" dirty="0">
                <a:solidFill>
                  <a:prstClr val="black">
                    <a:lumMod val="50000"/>
                    <a:lumOff val="50000"/>
                  </a:prstClr>
                </a:solidFill>
                <a:latin typeface="Century Gothic" panose="020B0502020202020204" pitchFamily="34" charset="0"/>
              </a:rPr>
              <a:t>withdraw from the study, you do not have to give us a reason. You can </a:t>
            </a:r>
            <a:r>
              <a:rPr lang="en-GB" sz="1050" dirty="0" smtClean="0">
                <a:solidFill>
                  <a:prstClr val="black">
                    <a:lumMod val="50000"/>
                    <a:lumOff val="50000"/>
                  </a:prstClr>
                </a:solidFill>
                <a:latin typeface="Century Gothic" panose="020B0502020202020204" pitchFamily="34" charset="0"/>
              </a:rPr>
              <a:t>withdraw </a:t>
            </a:r>
            <a:r>
              <a:rPr lang="en-GB" sz="1050" dirty="0">
                <a:solidFill>
                  <a:prstClr val="black">
                    <a:lumMod val="50000"/>
                    <a:lumOff val="50000"/>
                  </a:prstClr>
                </a:solidFill>
                <a:latin typeface="Century Gothic" panose="020B0502020202020204" pitchFamily="34" charset="0"/>
              </a:rPr>
              <a:t>your data </a:t>
            </a:r>
            <a:r>
              <a:rPr lang="en-GB" sz="1050" dirty="0" smtClean="0">
                <a:solidFill>
                  <a:prstClr val="black">
                    <a:lumMod val="50000"/>
                    <a:lumOff val="50000"/>
                  </a:prstClr>
                </a:solidFill>
                <a:latin typeface="Century Gothic" panose="020B0502020202020204" pitchFamily="34" charset="0"/>
              </a:rPr>
              <a:t>until 1</a:t>
            </a:r>
            <a:r>
              <a:rPr lang="en-GB" sz="1050" baseline="30000" dirty="0" smtClean="0">
                <a:solidFill>
                  <a:prstClr val="black">
                    <a:lumMod val="50000"/>
                    <a:lumOff val="50000"/>
                  </a:prstClr>
                </a:solidFill>
                <a:latin typeface="Century Gothic" panose="020B0502020202020204" pitchFamily="34" charset="0"/>
              </a:rPr>
              <a:t>st</a:t>
            </a:r>
            <a:r>
              <a:rPr lang="en-GB" sz="1050" dirty="0" smtClean="0">
                <a:solidFill>
                  <a:prstClr val="black">
                    <a:lumMod val="50000"/>
                    <a:lumOff val="50000"/>
                  </a:prstClr>
                </a:solidFill>
                <a:latin typeface="Century Gothic" panose="020B0502020202020204" pitchFamily="34" charset="0"/>
              </a:rPr>
              <a:t> July 2017.  Alternatively</a:t>
            </a:r>
            <a:r>
              <a:rPr lang="en-GB" sz="1050" dirty="0">
                <a:solidFill>
                  <a:prstClr val="black">
                    <a:lumMod val="50000"/>
                    <a:lumOff val="50000"/>
                  </a:prstClr>
                </a:solidFill>
                <a:latin typeface="Century Gothic" panose="020B0502020202020204" pitchFamily="34" charset="0"/>
              </a:rPr>
              <a:t>, </a:t>
            </a:r>
            <a:r>
              <a:rPr lang="en-GB" sz="1050" dirty="0" smtClean="0">
                <a:solidFill>
                  <a:prstClr val="black">
                    <a:lumMod val="50000"/>
                    <a:lumOff val="50000"/>
                  </a:prstClr>
                </a:solidFill>
                <a:latin typeface="Century Gothic" panose="020B0502020202020204" pitchFamily="34" charset="0"/>
              </a:rPr>
              <a:t>you can choose which project activities you would like to take part in and keep your data </a:t>
            </a:r>
            <a:r>
              <a:rPr lang="en-GB" sz="1050" dirty="0">
                <a:solidFill>
                  <a:prstClr val="black">
                    <a:lumMod val="50000"/>
                    <a:lumOff val="50000"/>
                  </a:prstClr>
                </a:solidFill>
                <a:latin typeface="Century Gothic" panose="020B0502020202020204" pitchFamily="34" charset="0"/>
              </a:rPr>
              <a:t>in the </a:t>
            </a:r>
            <a:r>
              <a:rPr lang="en-GB" sz="1050" dirty="0" smtClean="0">
                <a:solidFill>
                  <a:prstClr val="black">
                    <a:lumMod val="50000"/>
                    <a:lumOff val="50000"/>
                  </a:prstClr>
                </a:solidFill>
                <a:latin typeface="Century Gothic" panose="020B0502020202020204" pitchFamily="34" charset="0"/>
              </a:rPr>
              <a:t>project.</a:t>
            </a:r>
          </a:p>
          <a:p>
            <a:pPr lvl="0" algn="just"/>
            <a:endParaRPr lang="en-GB" sz="1050" dirty="0">
              <a:solidFill>
                <a:prstClr val="black">
                  <a:lumMod val="50000"/>
                  <a:lumOff val="50000"/>
                </a:prstClr>
              </a:solidFill>
              <a:latin typeface="Century Gothic" panose="020B0502020202020204" pitchFamily="34" charset="0"/>
            </a:endParaRPr>
          </a:p>
          <a:p>
            <a:pPr lvl="0" algn="just"/>
            <a:r>
              <a:rPr lang="en-GB" sz="1200" b="1" dirty="0" smtClean="0">
                <a:solidFill>
                  <a:srgbClr val="F79646"/>
                </a:solidFill>
                <a:latin typeface="Century Gothic" panose="020B0502020202020204" pitchFamily="34" charset="0"/>
              </a:rPr>
              <a:t>Where </a:t>
            </a:r>
            <a:r>
              <a:rPr lang="en-GB" sz="1200" b="1" dirty="0">
                <a:solidFill>
                  <a:srgbClr val="F79646"/>
                </a:solidFill>
                <a:latin typeface="Century Gothic" panose="020B0502020202020204" pitchFamily="34" charset="0"/>
              </a:rPr>
              <a:t>will the interviews take place?</a:t>
            </a:r>
          </a:p>
          <a:p>
            <a:pPr lvl="0" algn="just"/>
            <a:r>
              <a:rPr lang="en-GB" sz="1050" dirty="0">
                <a:solidFill>
                  <a:prstClr val="black">
                    <a:lumMod val="50000"/>
                    <a:lumOff val="50000"/>
                  </a:prstClr>
                </a:solidFill>
                <a:latin typeface="Century Gothic" panose="020B0502020202020204" pitchFamily="34" charset="0"/>
              </a:rPr>
              <a:t>This is up to you.  The researchers will be spending time in your </a:t>
            </a:r>
            <a:r>
              <a:rPr lang="en-GB" sz="1050" dirty="0" smtClean="0">
                <a:solidFill>
                  <a:prstClr val="black">
                    <a:lumMod val="50000"/>
                    <a:lumOff val="50000"/>
                  </a:prstClr>
                </a:solidFill>
                <a:latin typeface="Century Gothic" panose="020B0502020202020204" pitchFamily="34" charset="0"/>
              </a:rPr>
              <a:t>school or workplace, </a:t>
            </a:r>
            <a:r>
              <a:rPr lang="en-GB" sz="1050" dirty="0">
                <a:solidFill>
                  <a:prstClr val="black">
                    <a:lumMod val="50000"/>
                    <a:lumOff val="50000"/>
                  </a:prstClr>
                </a:solidFill>
                <a:latin typeface="Century Gothic" panose="020B0502020202020204" pitchFamily="34" charset="0"/>
              </a:rPr>
              <a:t>so you can take part within </a:t>
            </a:r>
            <a:r>
              <a:rPr lang="en-GB" sz="1050" dirty="0" smtClean="0">
                <a:solidFill>
                  <a:prstClr val="black">
                    <a:lumMod val="50000"/>
                    <a:lumOff val="50000"/>
                  </a:prstClr>
                </a:solidFill>
                <a:latin typeface="Century Gothic" panose="020B0502020202020204" pitchFamily="34" charset="0"/>
              </a:rPr>
              <a:t>school/work </a:t>
            </a:r>
            <a:r>
              <a:rPr lang="en-GB" sz="1050" dirty="0">
                <a:solidFill>
                  <a:prstClr val="black">
                    <a:lumMod val="50000"/>
                    <a:lumOff val="50000"/>
                  </a:prstClr>
                </a:solidFill>
                <a:latin typeface="Century Gothic" panose="020B0502020202020204" pitchFamily="34" charset="0"/>
              </a:rPr>
              <a:t>hours; alternatively</a:t>
            </a:r>
            <a:r>
              <a:rPr lang="en-GB" sz="1050" dirty="0" smtClean="0">
                <a:solidFill>
                  <a:prstClr val="black">
                    <a:lumMod val="50000"/>
                    <a:lumOff val="50000"/>
                  </a:prstClr>
                </a:solidFill>
                <a:latin typeface="Century Gothic" panose="020B0502020202020204" pitchFamily="34" charset="0"/>
              </a:rPr>
              <a:t>, </a:t>
            </a:r>
            <a:r>
              <a:rPr lang="en-GB" sz="1050" dirty="0">
                <a:solidFill>
                  <a:prstClr val="black">
                    <a:lumMod val="50000"/>
                    <a:lumOff val="50000"/>
                  </a:prstClr>
                </a:solidFill>
                <a:latin typeface="Century Gothic" panose="020B0502020202020204" pitchFamily="34" charset="0"/>
              </a:rPr>
              <a:t>interviews can also be done at your home.  The researchers will have to arrange this with you and your parents.</a:t>
            </a:r>
          </a:p>
          <a:p>
            <a:pPr lvl="0" algn="just"/>
            <a:endParaRPr lang="en-GB" sz="1050" dirty="0">
              <a:solidFill>
                <a:prstClr val="black">
                  <a:lumMod val="50000"/>
                  <a:lumOff val="50000"/>
                </a:prstClr>
              </a:solidFill>
              <a:latin typeface="Century Gothic" panose="020B0502020202020204" pitchFamily="34" charset="0"/>
            </a:endParaRPr>
          </a:p>
          <a:p>
            <a:pPr lvl="0" algn="just"/>
            <a:endParaRPr lang="en-GB" sz="1100" b="1" dirty="0">
              <a:solidFill>
                <a:srgbClr val="F79646"/>
              </a:solidFill>
              <a:latin typeface="Century Gothic" panose="020B0502020202020204" pitchFamily="34" charset="0"/>
            </a:endParaRPr>
          </a:p>
        </p:txBody>
      </p:sp>
      <p:sp>
        <p:nvSpPr>
          <p:cNvPr id="8" name="Rectangle 7"/>
          <p:cNvSpPr/>
          <p:nvPr/>
        </p:nvSpPr>
        <p:spPr>
          <a:xfrm>
            <a:off x="3573016" y="7297194"/>
            <a:ext cx="3084933" cy="2200602"/>
          </a:xfrm>
          <a:prstGeom prst="rect">
            <a:avLst/>
          </a:prstGeom>
        </p:spPr>
        <p:txBody>
          <a:bodyPr wrap="square">
            <a:spAutoFit/>
          </a:bodyPr>
          <a:lstStyle/>
          <a:p>
            <a:pPr lvl="0"/>
            <a:r>
              <a:rPr lang="en-GB" sz="1100" dirty="0">
                <a:solidFill>
                  <a:schemeClr val="tx1">
                    <a:lumMod val="50000"/>
                    <a:lumOff val="50000"/>
                  </a:schemeClr>
                </a:solidFill>
                <a:latin typeface="Century Gothic" panose="020B0502020202020204" pitchFamily="34" charset="0"/>
              </a:rPr>
              <a:t>ESRC grant </a:t>
            </a:r>
            <a:r>
              <a:rPr lang="en-GB" sz="1050" dirty="0">
                <a:solidFill>
                  <a:schemeClr val="tx1">
                    <a:lumMod val="50000"/>
                    <a:lumOff val="50000"/>
                  </a:schemeClr>
                </a:solidFill>
                <a:latin typeface="Century Gothic" panose="020B0502020202020204" pitchFamily="34" charset="0"/>
              </a:rPr>
              <a:t>reference: </a:t>
            </a:r>
            <a:r>
              <a:rPr lang="en-GB" sz="1050" dirty="0">
                <a:solidFill>
                  <a:schemeClr val="tx1">
                    <a:lumMod val="50000"/>
                    <a:lumOff val="50000"/>
                  </a:schemeClr>
                </a:solidFill>
              </a:rPr>
              <a:t> </a:t>
            </a:r>
            <a:r>
              <a:rPr lang="en-GB" sz="1050" dirty="0">
                <a:solidFill>
                  <a:schemeClr val="tx1">
                    <a:lumMod val="50000"/>
                    <a:lumOff val="50000"/>
                  </a:schemeClr>
                </a:solidFill>
                <a:latin typeface="Century Gothic" pitchFamily="34" charset="0"/>
              </a:rPr>
              <a:t>ES/N013190/1</a:t>
            </a:r>
          </a:p>
          <a:p>
            <a:pPr lvl="0"/>
            <a:r>
              <a:rPr lang="en-GB" sz="1100" dirty="0">
                <a:solidFill>
                  <a:schemeClr val="tx1">
                    <a:lumMod val="50000"/>
                    <a:lumOff val="50000"/>
                  </a:schemeClr>
                </a:solidFill>
                <a:latin typeface="Century Gothic" panose="020B0502020202020204" pitchFamily="34" charset="0"/>
              </a:rPr>
              <a:t>Duration: January 2016-December 2017</a:t>
            </a:r>
          </a:p>
          <a:p>
            <a:pPr lvl="0"/>
            <a:endParaRPr lang="en-GB" sz="1100" dirty="0">
              <a:solidFill>
                <a:schemeClr val="tx1">
                  <a:lumMod val="50000"/>
                  <a:lumOff val="50000"/>
                </a:schemeClr>
              </a:solidFill>
              <a:latin typeface="Century Gothic" panose="020B0502020202020204" pitchFamily="34" charset="0"/>
            </a:endParaRPr>
          </a:p>
          <a:p>
            <a:pPr lvl="0"/>
            <a:r>
              <a:rPr lang="en-GB" sz="1100" dirty="0">
                <a:solidFill>
                  <a:schemeClr val="tx1">
                    <a:lumMod val="50000"/>
                    <a:lumOff val="50000"/>
                  </a:schemeClr>
                </a:solidFill>
                <a:latin typeface="Century Gothic" panose="020B0502020202020204" pitchFamily="34" charset="0"/>
              </a:rPr>
              <a:t>Project leader: Professor Peter </a:t>
            </a:r>
            <a:r>
              <a:rPr lang="en-GB" sz="1100" dirty="0" err="1">
                <a:solidFill>
                  <a:schemeClr val="tx1">
                    <a:lumMod val="50000"/>
                    <a:lumOff val="50000"/>
                  </a:schemeClr>
                </a:solidFill>
                <a:latin typeface="Century Gothic" panose="020B0502020202020204" pitchFamily="34" charset="0"/>
              </a:rPr>
              <a:t>Kraftl</a:t>
            </a:r>
            <a:endParaRPr lang="en-GB" sz="1100" dirty="0">
              <a:solidFill>
                <a:schemeClr val="tx1">
                  <a:lumMod val="50000"/>
                  <a:lumOff val="50000"/>
                </a:schemeClr>
              </a:solidFill>
              <a:latin typeface="Century Gothic" panose="020B0502020202020204" pitchFamily="34" charset="0"/>
            </a:endParaRPr>
          </a:p>
          <a:p>
            <a:pPr lvl="0"/>
            <a:r>
              <a:rPr lang="en-GB" sz="1100" dirty="0">
                <a:solidFill>
                  <a:schemeClr val="tx1">
                    <a:lumMod val="50000"/>
                    <a:lumOff val="50000"/>
                  </a:schemeClr>
                </a:solidFill>
                <a:latin typeface="Century Gothic" panose="020B0502020202020204" pitchFamily="34" charset="0"/>
              </a:rPr>
              <a:t>Email: </a:t>
            </a:r>
            <a:r>
              <a:rPr lang="en-GB" sz="1100" u="sng" dirty="0">
                <a:solidFill>
                  <a:schemeClr val="tx1">
                    <a:lumMod val="50000"/>
                    <a:lumOff val="50000"/>
                  </a:schemeClr>
                </a:solidFill>
                <a:latin typeface="Century Gothic" panose="020B0502020202020204" pitchFamily="34" charset="0"/>
              </a:rPr>
              <a:t>p.kraftl@bham.ac.uk </a:t>
            </a:r>
          </a:p>
          <a:p>
            <a:pPr lvl="0"/>
            <a:endParaRPr lang="en-GB" sz="1100" u="sng" dirty="0">
              <a:solidFill>
                <a:schemeClr val="tx1">
                  <a:lumMod val="50000"/>
                  <a:lumOff val="50000"/>
                </a:schemeClr>
              </a:solidFill>
              <a:latin typeface="Century Gothic" panose="020B0502020202020204" pitchFamily="34" charset="0"/>
            </a:endParaRPr>
          </a:p>
          <a:p>
            <a:pPr lvl="0">
              <a:spcBef>
                <a:spcPts val="600"/>
              </a:spcBef>
            </a:pPr>
            <a:r>
              <a:rPr lang="en-GB" sz="1100" dirty="0">
                <a:solidFill>
                  <a:schemeClr val="tx1">
                    <a:lumMod val="50000"/>
                    <a:lumOff val="50000"/>
                  </a:schemeClr>
                </a:solidFill>
                <a:latin typeface="Century Gothic" panose="020B0502020202020204" pitchFamily="34" charset="0"/>
              </a:rPr>
              <a:t>Brazilian project leader: Professor José </a:t>
            </a:r>
            <a:r>
              <a:rPr lang="en-GB" sz="1100" dirty="0" err="1">
                <a:solidFill>
                  <a:schemeClr val="tx1">
                    <a:lumMod val="50000"/>
                    <a:lumOff val="50000"/>
                  </a:schemeClr>
                </a:solidFill>
                <a:latin typeface="Century Gothic" panose="020B0502020202020204" pitchFamily="34" charset="0"/>
              </a:rPr>
              <a:t>Antônio</a:t>
            </a:r>
            <a:r>
              <a:rPr lang="en-GB" sz="1100" dirty="0">
                <a:solidFill>
                  <a:schemeClr val="tx1">
                    <a:lumMod val="50000"/>
                    <a:lumOff val="50000"/>
                  </a:schemeClr>
                </a:solidFill>
                <a:latin typeface="Century Gothic" panose="020B0502020202020204" pitchFamily="34" charset="0"/>
              </a:rPr>
              <a:t> </a:t>
            </a:r>
            <a:r>
              <a:rPr lang="en-GB" sz="1100" dirty="0" err="1">
                <a:solidFill>
                  <a:schemeClr val="tx1">
                    <a:lumMod val="50000"/>
                    <a:lumOff val="50000"/>
                  </a:schemeClr>
                </a:solidFill>
                <a:latin typeface="Century Gothic" panose="020B0502020202020204" pitchFamily="34" charset="0"/>
              </a:rPr>
              <a:t>Perrella</a:t>
            </a:r>
            <a:r>
              <a:rPr lang="en-GB" sz="1100" dirty="0">
                <a:solidFill>
                  <a:schemeClr val="tx1">
                    <a:lumMod val="50000"/>
                    <a:lumOff val="50000"/>
                  </a:schemeClr>
                </a:solidFill>
                <a:latin typeface="Century Gothic" panose="020B0502020202020204" pitchFamily="34" charset="0"/>
              </a:rPr>
              <a:t> </a:t>
            </a:r>
            <a:r>
              <a:rPr lang="en-GB" sz="1100" dirty="0" err="1">
                <a:solidFill>
                  <a:schemeClr val="tx1">
                    <a:lumMod val="50000"/>
                    <a:lumOff val="50000"/>
                  </a:schemeClr>
                </a:solidFill>
                <a:latin typeface="Century Gothic" panose="020B0502020202020204" pitchFamily="34" charset="0"/>
              </a:rPr>
              <a:t>Balestieri</a:t>
            </a:r>
            <a:r>
              <a:rPr lang="en-GB" sz="1100" dirty="0">
                <a:solidFill>
                  <a:schemeClr val="tx1">
                    <a:lumMod val="50000"/>
                    <a:lumOff val="50000"/>
                  </a:schemeClr>
                </a:solidFill>
                <a:latin typeface="Century Gothic" panose="020B0502020202020204" pitchFamily="34" charset="0"/>
              </a:rPr>
              <a:t> (UNESP/</a:t>
            </a:r>
            <a:r>
              <a:rPr lang="en-GB" sz="1100" dirty="0" err="1">
                <a:solidFill>
                  <a:schemeClr val="tx1">
                    <a:lumMod val="50000"/>
                    <a:lumOff val="50000"/>
                  </a:schemeClr>
                </a:solidFill>
                <a:latin typeface="Century Gothic" panose="020B0502020202020204" pitchFamily="34" charset="0"/>
              </a:rPr>
              <a:t>Guaratinguetá</a:t>
            </a:r>
            <a:r>
              <a:rPr lang="en-GB" sz="1100" dirty="0">
                <a:solidFill>
                  <a:schemeClr val="tx1">
                    <a:lumMod val="50000"/>
                    <a:lumOff val="50000"/>
                  </a:schemeClr>
                </a:solidFill>
                <a:latin typeface="Century Gothic" panose="020B0502020202020204" pitchFamily="34" charset="0"/>
              </a:rPr>
              <a:t>)</a:t>
            </a:r>
          </a:p>
          <a:p>
            <a:pPr lvl="0"/>
            <a:r>
              <a:rPr lang="en-GB" sz="1100" dirty="0">
                <a:solidFill>
                  <a:schemeClr val="tx1">
                    <a:lumMod val="50000"/>
                    <a:lumOff val="50000"/>
                  </a:schemeClr>
                </a:solidFill>
                <a:latin typeface="Century Gothic" panose="020B0502020202020204" pitchFamily="34" charset="0"/>
              </a:rPr>
              <a:t>Email: </a:t>
            </a:r>
            <a:r>
              <a:rPr lang="en-GB" sz="1100" dirty="0">
                <a:solidFill>
                  <a:schemeClr val="tx1">
                    <a:lumMod val="50000"/>
                    <a:lumOff val="50000"/>
                  </a:schemeClr>
                </a:solidFill>
                <a:latin typeface="Century Gothic" panose="020B0502020202020204" pitchFamily="34" charset="0"/>
                <a:hlinkClick r:id="rId4"/>
              </a:rPr>
              <a:t>perrella@feg.unesp.br</a:t>
            </a:r>
            <a:r>
              <a:rPr lang="en-GB" sz="1100" dirty="0">
                <a:solidFill>
                  <a:schemeClr val="tx1">
                    <a:lumMod val="50000"/>
                    <a:lumOff val="50000"/>
                  </a:schemeClr>
                </a:solidFill>
                <a:latin typeface="Century Gothic" panose="020B0502020202020204" pitchFamily="34" charset="0"/>
              </a:rPr>
              <a:t> </a:t>
            </a:r>
          </a:p>
          <a:p>
            <a:pPr lvl="0"/>
            <a:endParaRPr lang="en-GB" sz="1100" dirty="0" smtClean="0">
              <a:solidFill>
                <a:schemeClr val="tx1">
                  <a:lumMod val="50000"/>
                  <a:lumOff val="50000"/>
                </a:schemeClr>
              </a:solidFill>
              <a:latin typeface="Century Gothic" panose="020B0502020202020204" pitchFamily="34" charset="0"/>
            </a:endParaRPr>
          </a:p>
          <a:p>
            <a:pPr lvl="0"/>
            <a:endParaRPr lang="en-GB" sz="1100" dirty="0">
              <a:solidFill>
                <a:schemeClr val="tx1">
                  <a:lumMod val="50000"/>
                  <a:lumOff val="50000"/>
                </a:schemeClr>
              </a:solidFill>
              <a:latin typeface="Century Gothic" panose="020B0502020202020204" pitchFamily="34" charset="0"/>
            </a:endParaRPr>
          </a:p>
        </p:txBody>
      </p:sp>
      <p:sp>
        <p:nvSpPr>
          <p:cNvPr id="9" name="Rectangle 8"/>
          <p:cNvSpPr/>
          <p:nvPr/>
        </p:nvSpPr>
        <p:spPr>
          <a:xfrm>
            <a:off x="3496141" y="416496"/>
            <a:ext cx="3248874" cy="7163499"/>
          </a:xfrm>
          <a:prstGeom prst="rect">
            <a:avLst/>
          </a:prstGeom>
        </p:spPr>
        <p:txBody>
          <a:bodyPr wrap="square">
            <a:spAutoFit/>
          </a:bodyPr>
          <a:lstStyle/>
          <a:p>
            <a:pPr lvl="0" algn="just"/>
            <a:r>
              <a:rPr lang="en-GB" sz="1200" b="1" dirty="0" smtClean="0">
                <a:solidFill>
                  <a:srgbClr val="F79646"/>
                </a:solidFill>
                <a:latin typeface="Century Gothic" panose="020B0502020202020204" pitchFamily="34" charset="0"/>
              </a:rPr>
              <a:t>What </a:t>
            </a:r>
            <a:r>
              <a:rPr lang="en-GB" sz="1200" b="1" dirty="0">
                <a:solidFill>
                  <a:srgbClr val="F79646"/>
                </a:solidFill>
                <a:latin typeface="Century Gothic" panose="020B0502020202020204" pitchFamily="34" charset="0"/>
              </a:rPr>
              <a:t>will happen to the information I tell the researchers?</a:t>
            </a:r>
          </a:p>
          <a:p>
            <a:pPr lvl="0" algn="just"/>
            <a:r>
              <a:rPr lang="en-GB" sz="1050" dirty="0">
                <a:solidFill>
                  <a:prstClr val="black">
                    <a:lumMod val="50000"/>
                    <a:lumOff val="50000"/>
                  </a:prstClr>
                </a:solidFill>
                <a:latin typeface="Century Gothic" panose="020B0502020202020204" pitchFamily="34" charset="0"/>
              </a:rPr>
              <a:t>All the information which you tell us will be anonymised.  This means when we talk and write about our findings your name will not be mentioned.  Your information will also be confidential, which means that we will not discuss what you told us with other people at home or school.  However, if you tell us something that we are concerned about, for your or someone else's safety, we will have a discussion and then the researcher will inform an appropriate adult</a:t>
            </a:r>
            <a:r>
              <a:rPr lang="en-GB" sz="1050" dirty="0" smtClean="0">
                <a:solidFill>
                  <a:prstClr val="black">
                    <a:lumMod val="50000"/>
                    <a:lumOff val="50000"/>
                  </a:prstClr>
                </a:solidFill>
                <a:latin typeface="Century Gothic" panose="020B0502020202020204" pitchFamily="34" charset="0"/>
              </a:rPr>
              <a:t>.</a:t>
            </a:r>
          </a:p>
          <a:p>
            <a:pPr lvl="0" algn="just"/>
            <a:endParaRPr lang="en-GB" sz="1100" dirty="0">
              <a:solidFill>
                <a:prstClr val="black">
                  <a:lumMod val="50000"/>
                  <a:lumOff val="50000"/>
                </a:prstClr>
              </a:solidFill>
              <a:latin typeface="Century Gothic" panose="020B0502020202020204" pitchFamily="34" charset="0"/>
            </a:endParaRPr>
          </a:p>
          <a:p>
            <a:pPr lvl="0" algn="just"/>
            <a:r>
              <a:rPr lang="en-GB" sz="1200" b="1" dirty="0">
                <a:solidFill>
                  <a:srgbClr val="F79646"/>
                </a:solidFill>
                <a:latin typeface="Century Gothic" panose="020B0502020202020204" pitchFamily="34" charset="0"/>
              </a:rPr>
              <a:t>What </a:t>
            </a:r>
            <a:r>
              <a:rPr lang="en-GB" sz="1200" b="1" dirty="0" smtClean="0">
                <a:solidFill>
                  <a:srgbClr val="F79646"/>
                </a:solidFill>
                <a:latin typeface="Century Gothic" panose="020B0502020202020204" pitchFamily="34" charset="0"/>
              </a:rPr>
              <a:t>will you do with the information you collect?</a:t>
            </a:r>
          </a:p>
          <a:p>
            <a:pPr lvl="0" algn="just"/>
            <a:r>
              <a:rPr lang="en-GB" sz="1050" dirty="0" smtClean="0">
                <a:solidFill>
                  <a:prstClr val="black">
                    <a:lumMod val="50000"/>
                    <a:lumOff val="50000"/>
                  </a:prstClr>
                </a:solidFill>
                <a:latin typeface="Century Gothic" panose="020B0502020202020204" pitchFamily="34" charset="0"/>
              </a:rPr>
              <a:t>We will be sharing the information we collect with people in both Brazil and abroad. Remember you will not be identifiable by name.</a:t>
            </a:r>
            <a:endParaRPr lang="en-GB" sz="1200" dirty="0" smtClean="0">
              <a:solidFill>
                <a:prstClr val="black">
                  <a:lumMod val="50000"/>
                  <a:lumOff val="50000"/>
                </a:prstClr>
              </a:solidFill>
              <a:latin typeface="Century Gothic" panose="020B0502020202020204" pitchFamily="34" charset="0"/>
            </a:endParaRPr>
          </a:p>
          <a:p>
            <a:pPr lvl="0" algn="just"/>
            <a:endParaRPr lang="en-GB" sz="1100" b="1" dirty="0">
              <a:solidFill>
                <a:srgbClr val="F79646"/>
              </a:solidFill>
              <a:latin typeface="Century Gothic" panose="020B0502020202020204" pitchFamily="34" charset="0"/>
            </a:endParaRPr>
          </a:p>
          <a:p>
            <a:pPr lvl="0" algn="just"/>
            <a:r>
              <a:rPr lang="en-GB" sz="1200" b="1" dirty="0">
                <a:solidFill>
                  <a:srgbClr val="F79646"/>
                </a:solidFill>
                <a:latin typeface="Century Gothic" panose="020B0502020202020204" pitchFamily="34" charset="0"/>
              </a:rPr>
              <a:t>Who are the researchers?</a:t>
            </a:r>
          </a:p>
          <a:p>
            <a:pPr lvl="0" algn="just"/>
            <a:r>
              <a:rPr lang="en-GB" sz="1050" dirty="0" smtClean="0">
                <a:solidFill>
                  <a:prstClr val="black">
                    <a:lumMod val="50000"/>
                    <a:lumOff val="50000"/>
                  </a:prstClr>
                </a:solidFill>
                <a:latin typeface="Century Gothic" panose="020B0502020202020204" pitchFamily="34" charset="0"/>
              </a:rPr>
              <a:t>My name is Cristiana, I </a:t>
            </a:r>
            <a:r>
              <a:rPr lang="en-GB" sz="1050" dirty="0">
                <a:solidFill>
                  <a:prstClr val="black">
                    <a:lumMod val="50000"/>
                    <a:lumOff val="50000"/>
                  </a:prstClr>
                </a:solidFill>
                <a:latin typeface="Century Gothic" panose="020B0502020202020204" pitchFamily="34" charset="0"/>
              </a:rPr>
              <a:t>will be spending </a:t>
            </a:r>
            <a:r>
              <a:rPr lang="en-GB" sz="1050" dirty="0" smtClean="0">
                <a:solidFill>
                  <a:prstClr val="black">
                    <a:lumMod val="50000"/>
                    <a:lumOff val="50000"/>
                  </a:prstClr>
                </a:solidFill>
                <a:latin typeface="Century Gothic" panose="020B0502020202020204" pitchFamily="34" charset="0"/>
              </a:rPr>
              <a:t>four months </a:t>
            </a:r>
            <a:r>
              <a:rPr lang="en-GB" sz="1050" dirty="0">
                <a:solidFill>
                  <a:prstClr val="black">
                    <a:lumMod val="50000"/>
                    <a:lumOff val="50000"/>
                  </a:prstClr>
                </a:solidFill>
                <a:latin typeface="Century Gothic" panose="020B0502020202020204" pitchFamily="34" charset="0"/>
              </a:rPr>
              <a:t>in your local area from </a:t>
            </a:r>
            <a:r>
              <a:rPr lang="en-GB" sz="1050" dirty="0" smtClean="0">
                <a:solidFill>
                  <a:prstClr val="black">
                    <a:lumMod val="50000"/>
                    <a:lumOff val="50000"/>
                  </a:prstClr>
                </a:solidFill>
                <a:latin typeface="Century Gothic" panose="020B0502020202020204" pitchFamily="34" charset="0"/>
              </a:rPr>
              <a:t>October 2016.  </a:t>
            </a:r>
            <a:r>
              <a:rPr lang="en-GB" sz="1050" dirty="0">
                <a:solidFill>
                  <a:prstClr val="black">
                    <a:lumMod val="50000"/>
                    <a:lumOff val="50000"/>
                  </a:prstClr>
                </a:solidFill>
                <a:latin typeface="Century Gothic" panose="020B0502020202020204" pitchFamily="34" charset="0"/>
              </a:rPr>
              <a:t>I</a:t>
            </a:r>
            <a:r>
              <a:rPr lang="en-GB" sz="1050" dirty="0" smtClean="0">
                <a:solidFill>
                  <a:prstClr val="black">
                    <a:lumMod val="50000"/>
                    <a:lumOff val="50000"/>
                  </a:prstClr>
                </a:solidFill>
                <a:latin typeface="Century Gothic" panose="020B0502020202020204" pitchFamily="34" charset="0"/>
              </a:rPr>
              <a:t> </a:t>
            </a:r>
            <a:r>
              <a:rPr lang="en-GB" sz="1050" dirty="0">
                <a:solidFill>
                  <a:prstClr val="black">
                    <a:lumMod val="50000"/>
                    <a:lumOff val="50000"/>
                  </a:prstClr>
                </a:solidFill>
                <a:latin typeface="Century Gothic" panose="020B0502020202020204" pitchFamily="34" charset="0"/>
              </a:rPr>
              <a:t>look forward to meeting you</a:t>
            </a:r>
            <a:r>
              <a:rPr lang="en-GB" sz="1050" dirty="0" smtClean="0">
                <a:solidFill>
                  <a:prstClr val="black">
                    <a:lumMod val="50000"/>
                    <a:lumOff val="50000"/>
                  </a:prstClr>
                </a:solidFill>
                <a:latin typeface="Century Gothic" panose="020B0502020202020204" pitchFamily="34" charset="0"/>
              </a:rPr>
              <a:t>.</a:t>
            </a:r>
            <a:endParaRPr lang="en-GB" sz="1050" dirty="0">
              <a:solidFill>
                <a:prstClr val="black">
                  <a:lumMod val="50000"/>
                  <a:lumOff val="50000"/>
                </a:prstClr>
              </a:solidFill>
              <a:latin typeface="Century Gothic" panose="020B0502020202020204" pitchFamily="34" charset="0"/>
            </a:endParaRPr>
          </a:p>
          <a:p>
            <a:pPr lvl="0" algn="just"/>
            <a:endParaRPr lang="en-GB" sz="1100" b="1" dirty="0">
              <a:solidFill>
                <a:srgbClr val="F79646"/>
              </a:solidFill>
              <a:latin typeface="Century Gothic" panose="020B0502020202020204" pitchFamily="34" charset="0"/>
            </a:endParaRPr>
          </a:p>
          <a:p>
            <a:pPr lvl="0" algn="just"/>
            <a:r>
              <a:rPr lang="en-GB" sz="1200" b="1" dirty="0">
                <a:solidFill>
                  <a:srgbClr val="F79646"/>
                </a:solidFill>
                <a:latin typeface="Century Gothic" panose="020B0502020202020204" pitchFamily="34" charset="0"/>
              </a:rPr>
              <a:t>What do I have to do now?</a:t>
            </a:r>
          </a:p>
          <a:p>
            <a:pPr algn="just"/>
            <a:r>
              <a:rPr lang="en-GB" sz="1050" dirty="0">
                <a:solidFill>
                  <a:prstClr val="black">
                    <a:lumMod val="50000"/>
                    <a:lumOff val="50000"/>
                  </a:prstClr>
                </a:solidFill>
                <a:latin typeface="Century Gothic" panose="020B0502020202020204" pitchFamily="34" charset="0"/>
              </a:rPr>
              <a:t>Before taking part in the project you need to sign a consent form; one of the researchers will give this to you.  This is to make sure you have read and understood everything on this information sheet and had the opportunity to ask questions.  Your school and / or parents will also need to sign the consent </a:t>
            </a:r>
            <a:r>
              <a:rPr lang="en-GB" sz="1050" dirty="0" smtClean="0">
                <a:solidFill>
                  <a:prstClr val="black">
                    <a:lumMod val="50000"/>
                    <a:lumOff val="50000"/>
                  </a:prstClr>
                </a:solidFill>
                <a:latin typeface="Century Gothic" panose="020B0502020202020204" pitchFamily="34" charset="0"/>
              </a:rPr>
              <a:t>form if you are aged under 18.</a:t>
            </a:r>
            <a:endParaRPr lang="en-GB" sz="1050" b="1" dirty="0" smtClean="0">
              <a:solidFill>
                <a:schemeClr val="accent5">
                  <a:lumMod val="50000"/>
                </a:schemeClr>
              </a:solidFill>
              <a:latin typeface="Century Gothic" panose="020B0502020202020204" pitchFamily="34" charset="0"/>
            </a:endParaRPr>
          </a:p>
          <a:p>
            <a:pPr algn="just"/>
            <a:endParaRPr lang="en-GB" sz="1200" b="1" dirty="0" smtClean="0">
              <a:solidFill>
                <a:schemeClr val="accent6"/>
              </a:solidFill>
              <a:latin typeface="Century Gothic" panose="020B0502020202020204" pitchFamily="34" charset="0"/>
            </a:endParaRPr>
          </a:p>
          <a:p>
            <a:pPr algn="just"/>
            <a:endParaRPr lang="en-GB" sz="1200" b="1" dirty="0" smtClean="0">
              <a:solidFill>
                <a:schemeClr val="accent6"/>
              </a:solidFill>
              <a:latin typeface="Century Gothic" panose="020B0502020202020204" pitchFamily="34" charset="0"/>
            </a:endParaRPr>
          </a:p>
          <a:p>
            <a:pPr algn="just"/>
            <a:endParaRPr lang="en-GB" sz="1200" b="1" dirty="0">
              <a:solidFill>
                <a:schemeClr val="accent6"/>
              </a:solidFill>
              <a:latin typeface="Century Gothic" panose="020B0502020202020204" pitchFamily="34" charset="0"/>
            </a:endParaRPr>
          </a:p>
          <a:p>
            <a:pPr algn="just"/>
            <a:r>
              <a:rPr lang="en-GB" sz="1200" b="1" dirty="0" smtClean="0">
                <a:solidFill>
                  <a:schemeClr val="accent6"/>
                </a:solidFill>
                <a:latin typeface="Century Gothic" panose="020B0502020202020204" pitchFamily="34" charset="0"/>
              </a:rPr>
              <a:t>Thank you and we look forward to meeting you.</a:t>
            </a:r>
          </a:p>
          <a:p>
            <a:pPr lvl="0" algn="just"/>
            <a:endParaRPr lang="en-GB" sz="1100" dirty="0">
              <a:solidFill>
                <a:prstClr val="black">
                  <a:lumMod val="50000"/>
                  <a:lumOff val="50000"/>
                </a:prstClr>
              </a:solidFill>
              <a:latin typeface="Century Gothic" panose="020B0502020202020204" pitchFamily="34" charset="0"/>
            </a:endParaRPr>
          </a:p>
        </p:txBody>
      </p:sp>
      <p:cxnSp>
        <p:nvCxnSpPr>
          <p:cNvPr id="11" name="Straight Connector 10"/>
          <p:cNvCxnSpPr/>
          <p:nvPr/>
        </p:nvCxnSpPr>
        <p:spPr>
          <a:xfrm>
            <a:off x="145318" y="7951218"/>
            <a:ext cx="3250270"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133299" y="7951218"/>
            <a:ext cx="3429000" cy="307777"/>
          </a:xfrm>
          <a:prstGeom prst="rect">
            <a:avLst/>
          </a:prstGeom>
        </p:spPr>
        <p:txBody>
          <a:bodyPr>
            <a:spAutoFit/>
          </a:bodyPr>
          <a:lstStyle/>
          <a:p>
            <a:r>
              <a:rPr lang="en-GB" sz="1400" b="1" dirty="0" smtClean="0">
                <a:solidFill>
                  <a:schemeClr val="accent6"/>
                </a:solidFill>
                <a:latin typeface="Century Gothic" panose="020B0502020202020204" pitchFamily="34" charset="0"/>
              </a:rPr>
              <a:t>Meet the researchers:</a:t>
            </a:r>
            <a:endParaRPr lang="en-GB" sz="1400" b="1" dirty="0">
              <a:solidFill>
                <a:schemeClr val="accent6"/>
              </a:solidFill>
              <a:latin typeface="Century Gothic" panose="020B0502020202020204" pitchFamily="34" charset="0"/>
            </a:endParaRPr>
          </a:p>
        </p:txBody>
      </p:sp>
      <p:sp>
        <p:nvSpPr>
          <p:cNvPr id="3" name="Rectangle 2"/>
          <p:cNvSpPr/>
          <p:nvPr/>
        </p:nvSpPr>
        <p:spPr>
          <a:xfrm>
            <a:off x="228600" y="8288219"/>
            <a:ext cx="2209800" cy="1107996"/>
          </a:xfrm>
          <a:prstGeom prst="rect">
            <a:avLst/>
          </a:prstGeom>
        </p:spPr>
        <p:txBody>
          <a:bodyPr wrap="square">
            <a:spAutoFit/>
          </a:bodyPr>
          <a:lstStyle/>
          <a:p>
            <a:pPr lvl="0" algn="just">
              <a:lnSpc>
                <a:spcPct val="150000"/>
              </a:lnSpc>
            </a:pPr>
            <a:r>
              <a:rPr lang="en-GB" sz="1100" b="1" dirty="0">
                <a:solidFill>
                  <a:prstClr val="white">
                    <a:lumMod val="50000"/>
                  </a:prstClr>
                </a:solidFill>
                <a:latin typeface="Century Gothic" panose="020B0502020202020204" pitchFamily="34" charset="0"/>
              </a:rPr>
              <a:t>Dr Cristiana Zara</a:t>
            </a:r>
          </a:p>
          <a:p>
            <a:pPr lvl="0" algn="just">
              <a:lnSpc>
                <a:spcPct val="150000"/>
              </a:lnSpc>
            </a:pPr>
            <a:r>
              <a:rPr lang="en-GB" sz="1100" b="1" dirty="0">
                <a:solidFill>
                  <a:prstClr val="white">
                    <a:lumMod val="50000"/>
                  </a:prstClr>
                </a:solidFill>
                <a:latin typeface="Century Gothic" panose="020B0502020202020204" pitchFamily="34" charset="0"/>
              </a:rPr>
              <a:t>Email:  c.zara@bham.ac.uk</a:t>
            </a:r>
          </a:p>
          <a:p>
            <a:pPr lvl="0" algn="just">
              <a:lnSpc>
                <a:spcPct val="150000"/>
              </a:lnSpc>
            </a:pPr>
            <a:r>
              <a:rPr lang="en-GB" sz="1100" b="1" dirty="0">
                <a:solidFill>
                  <a:prstClr val="white">
                    <a:lumMod val="50000"/>
                  </a:prstClr>
                </a:solidFill>
                <a:latin typeface="Century Gothic" panose="020B0502020202020204" pitchFamily="34" charset="0"/>
              </a:rPr>
              <a:t>Mobile: (+55 ) 12 997888719</a:t>
            </a:r>
          </a:p>
          <a:p>
            <a:pPr lvl="0" algn="just">
              <a:lnSpc>
                <a:spcPct val="150000"/>
              </a:lnSpc>
            </a:pPr>
            <a:r>
              <a:rPr lang="en-GB" sz="1100" b="1" dirty="0">
                <a:solidFill>
                  <a:prstClr val="white">
                    <a:lumMod val="50000"/>
                  </a:prstClr>
                </a:solidFill>
                <a:latin typeface="Century Gothic" panose="020B0502020202020204" pitchFamily="34" charset="0"/>
              </a:rPr>
              <a:t>Landline: ( +55 ) 12 3123 2870</a:t>
            </a:r>
            <a:endParaRPr lang="en-GB" sz="1100" b="1" dirty="0">
              <a:solidFill>
                <a:prstClr val="white">
                  <a:lumMod val="50000"/>
                </a:prstClr>
              </a:solidFill>
              <a:latin typeface="Century Gothic" panose="020B0502020202020204" pitchFamily="34" charset="0"/>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9999" y="8107735"/>
            <a:ext cx="926586" cy="1288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4"/>
          <p:cNvSpPr/>
          <p:nvPr/>
        </p:nvSpPr>
        <p:spPr>
          <a:xfrm>
            <a:off x="2398294" y="9369623"/>
            <a:ext cx="946093" cy="307777"/>
          </a:xfrm>
          <a:prstGeom prst="rect">
            <a:avLst/>
          </a:prstGeom>
        </p:spPr>
        <p:txBody>
          <a:bodyPr wrap="none">
            <a:spAutoFit/>
          </a:bodyPr>
          <a:lstStyle/>
          <a:p>
            <a:r>
              <a:rPr lang="en-GB" sz="1400" b="1" dirty="0" smtClean="0">
                <a:solidFill>
                  <a:schemeClr val="accent6"/>
                </a:solidFill>
                <a:latin typeface="Century Gothic" panose="020B0502020202020204" pitchFamily="34" charset="0"/>
              </a:rPr>
              <a:t>Cristiana</a:t>
            </a:r>
            <a:endParaRPr lang="en-GB" sz="1400" b="1" dirty="0">
              <a:solidFill>
                <a:schemeClr val="accent6"/>
              </a:solidFill>
            </a:endParaRPr>
          </a:p>
        </p:txBody>
      </p:sp>
    </p:spTree>
    <p:extLst>
      <p:ext uri="{BB962C8B-B14F-4D97-AF65-F5344CB8AC3E}">
        <p14:creationId xmlns:p14="http://schemas.microsoft.com/office/powerpoint/2010/main" val="10334278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TotalTime>
  <Words>601</Words>
  <Application>Microsoft Office PowerPoint</Application>
  <PresentationFormat>A4 Paper (210x297 mm)</PresentationFormat>
  <Paragraphs>48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University of Birmingham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Hadfield-Hill</dc:creator>
  <cp:lastModifiedBy>Cristiana Zara</cp:lastModifiedBy>
  <cp:revision>30</cp:revision>
  <cp:lastPrinted>2014-03-17T12:52:44Z</cp:lastPrinted>
  <dcterms:created xsi:type="dcterms:W3CDTF">2014-03-17T11:22:55Z</dcterms:created>
  <dcterms:modified xsi:type="dcterms:W3CDTF">2016-11-01T18:25:54Z</dcterms:modified>
</cp:coreProperties>
</file>