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8" r:id="rId2"/>
  </p:sldIdLst>
  <p:sldSz cx="6858000" cy="9906000" type="A4"/>
  <p:notesSz cx="6669088" cy="99282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8477" autoAdjust="0"/>
    <p:restoredTop sz="93395" autoAdjust="0"/>
  </p:normalViewPr>
  <p:slideViewPr>
    <p:cSldViewPr>
      <p:cViewPr>
        <p:scale>
          <a:sx n="80" d="100"/>
          <a:sy n="80" d="100"/>
        </p:scale>
        <p:origin x="-3828" y="-120"/>
      </p:cViewPr>
      <p:guideLst>
        <p:guide orient="horz" pos="3120"/>
        <p:guide pos="216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9250" cy="4968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778250" y="0"/>
            <a:ext cx="2889250" cy="496888"/>
          </a:xfrm>
          <a:prstGeom prst="rect">
            <a:avLst/>
          </a:prstGeom>
        </p:spPr>
        <p:txBody>
          <a:bodyPr vert="horz" lIns="91440" tIns="45720" rIns="91440" bIns="45720" rtlCol="0"/>
          <a:lstStyle>
            <a:lvl1pPr algn="r">
              <a:defRPr sz="1200"/>
            </a:lvl1pPr>
          </a:lstStyle>
          <a:p>
            <a:fld id="{E04A2DBD-7D50-43BC-B12A-246F74C942BB}" type="datetimeFigureOut">
              <a:rPr lang="en-GB" smtClean="0"/>
              <a:pPr/>
              <a:t>11/07/2016</a:t>
            </a:fld>
            <a:endParaRPr lang="en-GB"/>
          </a:p>
        </p:txBody>
      </p:sp>
      <p:sp>
        <p:nvSpPr>
          <p:cNvPr id="4" name="Slide Image Placeholder 3"/>
          <p:cNvSpPr>
            <a:spLocks noGrp="1" noRot="1" noChangeAspect="1"/>
          </p:cNvSpPr>
          <p:nvPr>
            <p:ph type="sldImg" idx="2"/>
          </p:nvPr>
        </p:nvSpPr>
        <p:spPr>
          <a:xfrm>
            <a:off x="2046288" y="744538"/>
            <a:ext cx="2576512" cy="3722687"/>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66750" y="4716463"/>
            <a:ext cx="5335588" cy="4467225"/>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29750"/>
            <a:ext cx="2889250" cy="496888"/>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778250" y="9429750"/>
            <a:ext cx="2889250" cy="496888"/>
          </a:xfrm>
          <a:prstGeom prst="rect">
            <a:avLst/>
          </a:prstGeom>
        </p:spPr>
        <p:txBody>
          <a:bodyPr vert="horz" lIns="91440" tIns="45720" rIns="91440" bIns="45720" rtlCol="0" anchor="b"/>
          <a:lstStyle>
            <a:lvl1pPr algn="r">
              <a:defRPr sz="1200"/>
            </a:lvl1pPr>
          </a:lstStyle>
          <a:p>
            <a:fld id="{ADBC5F33-0BD0-4026-A724-E714D77FB16D}" type="slidenum">
              <a:rPr lang="en-GB" smtClean="0"/>
              <a:pPr/>
              <a:t>‹#›</a:t>
            </a:fld>
            <a:endParaRPr lang="en-GB"/>
          </a:p>
        </p:txBody>
      </p:sp>
    </p:spTree>
    <p:extLst>
      <p:ext uri="{BB962C8B-B14F-4D97-AF65-F5344CB8AC3E}">
        <p14:creationId xmlns:p14="http://schemas.microsoft.com/office/powerpoint/2010/main" val="8939941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ADBC5F33-0BD0-4026-A724-E714D77FB16D}" type="slidenum">
              <a:rPr lang="en-GB" smtClean="0"/>
              <a:pPr/>
              <a:t>1</a:t>
            </a:fld>
            <a:endParaRPr lang="en-GB"/>
          </a:p>
        </p:txBody>
      </p:sp>
    </p:spTree>
    <p:extLst>
      <p:ext uri="{BB962C8B-B14F-4D97-AF65-F5344CB8AC3E}">
        <p14:creationId xmlns:p14="http://schemas.microsoft.com/office/powerpoint/2010/main" val="30517404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3077283"/>
            <a:ext cx="5829300" cy="2123369"/>
          </a:xfrm>
        </p:spPr>
        <p:txBody>
          <a:bodyPr/>
          <a:lstStyle/>
          <a:p>
            <a:r>
              <a:rPr lang="en-US" smtClean="0"/>
              <a:t>Click to edit Master title style</a:t>
            </a:r>
            <a:endParaRPr lang="en-GB"/>
          </a:p>
        </p:txBody>
      </p:sp>
      <p:sp>
        <p:nvSpPr>
          <p:cNvPr id="3" name="Subtitle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4344DA20-A2CE-4B67-AD02-AA800816E97A}" type="datetimeFigureOut">
              <a:rPr lang="en-GB" smtClean="0"/>
              <a:pPr/>
              <a:t>11/07/2016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3F61A0B-D2AB-4813-AD86-ED08AF7A2E7C}" type="slidenum">
              <a:rPr lang="en-GB" smtClean="0"/>
              <a:pPr/>
              <a:t>‹#›</a:t>
            </a:fld>
            <a:endParaRPr lang="en-GB"/>
          </a:p>
        </p:txBody>
      </p:sp>
    </p:spTree>
    <p:extLst>
      <p:ext uri="{BB962C8B-B14F-4D97-AF65-F5344CB8AC3E}">
        <p14:creationId xmlns:p14="http://schemas.microsoft.com/office/powerpoint/2010/main" val="31653079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4344DA20-A2CE-4B67-AD02-AA800816E97A}" type="datetimeFigureOut">
              <a:rPr lang="en-GB" smtClean="0"/>
              <a:pPr/>
              <a:t>11/07/2016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3F61A0B-D2AB-4813-AD86-ED08AF7A2E7C}" type="slidenum">
              <a:rPr lang="en-GB" smtClean="0"/>
              <a:pPr/>
              <a:t>‹#›</a:t>
            </a:fld>
            <a:endParaRPr lang="en-GB"/>
          </a:p>
        </p:txBody>
      </p:sp>
    </p:spTree>
    <p:extLst>
      <p:ext uri="{BB962C8B-B14F-4D97-AF65-F5344CB8AC3E}">
        <p14:creationId xmlns:p14="http://schemas.microsoft.com/office/powerpoint/2010/main" val="4652854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729037" y="529697"/>
            <a:ext cx="1157288" cy="1126807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257176" y="529697"/>
            <a:ext cx="3357563" cy="112680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4344DA20-A2CE-4B67-AD02-AA800816E97A}" type="datetimeFigureOut">
              <a:rPr lang="en-GB" smtClean="0"/>
              <a:pPr/>
              <a:t>11/07/2016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3F61A0B-D2AB-4813-AD86-ED08AF7A2E7C}" type="slidenum">
              <a:rPr lang="en-GB" smtClean="0"/>
              <a:pPr/>
              <a:t>‹#›</a:t>
            </a:fld>
            <a:endParaRPr lang="en-GB"/>
          </a:p>
        </p:txBody>
      </p:sp>
    </p:spTree>
    <p:extLst>
      <p:ext uri="{BB962C8B-B14F-4D97-AF65-F5344CB8AC3E}">
        <p14:creationId xmlns:p14="http://schemas.microsoft.com/office/powerpoint/2010/main" val="13552265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4344DA20-A2CE-4B67-AD02-AA800816E97A}" type="datetimeFigureOut">
              <a:rPr lang="en-GB" smtClean="0"/>
              <a:pPr/>
              <a:t>11/07/2016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3F61A0B-D2AB-4813-AD86-ED08AF7A2E7C}" type="slidenum">
              <a:rPr lang="en-GB" smtClean="0"/>
              <a:pPr/>
              <a:t>‹#›</a:t>
            </a:fld>
            <a:endParaRPr lang="en-GB"/>
          </a:p>
        </p:txBody>
      </p:sp>
    </p:spTree>
    <p:extLst>
      <p:ext uri="{BB962C8B-B14F-4D97-AF65-F5344CB8AC3E}">
        <p14:creationId xmlns:p14="http://schemas.microsoft.com/office/powerpoint/2010/main" val="19879807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6365522"/>
            <a:ext cx="5829300" cy="1967442"/>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541735" y="4198587"/>
            <a:ext cx="5829300" cy="216693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344DA20-A2CE-4B67-AD02-AA800816E97A}" type="datetimeFigureOut">
              <a:rPr lang="en-GB" smtClean="0"/>
              <a:pPr/>
              <a:t>11/07/2016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3F61A0B-D2AB-4813-AD86-ED08AF7A2E7C}" type="slidenum">
              <a:rPr lang="en-GB" smtClean="0"/>
              <a:pPr/>
              <a:t>‹#›</a:t>
            </a:fld>
            <a:endParaRPr lang="en-GB"/>
          </a:p>
        </p:txBody>
      </p:sp>
    </p:spTree>
    <p:extLst>
      <p:ext uri="{BB962C8B-B14F-4D97-AF65-F5344CB8AC3E}">
        <p14:creationId xmlns:p14="http://schemas.microsoft.com/office/powerpoint/2010/main" val="41137795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257176" y="3081867"/>
            <a:ext cx="2257425" cy="871590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2628901" y="3081867"/>
            <a:ext cx="2257425" cy="871590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4344DA20-A2CE-4B67-AD02-AA800816E97A}" type="datetimeFigureOut">
              <a:rPr lang="en-GB" smtClean="0"/>
              <a:pPr/>
              <a:t>11/07/2016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3F61A0B-D2AB-4813-AD86-ED08AF7A2E7C}" type="slidenum">
              <a:rPr lang="en-GB" smtClean="0"/>
              <a:pPr/>
              <a:t>‹#›</a:t>
            </a:fld>
            <a:endParaRPr lang="en-GB"/>
          </a:p>
        </p:txBody>
      </p:sp>
    </p:spTree>
    <p:extLst>
      <p:ext uri="{BB962C8B-B14F-4D97-AF65-F5344CB8AC3E}">
        <p14:creationId xmlns:p14="http://schemas.microsoft.com/office/powerpoint/2010/main" val="27105130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42900" y="396699"/>
            <a:ext cx="6172200" cy="1651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342900" y="2217385"/>
            <a:ext cx="303014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42900" y="3141486"/>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3483770" y="2217385"/>
            <a:ext cx="303133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483770" y="3141486"/>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4344DA20-A2CE-4B67-AD02-AA800816E97A}" type="datetimeFigureOut">
              <a:rPr lang="en-GB" smtClean="0"/>
              <a:pPr/>
              <a:t>11/07/2016</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3F61A0B-D2AB-4813-AD86-ED08AF7A2E7C}" type="slidenum">
              <a:rPr lang="en-GB" smtClean="0"/>
              <a:pPr/>
              <a:t>‹#›</a:t>
            </a:fld>
            <a:endParaRPr lang="en-GB"/>
          </a:p>
        </p:txBody>
      </p:sp>
    </p:spTree>
    <p:extLst>
      <p:ext uri="{BB962C8B-B14F-4D97-AF65-F5344CB8AC3E}">
        <p14:creationId xmlns:p14="http://schemas.microsoft.com/office/powerpoint/2010/main" val="4310123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4344DA20-A2CE-4B67-AD02-AA800816E97A}" type="datetimeFigureOut">
              <a:rPr lang="en-GB" smtClean="0"/>
              <a:pPr/>
              <a:t>11/07/2016</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3F61A0B-D2AB-4813-AD86-ED08AF7A2E7C}" type="slidenum">
              <a:rPr lang="en-GB" smtClean="0"/>
              <a:pPr/>
              <a:t>‹#›</a:t>
            </a:fld>
            <a:endParaRPr lang="en-GB"/>
          </a:p>
        </p:txBody>
      </p:sp>
    </p:spTree>
    <p:extLst>
      <p:ext uri="{BB962C8B-B14F-4D97-AF65-F5344CB8AC3E}">
        <p14:creationId xmlns:p14="http://schemas.microsoft.com/office/powerpoint/2010/main" val="288296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344DA20-A2CE-4B67-AD02-AA800816E97A}" type="datetimeFigureOut">
              <a:rPr lang="en-GB" smtClean="0"/>
              <a:pPr/>
              <a:t>11/07/2016</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3F61A0B-D2AB-4813-AD86-ED08AF7A2E7C}" type="slidenum">
              <a:rPr lang="en-GB" smtClean="0"/>
              <a:pPr/>
              <a:t>‹#›</a:t>
            </a:fld>
            <a:endParaRPr lang="en-GB"/>
          </a:p>
        </p:txBody>
      </p:sp>
    </p:spTree>
    <p:extLst>
      <p:ext uri="{BB962C8B-B14F-4D97-AF65-F5344CB8AC3E}">
        <p14:creationId xmlns:p14="http://schemas.microsoft.com/office/powerpoint/2010/main" val="3574672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1" y="394406"/>
            <a:ext cx="2256235" cy="1678517"/>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2681288" y="394406"/>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342901" y="2072923"/>
            <a:ext cx="2256235" cy="67759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344DA20-A2CE-4B67-AD02-AA800816E97A}" type="datetimeFigureOut">
              <a:rPr lang="en-GB" smtClean="0"/>
              <a:pPr/>
              <a:t>11/07/2016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3F61A0B-D2AB-4813-AD86-ED08AF7A2E7C}" type="slidenum">
              <a:rPr lang="en-GB" smtClean="0"/>
              <a:pPr/>
              <a:t>‹#›</a:t>
            </a:fld>
            <a:endParaRPr lang="en-GB"/>
          </a:p>
        </p:txBody>
      </p:sp>
    </p:spTree>
    <p:extLst>
      <p:ext uri="{BB962C8B-B14F-4D97-AF65-F5344CB8AC3E}">
        <p14:creationId xmlns:p14="http://schemas.microsoft.com/office/powerpoint/2010/main" val="26229208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934201"/>
            <a:ext cx="4114800" cy="818622"/>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344216" y="885119"/>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344216" y="7752823"/>
            <a:ext cx="4114800" cy="11625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344DA20-A2CE-4B67-AD02-AA800816E97A}" type="datetimeFigureOut">
              <a:rPr lang="en-GB" smtClean="0"/>
              <a:pPr/>
              <a:t>11/07/2016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3F61A0B-D2AB-4813-AD86-ED08AF7A2E7C}" type="slidenum">
              <a:rPr lang="en-GB" smtClean="0"/>
              <a:pPr/>
              <a:t>‹#›</a:t>
            </a:fld>
            <a:endParaRPr lang="en-GB"/>
          </a:p>
        </p:txBody>
      </p:sp>
    </p:spTree>
    <p:extLst>
      <p:ext uri="{BB962C8B-B14F-4D97-AF65-F5344CB8AC3E}">
        <p14:creationId xmlns:p14="http://schemas.microsoft.com/office/powerpoint/2010/main" val="18362059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342900" y="2311402"/>
            <a:ext cx="6172200" cy="653750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342900" y="9181396"/>
            <a:ext cx="1600200" cy="527402"/>
          </a:xfrm>
          <a:prstGeom prst="rect">
            <a:avLst/>
          </a:prstGeom>
        </p:spPr>
        <p:txBody>
          <a:bodyPr vert="horz" lIns="91440" tIns="45720" rIns="91440" bIns="45720" rtlCol="0" anchor="ctr"/>
          <a:lstStyle>
            <a:lvl1pPr algn="l">
              <a:defRPr sz="1200">
                <a:solidFill>
                  <a:schemeClr val="tx1">
                    <a:tint val="75000"/>
                  </a:schemeClr>
                </a:solidFill>
              </a:defRPr>
            </a:lvl1pPr>
          </a:lstStyle>
          <a:p>
            <a:fld id="{4344DA20-A2CE-4B67-AD02-AA800816E97A}" type="datetimeFigureOut">
              <a:rPr lang="en-GB" smtClean="0"/>
              <a:pPr/>
              <a:t>11/07/2016</a:t>
            </a:fld>
            <a:endParaRPr lang="en-GB"/>
          </a:p>
        </p:txBody>
      </p:sp>
      <p:sp>
        <p:nvSpPr>
          <p:cNvPr id="5" name="Footer Placeholder 4"/>
          <p:cNvSpPr>
            <a:spLocks noGrp="1"/>
          </p:cNvSpPr>
          <p:nvPr>
            <p:ph type="ftr" sz="quarter" idx="3"/>
          </p:nvPr>
        </p:nvSpPr>
        <p:spPr>
          <a:xfrm>
            <a:off x="2343150" y="9181396"/>
            <a:ext cx="2171700" cy="527402"/>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914900" y="9181396"/>
            <a:ext cx="1600200" cy="527402"/>
          </a:xfrm>
          <a:prstGeom prst="rect">
            <a:avLst/>
          </a:prstGeom>
        </p:spPr>
        <p:txBody>
          <a:bodyPr vert="horz" lIns="91440" tIns="45720" rIns="91440" bIns="45720" rtlCol="0" anchor="ctr"/>
          <a:lstStyle>
            <a:lvl1pPr algn="r">
              <a:defRPr sz="1200">
                <a:solidFill>
                  <a:schemeClr val="tx1">
                    <a:tint val="75000"/>
                  </a:schemeClr>
                </a:solidFill>
              </a:defRPr>
            </a:lvl1pPr>
          </a:lstStyle>
          <a:p>
            <a:fld id="{73F61A0B-D2AB-4813-AD86-ED08AF7A2E7C}" type="slidenum">
              <a:rPr lang="en-GB" smtClean="0"/>
              <a:pPr/>
              <a:t>‹#›</a:t>
            </a:fld>
            <a:endParaRPr lang="en-GB"/>
          </a:p>
        </p:txBody>
      </p:sp>
    </p:spTree>
    <p:extLst>
      <p:ext uri="{BB962C8B-B14F-4D97-AF65-F5344CB8AC3E}">
        <p14:creationId xmlns:p14="http://schemas.microsoft.com/office/powerpoint/2010/main" val="40851489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9477" y="48661"/>
            <a:ext cx="6408712" cy="984885"/>
          </a:xfrm>
          <a:prstGeom prst="rect">
            <a:avLst/>
          </a:prstGeom>
        </p:spPr>
        <p:txBody>
          <a:bodyPr wrap="square">
            <a:spAutoFit/>
          </a:bodyPr>
          <a:lstStyle/>
          <a:p>
            <a:r>
              <a:rPr lang="en-GB" b="1" dirty="0" smtClean="0">
                <a:solidFill>
                  <a:schemeClr val="accent6"/>
                </a:solidFill>
                <a:latin typeface="Century Gothic" panose="020B0502020202020204" pitchFamily="34" charset="0"/>
              </a:rPr>
              <a:t>Food-water-energy App</a:t>
            </a:r>
            <a:endParaRPr lang="en-GB" b="1" dirty="0">
              <a:solidFill>
                <a:schemeClr val="accent6"/>
              </a:solidFill>
              <a:latin typeface="Century Gothic" panose="020B0502020202020204" pitchFamily="34" charset="0"/>
            </a:endParaRPr>
          </a:p>
          <a:p>
            <a:endParaRPr lang="en-GB" b="1" dirty="0" smtClean="0">
              <a:solidFill>
                <a:schemeClr val="tx1">
                  <a:lumMod val="50000"/>
                  <a:lumOff val="50000"/>
                </a:schemeClr>
              </a:solidFill>
              <a:latin typeface="Century Gothic" panose="020B0502020202020204" pitchFamily="34" charset="0"/>
            </a:endParaRPr>
          </a:p>
          <a:p>
            <a:endParaRPr lang="en-GB" sz="1100" dirty="0">
              <a:solidFill>
                <a:schemeClr val="tx1">
                  <a:lumMod val="50000"/>
                  <a:lumOff val="50000"/>
                </a:schemeClr>
              </a:solidFill>
              <a:latin typeface="Century Gothic" panose="020B0502020202020204" pitchFamily="34" charset="0"/>
            </a:endParaRPr>
          </a:p>
          <a:p>
            <a:endParaRPr lang="en-GB" sz="1100" dirty="0">
              <a:solidFill>
                <a:schemeClr val="tx1">
                  <a:lumMod val="50000"/>
                  <a:lumOff val="50000"/>
                </a:schemeClr>
              </a:solidFill>
              <a:latin typeface="Century Gothic" panose="020B0502020202020204" pitchFamily="34" charset="0"/>
            </a:endParaRPr>
          </a:p>
        </p:txBody>
      </p:sp>
      <p:pic>
        <p:nvPicPr>
          <p:cNvPr id="5"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724691" y="4301648"/>
            <a:ext cx="1015406" cy="84962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AutoShape 2" descr="data:image/jpeg;base64,/9j/4AAQSkZJRgABAQAAAQABAAD/2wCEAAkGBhAPEBUUEBQUFRUWFBYZGRYYFBgUGhYcFxcVGRgYGBYYHCcgGBskGhcVIC8iIycpLC0sHh8xNTAqNSYsLCkBCQoKBQUFDQUFDSkYEhgpKSkpKSkpKSkpKSkpKSkpKSkpKSkpKSkpKSkpKSkpKSkpKSkpKSkpKSkpKSkpKSkpKf/AABEIAIkBbwMBIgACEQEDEQH/xAAcAAEAAgMBAQEAAAAAAAAAAAAABgcEBQgBAwL/xABNEAACAQMBBQQECQYMBQUBAAABAgMABBEFBgcSITETQVFhInGBkQgUIzI1UnKhsTNCc3SCshUWJTRikqKzwcLD0SQ2Y5S0Q1WDk6NT/8QAFAEBAAAAAAAAAAAAAAAAAAAAAP/EABQRAQAAAAAAAAAAAAAAAAAAAAD/2gAMAwEAAhEDEQA/ALxpSlApSlApSlApSlApSlApSlApSlApSlApSlApSlApSlApSlApSlApSlApSlApSlApSlApSlApSlApSlApSlApSlApSlB5XtKUClRPV96OmWcnZ3UkkL4yFe3nXI6ZGU5jzFZmz+3VlqB/4RpJADguIJggOM4LsgUH20G/Fe18Ly8ESF2DkDuRGkb2IgJPsFRW23taVLKIY5ZGlJK9mttOXyOo4RHnIwc+FBMaVpda2utrKMSXPapGVB4+wlZVz0DlUPAfJsVjbN7wtO1KRo7ScO6rxFSrocZxkcajOOXTxoJHSvM1HNf3hWGntw3byRZOATBNwtjrwuE4W9hoJJStRoO1Fvfpx23aMmMh2hkjVuePRZ1Ab2Vq9Y3n6bZPwXUkkLEZAe3nXIzjIPBgjzFBK6VHtn9vLLUD/wAI0koBwWEEwRTjOGdkCg486xNY3oaZZSdndSSRP4PbzDIzjKngww8xyoJZSo5oG8Cx1BuG0eSXBwWEEwVSefpOUCr7TW6vr5YULsHYDuSN5W/qoCT7qDJpULt98GkSSCOOZ2kJwEW3nZifAKI85rca3tja2KCS57VEwp4+wmZRxdAzKhCnyOKDeUqGW29/SJc9nNI+OvBbTvjPjwxnFe3G9zSYxmSWVB4ta3C/eY6CZUrU7ObU2upRGW0k7RFcoTwsmGABxhgD0IrXa5vG0+wcLdvJETnHFbzYbHXhYJhh6jQSelQ6Le1pTrxJLKy/WW1uGHLrzEeKzdF3jaXeuI7e6jZycBDxRsT4BXAJPkKCSUrzNfiadUUs5CqoJLEgAAdSSeQFB9KVE495lnJxfF0urhVJBkgtZpUyOuHC4PszX3sN4umzkKlwvaGRY+yYMkvG5CgGJwG69TjAoJLSvjc3IjQsQxA7lUu3sVQSfZUQud8ejROySTsjqSGVoJ1ZSOoIKZBoJrStPYbV208DXCdp2KxmTtGhljBUAksvGo4xgE8s1orffDo8pxHO7nwW3nY+4R0E1pUKl3xaOjcLzurcvRa3nVufT0THmvpcb29KjGZJZUHi1rcKPeY6CY0qNR7w9Pa0+NpI7W4ZlMiwSsFK4zxAJlRzHMjFYFnvg0id1jineR2OFRbedmY+AATJoJpSvnBMHUMAwBGcMpUj1qeYPka/dB7StZrW0tpYrxXU0cQPTibBb7K9W9gNaUbyrZhmK3v5V+sljOVPmCVFBLaVGdH3jaddS9ispjm6djMjwOT4BZAMnyHOt3qWppbxmSQOVHXgjeUjz4UBOOXXFBl0qH2O9jS7jPYSSy8PXs7W4fGemeGM4rM0zeHp9zci2jkftmBIjeCaI4UEn8og7gaCSUpSgUpSgpv4SVoptbWTA4hM658mTJHvQVL9zlssei2vCPnK7HzLSPk/hUX+Eh/Mbb9Z/wBN6lu6T6Fs/wBEf33oJfVfaBo0a7SahKFHF8Wtz06GUekR5nsh99WDUO0T6d1D9WsvwloJLq9ms1vLGwBV4nUg+DKRXKsuk3mjiyv4WIWVFkjkA5BufFE47+WeX5yn146yufmN9k/gag+yez0GobO21vcLlHt1596kZ4XU9zA0G52D20h1e0WaPCuPRljzkxv3jzU9Qe8eYNanfRYLNo0/EOatEynwPaIufcxHtqlbK6vdldVKuCy8gwHJZ4ieTL5948DkeNXPvB1iG80CWe3YPHIsJU//ADR5BHcQeRHcaCa2NqsMSRoAFRFUAdwUAAD3VUvwkbcG0tXxzWdlB8mjJI/sCrhFVH8JD+YW/wCs/wClJQSTctbKmiWvCPndox8yZXGfcAPZWNvt2XF7pjyKuZbb5VT38I/KL6uHn+yKz9zv0JafYf8AvZKl80SupVhkMCCPEEYI91BUXwc9bV7Se1OOOOXtB5rIAM+xl+8Vb5Ncz7OzNs/tEYnOIu1MTE98UuCjH1ZRvYavLeFqTx2ZihOJrp1tovJpeTN+ynG2fKg0O63Z6JpbvU+EcV1czGI4+bCJGGR4cZBJ8gKlm2dssunXaMMg2033RsR94FZ+l6cltDHDEMJGioo8lAA/CsXan+Y3X6tN/dtQU38Gr8re/Yh/ekq85gj5jfhOVOUODkdDlT1HMVzvuJ1S5t3uzb2j3RKRZCSRx8ODJjPaEZz5eFWNsPtRd32r3Iu7c2xhtkVIWySA0mSxbADZwOY5cqCS7IbKpppukiULDJcdrGoPzeKNAy47gGU48sVFPhB2ytpIYjmlxGQfDIdT9xqzarff99Dt+ni/FqD67h/oWP8ASzfvmoR8IrQ4YZba5iUJJL2iuV9HiKcBVjj84cRGevTwra7pNoL230hBBp8twgeU8azxJk8RyArHi5dOlauKSLajUUTUZxbGEsqWIRlc8/TBlcAcZ4RnAzgchyzQWpu21SW60q1lnJMjRekx6twsyhj4khQc1APhGa5LHDbW6EiOZnaTHLi7Pg4VPlls48hVvWdmkMaRxKFRFCqo6KFGAB7Ki28rYBNZtQnEEljJaJyMgEjBVv6J5dOmAfKg3Gyd1bS2UDWZXsezUIFxhcAZUgdGBzkdc1pNs9jUuLqyvI0+WguoeJgObRFwG4sdeHIbJ6Diqhh/DezUx/KQgn7cEv8Albl6mHlVsbv9+MF+6QXiCCdiArA5jkY9Bz5ox7gcg+PdQWnXNO+2xX+HsY/KpAW8yfQ/BRXS1c5b6/p+L7Fv++aC99pLY/wfcpGuT8WlVVAzn5NgoAHsFfLY7ZuLTrKKCNQvCi8ZAwXcgcbMe8k5+4Vu6UHNu9v/AJkH2rX8Ero25t0kRkkUMrAgqwDBgeoIPIiuct7f/Mg+1a/gldJUER3f7NCxt7m2KfJi7n4AwyGjcIV6/OHCeH2GqV1zTW2Y16OVFJg4zJH5xPlXTP1lBYf1T310xUL3r7EjVLBggzPFmSI95IHpJ+0Bj1haCW2V4k0aSRMGR1DKw6EMMg+6orr209xPcNZaXwmZcdvcMOKK1B8R+fKe5Pf34q7dft/d/FG0yBSbln4bdyMiFWyZWfwEeCwHicd1XZszs5Dp9usMWT1Z3PNpXb50jnvYn/ag1+j7GWdhxXEpM0+C0l1OeOTkMkhjyjUDPJcADxqO7N7ZX2uzymyK2tlC3D2zRiWaZuuFD+gnLBOQcZHXPKS7x4XfSbwR54jbydOpAGWH9UGov8H51OkYXGRcS8XrwhGf2StBtt4exKX2muJD2lxDGzxTlVV+Jctj0AAAQOEgDHQ9RWBuU2zk1KxKzsWlt2CFzzLqRlGY97cmBPfjPfU2167WG1nkfkqQyMfUqE1VXwb9KdLa5nYELLJGi+fZhuIj2vj2GgxtxHDHe6p0Cqy8zyAAkm6nu5VaFpFb6gLa8Uc42do2GCSrB4yM96sMN7BVP7ptnLS/vdTS7iWUB+Wc8syygkEHkelXNspo5srOG3P/AKSlRzzyDHh5+OMUG3pSlApSlBU/wjLZm02Fh0S5GfLijcD76ke5y5WTRbXhPzVdT5FZHyPwqR7Q6DDf20lvOMpIuDjqD1DKe4ggEVV+z+y+u7Pu6Wkcd/aO3FwdoInB6cQDH0WIAzjiBwKC4ahmzzh9c1Nl6JFZxk/0gsjEewMK+X8YtcuRww6clsx5drcXKOqeYjjHExHhW92S2ZXT4CnGZZZHaSaZuTSyN85iO4dAB3AUG2u2AjYnuVvwNRvda2dGsv0C/cTWRtm981tJFYwh5JI2USNKsax8QKk4PNiBzHLHTnWm3YafqVjapaXsC8MZbglSZGwpJbhZevIkgEZ7vCgzN5OwMer2pTks6ZMMh7j3qx+o3f4cj3Vzzp20V1YQ3OmzqwSR1BjbkYpEkQ8Q8iFwfHka60qtN6+606iUubRV+MoVDLkKJkBHUnkGXuJ6jl4UFlCqk+Egf+At/wBZ/wBJ6tuqo3s7KarrPZRwW6JFEWbLzpxOzAAchkAAA9/f3UEl3O/Qlp9h/wC9kqZ1A912majp9olpeQLwoz8MqTIwCsS2GXryYnpnqPCp5QUX8IzZvDQXqDr8jIR4jLRk+zjHsFb7dnrMmtTW88gPDYW3Zkn8+4kyrOPHEKj2uanG3Wzo1HT57flxOhKeTr6Sf2gB7awd2Gyp0zTYoXGJWzJKORw79RkdeEBV9lBLK1e1RxYXX6tN/dvW0qMbdpezWk1vZQB2ljKdo0qIqhwVbkTxE4z3Y59aCrfg1H5a8/Rw/vSVdn8FL8a+Mfndj2RGOo4+Mc/I599Uzu92D17RrhpUgglV04HQ3AXIBBBDAHBB8j1NWLNrmtY9DTYQf6V8pHuEdBvrvV1juIIMZaYSkc+gjUEnHfzZR7ag+/4/yO36eL8Wr8bJ7P602sG91MRBBA8aLHICqcTKQqr17iSTXu9nQNT1WFba1gVY1l42d5kBfhDBQqjOBzJ58+nKg+24Y/yLH+lm/fqG7/tmWt54dRt8oWYLIy8isic45MjvIBGf6I8alu6fQdT0qBra6gVozLxq6TISnFwhgynGRyzy59eVTPanZ6PUbOW2l6SLgHrwsOasPMMAaDA3e7WrqlhFPy7THBKo/NkXHFy7geTDyIrOGuqNQNocAm2WZfE/KMjj2YQ+01Ve7jYnXdFuGPZRSwSYEkYnUZx810yOTDJ69QceqUbW7F6hd6hBfWcsdvJBAAqyZfiYu5aN+Dlw8JAJ55z7aCe3VpHMhSVFdGGCrKGB9YPI1zXvo2Gh0q6ie1ykc4ZgmfybIVzwnrw+kpHhzq7U2n1KNcTaXKz+ME8Dxt5gu6so8iKjs+wl7rN/HdaqiQW8P5O1VxKzc8ntHX0eZAzjuGOXWgsPR5Xe3haT57RRlvtFAT9+a5932N/L8fklv+8a6JuZGRCUQuR0UFVJ9rEAVRO3O7LW9Uv5LrsYoweEIvbqSqoAFyfHlk+ugvulavQLu6eJRdw9lIFXixIsise8qQcgd/Md/fWdeTMiEohkb6oZVJ9rECg5y3tuP4yDya1z7krpOuf9r91ut6jfy3fZQoXcFV7dTwhQAoz3nCiru0K7uZIx8ah7KQKOLEiyKx7ypXnj1gdaDZUpWu1q8uI4z8Wg7aQg4BkWNQe7iLc8eoHpQUJuocfxlk82u/xY10ZVBbI7sdc0/UI7wxQuVdi69uo4g4YOAe4+kSPOr3tJmdAXQxt3qSrEe1SRQfVlBGD0qDaXsHPpVxLJpbxmCY8T2sxZVVh+dFKoJXrjBU8vUMTqlBDtoNnb/VE7C4eK2tmI7RYXaWWUA54ONkVY1z15EnFbr+C3tbVYNOWFOABUEnFwKOfM8PNjnn588mtvSgqrYbdlqek3MkyT2svajDqwkXPpcQIIHI5z76tQV7Sg9pSlApSlB5Sq4293nXejPGJrOKRJOLgdLhgMrjKsDHyOCD31l6Ntpq15bJcwafAySLxKDe8LEZI6GLA5jxoJ5Sq2st9UKXXxXUraWylyBlmEiAnoSwAwp+tgjzqyAc0HtKiW3m111pUDXC20c8KlQ2JmR14sAMV7MjHEccj3itHsJvTutZkdYLKNFjALyPcNgcWeFQFiyScH3UFk0r43JkCHswpfuDEqvtIBP3VVWt777mzvWtJrBe1DqvK5PC3HjhYHsuhBBoLbpUMv9ptZgQudLjkA5kRXoZseSmIE+oZNfPYfezZaq/YqHhnwT2UmPSx14GHziO8HB8qCb0rxs45darbbretdaNJGlxZxuJFJR0uWweEgMCGiBBGR76CyqVHNgds01ezFwq9meJkePi4uBl88DOVKnp31I6BSofvI3iJosMbmPtXkcqsfHwclGWbODyGVHTvr47Abc3WrxmYWscMIcpxNOzMxAHFwqIx0yOZI5+qgm1Kw9SkuFTNukbt9V5GjB5dAwVuefEVVFlv8uJrpbVNO+WaXs+E3OMNnhIJ7Plg5zQXHSsazeYpmZY1fnyR2dfL0iqn7qrrbfe1d6PKsdxYowdSySJcnhbBwRziBBHLI8xQWdStDsZtfBqtqs8PLudCctG46qfxB7xitxdtIEPZBGfuDsVU+tlUke40H2pVcafvLv5tRewGnos0eS7G6PAq8iHyIskHiXHLJzViQluEcYAbAyASRnvwSASPZQfulRPbPeRaaWVjfiluHxwW8Yy7ZOBn6oJ6d57ga+Vpfa/OofsLG3B5iOWSWVx9oxgKD76CY0qvNa3m3OlD+VLFlByEmt5BLE7YyFPGFMZOO/wC+pzpV728EUuOHtI0fhznHGobGe/GaDKpUE3g7wbrRlWR7SOaF3Kh1nZSpwSA6mPlkA9Cehpu/3g3esq0iWkcUKOFLtOzEnkSEUR88AjqQOdBO6V8LxpAh7IIz9wdiq+eSqkj3VUmsb+p7S5e2l08drG/AQLnOTyxw/JcwQQR66C4qVg6RPcuga5jjiYgHgSQy8ORzDMUUZHlkVnUClQ7b3eHHpMtojAHt5gHyfmRDAZxjvyy9fA1MAc0HtK8NVzt5vQutFaMT2cUiy8XC6XLYyuMghosg+kDQWPSoxu924TWLTt1Ts2V2R4+Li4SMEc8DIKkHp4+FSegUqJ7xtvk0W3SUp2rvJwrHxcGcDLNnB5AY7u8Vhbvtv7rWVaVbSOGFX4C7TlmY4BIRRHzwCOpHWgnVKClApSlBUPwkEHxG2PeLnHvjf/YVLt0n0LZ/oj++9RP4R/8AMLf9a/0pKyd3mianLpFsYNQWBDGeFfiiSFBxty42fn68UEQ+EYqNfWqoMy9iQQOZIMnoDA8+PFXbsrayxWNtHN+US3iV8/WVFBB9tVDrOlX2z0/x+4it9RDOA1w/aCaMnkvIsVj8AVBxyHKrX2Q2tt9VtluLcnGeFlPzo2GMq2PWDnvBFBrN7Qzot5+iH3OlQn4Ng/4a7P8A1o/3D/vU33sfQt5+i/zrUJ+DZ/Nbv9NH+4aC465z3xIBtFF5i1P9rH+FdGVzlvpUnaCMKcHgtsHGcHiODjv50HRhrmqxtTJtaRacwt+zHh6BVYmU8u754qy9tdI2gjtXeG+WYKCXijt1t5GUfO4JAWOcZ6YPhzrF3H6vpc0ciWsAguQAZeJzI8i5+csjcyucZXlg48c0Fq1XG9PZ5dQu7C3b/wBSO+UH6rCBWQ+xgDVj1EtpvpbSvtXn/j0FS7hdfaz1CWymyomyMH82WLPL1kcY9groeub98WkvpespdweiJWWdD3CRCOMe04P7VXFre1/HpST2vOW7WOO3H/Vn9Ef1MsT9k0FYb3z8cgnvTzjS7jtLc/0YxKZ3H2pfRz4JVgbjlA0S382mP/7P/tUd30aOlls/b28fzYp4Vz9YiOXLHzJyT5mpJuQ+g7b1zf30lBO65u2fhA2wI7vjtwfulNdI1zloP/OLfrtx+7LQdG1XW9HZ6LULzTbebPDIbxcjqpEAZWHqYA48qsWodtX9L6R+kvP/AB6Cj9E1W82V1Vo5gSmQJUHzZoyfRkTPeOZB8cqe+ul9M1KK5hSaFg8cihlYd4P4Hux3HNRXehu9TV7XC4W4jBMT9M+MbH6rfccHxzUu6XeDJpNy1lfZSBpCpDcjbyZwSfBSeTeHXxyFtaXAo2hvGA5mytuf7cg/BVrfbV68un2U9ywz2UZIH1m6KvtYgVpdMP8AL93+o2v95NWt37lv4Fl4enaw8Xq4x/jigge43TX1HUri/uj2jx8wzc/lJc8x9lVYDwyPCr+qnvg24+J3Xj2659XZjH+NXCaDWbS6HHfWk1vKAVkRl9Rx6LDzDYI9VfvZ+2eK0t45Bh0giVh1wVRQRy8wahG8DeBqWjKkkltbyxOxUOskikNgkBlK8sgHGCeh6VuNhNpb/UoI7mWG3hhk4sAO7yEAlc4wAPSHj0oNPv8AVzo7eU8J+8j/ABpuCQDRl855ifeB/hXu/v6Gf9ND+8a0O5zRr+XS0a3vzAnay/J/FopcENzPExzzoLkrnDePAP41IPrT2WfaIRVx/wAW9W/91P8A2UH+9UptfazRbTQrPN27iezzJ2axZyYsDhXkMDlQdL0pUW3lbR/ENOldWCyPiKMnlh5PRDfsjib9mgpve1ZTagsupqSYEuTaxju7OMEdqD4NNxj3VbO6Lab4/pcTMcyRfIyeOUA4SfWnCfXmtJPr+gtpJ08XkPB8X7MH0vnAZD/N68fpVANwe0vxXUHtXb0LhcDny7SPJXHrHEPdQdHVX29HQkvp9PgfpLJdJn6pa1kKt7GVT7KsGontb9IaV+sz/wDizUFQbjtbew1WSyn9HtuKMqfzZoi2Pf6a+siui65y33aK+natHeQeiJuGVSO6WIrxf5G9pq4NQ21DaQt5bjMk8aLCnXM0pCKnnwuTn7JoK13wn47DdXXWK3nitIfAsCWuHH7XCmf6BqZbhUA0aM+M0x/tY/wrT72tEWx2cjgU54JYQzd7MeMu582YsfbW63DfQsX6Wb980FiUpSgUpSgqD4SEg+I2y95uSfdG2fxFS3dBIG0W0x3RsPaJHFYO2W6ptXdWur2TCZ4ESJFVeLGT1JJOBzJ7qbP7sLjT4+ytNTuUjyTwdlC4BPUgOpx7KDK3yXkcei3PaEemqooPexdSAPMYJ9hqI/BuspVtrqRgRG8sYTPeUVuMj+so9nlUkvN0Md5Kr6jeXd3w9EZljQePoxqMZ8sVN7DT4reNYoUVI0GFRRgAeQoIzvaYDRbzP/8AID3ugFQj4NjD4tdjv7WM+9G/2NTvbTYqTVYzC908UBKkokS5bhwQGcnJGRnHLu8K0+x+6Y6TIz2l7J6YAdHiRlbGcZGQQRk8we80FhVzfvouANoEOfmLbZ8sHi/A10VdROyERuEbuYrxY/ZyM++qx1rcNHezvPcXs7ySHLHs4x3AAADoAAABQWnXNe1lvJs5r4nhXETP2qKOQaOQkSxeHI8QHh6JroLQdMntoxHLcGcKqqrNGqNgcvSKn0jjHPFavb3d/b6zCiTMyNG3EkigFlyMMvPqDy9oFBvtN1GO5hSaFg0ciBlYd4IyPUfKortVcqusaSpIyTeffAAK+uxWwcmkoYorySSH0iI5I0IVj3qw5gZ5kdD5ZJrWa5uqlvbqO6m1CcSxY7MpFGgjwc+iPX1znNB7vs2Y+O6W7qMyW57VfEqBiQf1ef7IqG7hYJ7vhM3O3sWk7EeMs4GT58CcWPDtKuWwsZFjKXEgnJ5FjGseQRggqvI9/hWJspsrBplsLe3zwBnYk9SXOeePAYUeQFBBfhEygaVGO9rqPHsjlJra7jpAdEtwO5pgf/uc/gRXu2m69tXZfjN5IEQsUjSJFVc956ljjAyfuyay9id376Qpjhu3eEvxGN4kOCQAeFgQVzgeI5dKCY1zbs9cA7Xlu431wPulArobU7WaROGGbsW+v2YkPTuDHAPrzVZ2u4CKKdZ0vrgSq/aB+BCeLOeLn150FsVCdr7lV1jRwTzMl398GB95FS2zt5VjxJIJH5+nwBPVlQcVB9d3VSXt1HdTahOJYiOz4Io1EeDxDhHr5nOc0Fg1UW+3dn8aQ31qvyyL8qgHOVFHzgO91HvX1DNqafbyogE0nasPz+AR59ag4zWTigpD4PurTXNxcdsxYx20Eak9eBXk4QT34zj1Yq19r9AGoWM9sTjtIyAfBhzQ+xgKwNnNgLfT725ubc8K3AXMXCAqEEklT4Enpjl+EnxQc+7j9ZbTdRnsLv5NpSFAbliWMnC/tKxx4+j410FUT2z3Z2Wq4eUNHMo9GeMhXGOgbuYDz5juIr56bs1q9ugQanHKo5AzWfG4Hm6zLxes5NBGPhGTKNNhXI4jdKQO8hY5cn7x7xUq3UfQ1n+h/wAzV8Jd2EV1Ms2qTSXrpyRGAihT7MKezOWOcDOaltlYxwRrHCixoowqKoVVHgAOQ60Ffb/nA0ds988QHvY/gDXu4KQHR1A7p5QfeD+BFbHbfdw+r8Kz3cixIxZY0iQAHoCxJJYgEj2mmxO7d9I4lt7yRonYM0bxIQTyBKkEFSQMe7lQTaubt49yBtSpyPQns8+wQnnXRV7FIyEROEbuYpx4/ZJFVhqe4KK6neea9naWRizN2cY5+WOndgDpQWtUENyupa6IweKLTYyzd4NxN6Iz48CBvUc1IF0a8+LGL443HgAT9gnGBggnGeEseRzj2VGNmN0z6bO81vfzcUn5QPGjiTmTls8ycknOc8z40E/7FfAe4Vzjvo0ltN1hLqD0e14ZlI7pIyA33hW/arpHHKq82u3SHVpFe7vZTwAhFWKNVUE5OB1JOBzJPSgmOzutx31rDcR/NlQN6j+cp8w2R7Kj+2V0qalpIYgZuZ8f9u6/i6j21+th9376QDHFdySQkk9k8aYDEdVYc17sjoawNot1kuoXEdxPqEweEgxcEaIIyCGyo8cgHJJPIeFB9d8uzPx7SpSozJB8snj6APGPahbl4gVANxEU94UWXnbWMjyoPGWZeFR4YQdqw83q69NspkjK3E3bn6xjWPIxggheRz6hWDsjshBpcBht88LSO5JxkljyHLuChVHqoIf8IKQDSMeNxEB7nP8AhX33CSA6MgHdNMD/AFgfwIrM213aPq/CLi8kWNGLJGkSKATyySSSxxyyfPxr67Ebun0gFILt3iZwzRvEhGcAEqwOVJAA7+g5UE1pSlApSlB5Sle0ClK8oFKUoPaUpQKUpQKUpQKUpQKUpQKUpQKUpQKUpQKUpQKUpQKUpQKUpQKUpQKUpQKUpQKUpQKUpQKUpQKUpQKUpQKV5XtApSlAryvaUClKUClKUClKUClKUClKUClKUClKUClKUClKUClKUClKUClKUClKUClKUClKUClKUClKUClKUClKUH//2Q=="/>
          <p:cNvSpPr>
            <a:spLocks noChangeAspect="1" noChangeArrowheads="1"/>
          </p:cNvSpPr>
          <p:nvPr/>
        </p:nvSpPr>
        <p:spPr bwMode="auto">
          <a:xfrm>
            <a:off x="920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pic>
        <p:nvPicPr>
          <p:cNvPr id="1027" name="Picture 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318098" y="4726461"/>
            <a:ext cx="1287827" cy="48074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Rectangle 7"/>
          <p:cNvSpPr/>
          <p:nvPr/>
        </p:nvSpPr>
        <p:spPr>
          <a:xfrm>
            <a:off x="3764667" y="3758849"/>
            <a:ext cx="2975430" cy="430887"/>
          </a:xfrm>
          <a:prstGeom prst="rect">
            <a:avLst/>
          </a:prstGeom>
        </p:spPr>
        <p:txBody>
          <a:bodyPr wrap="square">
            <a:spAutoFit/>
          </a:bodyPr>
          <a:lstStyle/>
          <a:p>
            <a:pPr lvl="0"/>
            <a:endParaRPr lang="en-GB" sz="1100" dirty="0">
              <a:solidFill>
                <a:schemeClr val="tx1">
                  <a:lumMod val="50000"/>
                  <a:lumOff val="50000"/>
                </a:schemeClr>
              </a:solidFill>
              <a:latin typeface="Century Gothic" panose="020B0502020202020204" pitchFamily="34" charset="0"/>
            </a:endParaRPr>
          </a:p>
          <a:p>
            <a:pPr lvl="0"/>
            <a:r>
              <a:rPr lang="en-GB" sz="1100" dirty="0" smtClean="0">
                <a:solidFill>
                  <a:schemeClr val="tx1">
                    <a:lumMod val="50000"/>
                    <a:lumOff val="50000"/>
                  </a:schemeClr>
                </a:solidFill>
                <a:latin typeface="Century Gothic" panose="020B0502020202020204" pitchFamily="34" charset="0"/>
              </a:rPr>
              <a:t>Researcher contact details to go here:</a:t>
            </a:r>
            <a:endParaRPr lang="en-GB" sz="1100" dirty="0">
              <a:solidFill>
                <a:schemeClr val="tx1">
                  <a:lumMod val="50000"/>
                  <a:lumOff val="50000"/>
                </a:schemeClr>
              </a:solidFill>
              <a:latin typeface="Century Gothic" panose="020B0502020202020204" pitchFamily="34" charset="0"/>
            </a:endParaRPr>
          </a:p>
        </p:txBody>
      </p:sp>
      <p:sp>
        <p:nvSpPr>
          <p:cNvPr id="9" name="Rectangle 8"/>
          <p:cNvSpPr/>
          <p:nvPr/>
        </p:nvSpPr>
        <p:spPr>
          <a:xfrm>
            <a:off x="0" y="377228"/>
            <a:ext cx="3584427" cy="4985980"/>
          </a:xfrm>
          <a:prstGeom prst="rect">
            <a:avLst/>
          </a:prstGeom>
        </p:spPr>
        <p:txBody>
          <a:bodyPr wrap="square">
            <a:spAutoFit/>
          </a:bodyPr>
          <a:lstStyle/>
          <a:p>
            <a:pPr lvl="0" algn="just"/>
            <a:r>
              <a:rPr lang="en-GB" sz="1200" b="1" dirty="0" smtClean="0">
                <a:solidFill>
                  <a:schemeClr val="accent3"/>
                </a:solidFill>
                <a:latin typeface="Century Gothic" panose="020B0502020202020204" pitchFamily="34" charset="0"/>
              </a:rPr>
              <a:t>What is the app for?</a:t>
            </a:r>
          </a:p>
          <a:p>
            <a:pPr lvl="0" algn="just"/>
            <a:r>
              <a:rPr lang="en-GB" sz="1100" dirty="0" smtClean="0">
                <a:solidFill>
                  <a:schemeClr val="tx1">
                    <a:lumMod val="50000"/>
                    <a:lumOff val="50000"/>
                  </a:schemeClr>
                </a:solidFill>
                <a:latin typeface="Century Gothic" panose="020B0502020202020204" pitchFamily="34" charset="0"/>
              </a:rPr>
              <a:t>This mobile ‘app’ has been designed to young people’s use, experience and interactions with food, water and energy.</a:t>
            </a:r>
          </a:p>
          <a:p>
            <a:pPr lvl="0" algn="just"/>
            <a:endParaRPr lang="en-GB" sz="1200" b="1" dirty="0">
              <a:solidFill>
                <a:schemeClr val="accent3"/>
              </a:solidFill>
              <a:latin typeface="Century Gothic" panose="020B0502020202020204" pitchFamily="34" charset="0"/>
            </a:endParaRPr>
          </a:p>
          <a:p>
            <a:pPr lvl="0" algn="just"/>
            <a:r>
              <a:rPr lang="en-GB" sz="1200" b="1" dirty="0" smtClean="0">
                <a:solidFill>
                  <a:schemeClr val="accent3"/>
                </a:solidFill>
                <a:latin typeface="Century Gothic" panose="020B0502020202020204" pitchFamily="34" charset="0"/>
              </a:rPr>
              <a:t>What does taking part involve?</a:t>
            </a:r>
            <a:endParaRPr lang="en-GB" sz="1200" b="1" dirty="0">
              <a:solidFill>
                <a:schemeClr val="accent3"/>
              </a:solidFill>
              <a:latin typeface="Century Gothic" panose="020B0502020202020204" pitchFamily="34" charset="0"/>
            </a:endParaRPr>
          </a:p>
          <a:p>
            <a:pPr lvl="0" algn="just"/>
            <a:r>
              <a:rPr lang="en-GB" sz="1100" dirty="0" smtClean="0">
                <a:solidFill>
                  <a:prstClr val="black">
                    <a:lumMod val="50000"/>
                    <a:lumOff val="50000"/>
                  </a:prstClr>
                </a:solidFill>
                <a:latin typeface="Century Gothic" panose="020B0502020202020204" pitchFamily="34" charset="0"/>
              </a:rPr>
              <a:t>There are three activities within this app.  For two days we would like you to take part in a food-water-energy journal; there are short surveys for you to complete at any time and we would like you to ‘Capture that’ – take photographs of your use of food, water and energy.</a:t>
            </a:r>
          </a:p>
          <a:p>
            <a:pPr lvl="0" algn="just"/>
            <a:r>
              <a:rPr lang="en-GB" sz="1100" dirty="0" smtClean="0">
                <a:solidFill>
                  <a:prstClr val="black">
                    <a:lumMod val="50000"/>
                    <a:lumOff val="50000"/>
                  </a:prstClr>
                </a:solidFill>
                <a:latin typeface="Century Gothic" panose="020B0502020202020204" pitchFamily="34" charset="0"/>
              </a:rPr>
              <a:t> </a:t>
            </a:r>
            <a:endParaRPr lang="en-GB" sz="1200" b="1" dirty="0">
              <a:solidFill>
                <a:schemeClr val="accent3"/>
              </a:solidFill>
              <a:latin typeface="Century Gothic" panose="020B0502020202020204" pitchFamily="34" charset="0"/>
            </a:endParaRPr>
          </a:p>
          <a:p>
            <a:pPr lvl="0" algn="just"/>
            <a:r>
              <a:rPr lang="en-GB" sz="1200" b="1" dirty="0" smtClean="0">
                <a:solidFill>
                  <a:schemeClr val="accent3"/>
                </a:solidFill>
                <a:latin typeface="Century Gothic" panose="020B0502020202020204" pitchFamily="34" charset="0"/>
              </a:rPr>
              <a:t>Do I have to take part?</a:t>
            </a:r>
          </a:p>
          <a:p>
            <a:pPr lvl="0" algn="just"/>
            <a:r>
              <a:rPr lang="en-GB" sz="1100" dirty="0" smtClean="0">
                <a:solidFill>
                  <a:prstClr val="black">
                    <a:lumMod val="50000"/>
                    <a:lumOff val="50000"/>
                  </a:prstClr>
                </a:solidFill>
                <a:latin typeface="Century Gothic" panose="020B0502020202020204" pitchFamily="34" charset="0"/>
              </a:rPr>
              <a:t>All activities in the project are optional – we hope that you would like to participate but understand if you don’t want to.</a:t>
            </a:r>
            <a:r>
              <a:rPr lang="en-GB" sz="1400" b="1" dirty="0" smtClean="0">
                <a:solidFill>
                  <a:srgbClr val="9BBB59"/>
                </a:solidFill>
                <a:latin typeface="Century Gothic" panose="020B0502020202020204" pitchFamily="34" charset="0"/>
              </a:rPr>
              <a:t> </a:t>
            </a:r>
          </a:p>
          <a:p>
            <a:pPr lvl="0" algn="just"/>
            <a:endParaRPr lang="en-GB" sz="1200" b="1" dirty="0">
              <a:solidFill>
                <a:srgbClr val="9BBB59"/>
              </a:solidFill>
              <a:latin typeface="Century Gothic" panose="020B0502020202020204" pitchFamily="34" charset="0"/>
            </a:endParaRPr>
          </a:p>
          <a:p>
            <a:pPr lvl="0" algn="just"/>
            <a:r>
              <a:rPr lang="en-GB" sz="1200" b="1" dirty="0" smtClean="0">
                <a:solidFill>
                  <a:srgbClr val="9BBB59"/>
                </a:solidFill>
                <a:latin typeface="Century Gothic" panose="020B0502020202020204" pitchFamily="34" charset="0"/>
              </a:rPr>
              <a:t>I don’t have a phone, how can I take part?</a:t>
            </a:r>
          </a:p>
          <a:p>
            <a:pPr lvl="0" algn="just"/>
            <a:r>
              <a:rPr lang="en-GB" sz="1100" dirty="0" smtClean="0">
                <a:solidFill>
                  <a:prstClr val="black">
                    <a:lumMod val="50000"/>
                    <a:lumOff val="50000"/>
                  </a:prstClr>
                </a:solidFill>
                <a:latin typeface="Century Gothic" panose="020B0502020202020204" pitchFamily="34" charset="0"/>
              </a:rPr>
              <a:t>This is not a problem; the project has a number of phones which young people are able to borrow.  If by accident you loose or break the phone, you will not be asked to reimburse the cost.  Of course we ask that you look after the phone when you are using it.  These phones will only have the app activated, you will not be able to use it for any other purpose.</a:t>
            </a:r>
          </a:p>
          <a:p>
            <a:pPr algn="just"/>
            <a:endParaRPr lang="en-GB" sz="1200" b="1" dirty="0" smtClean="0">
              <a:solidFill>
                <a:schemeClr val="accent3"/>
              </a:solidFill>
              <a:latin typeface="Century Gothic" panose="020B0502020202020204" pitchFamily="34" charset="0"/>
            </a:endParaRPr>
          </a:p>
        </p:txBody>
      </p:sp>
      <p:sp>
        <p:nvSpPr>
          <p:cNvPr id="2" name="Rectangle 1"/>
          <p:cNvSpPr/>
          <p:nvPr/>
        </p:nvSpPr>
        <p:spPr>
          <a:xfrm>
            <a:off x="3646340" y="0"/>
            <a:ext cx="3212085" cy="3708708"/>
          </a:xfrm>
          <a:prstGeom prst="rect">
            <a:avLst/>
          </a:prstGeom>
        </p:spPr>
        <p:txBody>
          <a:bodyPr wrap="square">
            <a:spAutoFit/>
          </a:bodyPr>
          <a:lstStyle/>
          <a:p>
            <a:pPr lvl="0" algn="just"/>
            <a:endParaRPr lang="en-GB" sz="1100" b="1" dirty="0">
              <a:solidFill>
                <a:srgbClr val="F79646"/>
              </a:solidFill>
              <a:latin typeface="Century Gothic" panose="020B0502020202020204" pitchFamily="34" charset="0"/>
            </a:endParaRPr>
          </a:p>
          <a:p>
            <a:pPr lvl="0" algn="just"/>
            <a:r>
              <a:rPr lang="en-GB" sz="1200" b="1" dirty="0">
                <a:solidFill>
                  <a:srgbClr val="9BBB59"/>
                </a:solidFill>
                <a:latin typeface="Century Gothic" panose="020B0502020202020204" pitchFamily="34" charset="0"/>
              </a:rPr>
              <a:t>What will you do with the data?</a:t>
            </a:r>
          </a:p>
          <a:p>
            <a:pPr lvl="0" algn="just"/>
            <a:r>
              <a:rPr lang="en-GB" sz="1100" dirty="0" smtClean="0">
                <a:solidFill>
                  <a:prstClr val="black">
                    <a:lumMod val="50000"/>
                    <a:lumOff val="50000"/>
                  </a:prstClr>
                </a:solidFill>
                <a:latin typeface="Century Gothic" panose="020B0502020202020204" pitchFamily="34" charset="0"/>
              </a:rPr>
              <a:t>We will use your data in the second interview, so you can tell the researchers more about your </a:t>
            </a:r>
            <a:r>
              <a:rPr lang="en-GB" sz="1100" dirty="0">
                <a:solidFill>
                  <a:prstClr val="black">
                    <a:lumMod val="50000"/>
                    <a:lumOff val="50000"/>
                  </a:prstClr>
                </a:solidFill>
                <a:latin typeface="Century Gothic" panose="020B0502020202020204" pitchFamily="34" charset="0"/>
              </a:rPr>
              <a:t>experiences. Your data will be used by the research team to explore young people’s use and interaction with food, water and </a:t>
            </a:r>
            <a:r>
              <a:rPr lang="en-GB" sz="1100" dirty="0" smtClean="0">
                <a:solidFill>
                  <a:prstClr val="black">
                    <a:lumMod val="50000"/>
                    <a:lumOff val="50000"/>
                  </a:prstClr>
                </a:solidFill>
                <a:latin typeface="Century Gothic" panose="020B0502020202020204" pitchFamily="34" charset="0"/>
              </a:rPr>
              <a:t>energy.  All data will be anonymous in publications and presentations arising from the study,</a:t>
            </a:r>
            <a:endParaRPr lang="en-GB" sz="1100" dirty="0">
              <a:solidFill>
                <a:prstClr val="black">
                  <a:lumMod val="50000"/>
                  <a:lumOff val="50000"/>
                </a:prstClr>
              </a:solidFill>
              <a:latin typeface="Century Gothic" panose="020B0502020202020204" pitchFamily="34" charset="0"/>
            </a:endParaRPr>
          </a:p>
          <a:p>
            <a:pPr lvl="0" algn="just"/>
            <a:endParaRPr lang="en-GB" sz="1200" b="1" dirty="0">
              <a:solidFill>
                <a:prstClr val="black">
                  <a:lumMod val="50000"/>
                  <a:lumOff val="50000"/>
                </a:prstClr>
              </a:solidFill>
              <a:latin typeface="Century Gothic" panose="020B0502020202020204" pitchFamily="34" charset="0"/>
            </a:endParaRPr>
          </a:p>
          <a:p>
            <a:pPr lvl="0" algn="just"/>
            <a:r>
              <a:rPr lang="en-GB" sz="1200" b="1" dirty="0">
                <a:solidFill>
                  <a:srgbClr val="9BBB59"/>
                </a:solidFill>
                <a:latin typeface="Century Gothic" panose="020B0502020202020204" pitchFamily="34" charset="0"/>
              </a:rPr>
              <a:t>Can I withdraw from </a:t>
            </a:r>
            <a:r>
              <a:rPr lang="en-GB" sz="1200" b="1" dirty="0" smtClean="0">
                <a:solidFill>
                  <a:srgbClr val="9BBB59"/>
                </a:solidFill>
                <a:latin typeface="Century Gothic" panose="020B0502020202020204" pitchFamily="34" charset="0"/>
              </a:rPr>
              <a:t>the app research?</a:t>
            </a:r>
            <a:endParaRPr lang="en-GB" sz="1200" b="1" dirty="0">
              <a:solidFill>
                <a:srgbClr val="9BBB59"/>
              </a:solidFill>
              <a:latin typeface="Century Gothic" panose="020B0502020202020204" pitchFamily="34" charset="0"/>
            </a:endParaRPr>
          </a:p>
          <a:p>
            <a:pPr lvl="0" algn="just"/>
            <a:r>
              <a:rPr lang="en-GB" sz="1100" dirty="0">
                <a:solidFill>
                  <a:prstClr val="black">
                    <a:lumMod val="50000"/>
                    <a:lumOff val="50000"/>
                  </a:prstClr>
                </a:solidFill>
                <a:latin typeface="Century Gothic" panose="020B0502020202020204" pitchFamily="34" charset="0"/>
              </a:rPr>
              <a:t>You can withdraw from the </a:t>
            </a:r>
            <a:r>
              <a:rPr lang="en-GB" sz="1100" dirty="0" smtClean="0">
                <a:solidFill>
                  <a:prstClr val="black">
                    <a:lumMod val="50000"/>
                    <a:lumOff val="50000"/>
                  </a:prstClr>
                </a:solidFill>
                <a:latin typeface="Century Gothic" panose="020B0502020202020204" pitchFamily="34" charset="0"/>
              </a:rPr>
              <a:t>research </a:t>
            </a:r>
            <a:r>
              <a:rPr lang="en-GB" sz="1100" dirty="0" smtClean="0">
                <a:solidFill>
                  <a:prstClr val="black">
                    <a:lumMod val="50000"/>
                    <a:lumOff val="50000"/>
                  </a:prstClr>
                </a:solidFill>
                <a:latin typeface="Century Gothic" panose="020B0502020202020204" pitchFamily="34" charset="0"/>
              </a:rPr>
              <a:t>anytime before </a:t>
            </a:r>
            <a:r>
              <a:rPr lang="en-GB" sz="1100" smtClean="0">
                <a:solidFill>
                  <a:prstClr val="black">
                    <a:lumMod val="50000"/>
                    <a:lumOff val="50000"/>
                  </a:prstClr>
                </a:solidFill>
                <a:latin typeface="Century Gothic" panose="020B0502020202020204" pitchFamily="34" charset="0"/>
              </a:rPr>
              <a:t>1</a:t>
            </a:r>
            <a:r>
              <a:rPr lang="en-GB" sz="1100" baseline="30000" smtClean="0">
                <a:solidFill>
                  <a:prstClr val="black">
                    <a:lumMod val="50000"/>
                    <a:lumOff val="50000"/>
                  </a:prstClr>
                </a:solidFill>
                <a:latin typeface="Century Gothic" panose="020B0502020202020204" pitchFamily="34" charset="0"/>
              </a:rPr>
              <a:t>st</a:t>
            </a:r>
            <a:r>
              <a:rPr lang="en-GB" sz="1100" smtClean="0">
                <a:solidFill>
                  <a:prstClr val="black">
                    <a:lumMod val="50000"/>
                    <a:lumOff val="50000"/>
                  </a:prstClr>
                </a:solidFill>
                <a:latin typeface="Century Gothic" panose="020B0502020202020204" pitchFamily="34" charset="0"/>
              </a:rPr>
              <a:t> July 2017. </a:t>
            </a:r>
            <a:r>
              <a:rPr lang="en-GB" sz="1100" dirty="0" smtClean="0">
                <a:solidFill>
                  <a:prstClr val="black">
                    <a:lumMod val="50000"/>
                    <a:lumOff val="50000"/>
                  </a:prstClr>
                </a:solidFill>
                <a:latin typeface="Century Gothic" panose="020B0502020202020204" pitchFamily="34" charset="0"/>
              </a:rPr>
              <a:t>After this date your data will be anonymously included in the project.</a:t>
            </a:r>
          </a:p>
          <a:p>
            <a:pPr lvl="0" algn="just"/>
            <a:endParaRPr lang="en-GB" sz="1100" b="1" dirty="0">
              <a:solidFill>
                <a:prstClr val="black">
                  <a:lumMod val="50000"/>
                  <a:lumOff val="50000"/>
                </a:prstClr>
              </a:solidFill>
              <a:latin typeface="Century Gothic" panose="020B0502020202020204" pitchFamily="34" charset="0"/>
            </a:endParaRPr>
          </a:p>
          <a:p>
            <a:pPr lvl="0" algn="just"/>
            <a:r>
              <a:rPr lang="en-GB" sz="1200" b="1" dirty="0" smtClean="0">
                <a:solidFill>
                  <a:srgbClr val="9BBB59"/>
                </a:solidFill>
                <a:latin typeface="Century Gothic" panose="020B0502020202020204" pitchFamily="34" charset="0"/>
              </a:rPr>
              <a:t>What </a:t>
            </a:r>
            <a:r>
              <a:rPr lang="en-GB" sz="1200" b="1" dirty="0">
                <a:solidFill>
                  <a:srgbClr val="9BBB59"/>
                </a:solidFill>
                <a:latin typeface="Century Gothic" panose="020B0502020202020204" pitchFamily="34" charset="0"/>
              </a:rPr>
              <a:t>do I have to do now?</a:t>
            </a:r>
          </a:p>
          <a:p>
            <a:pPr lvl="0" algn="just"/>
            <a:r>
              <a:rPr lang="en-GB" sz="1100" dirty="0" smtClean="0">
                <a:solidFill>
                  <a:prstClr val="black">
                    <a:lumMod val="50000"/>
                    <a:lumOff val="50000"/>
                  </a:prstClr>
                </a:solidFill>
                <a:latin typeface="Century Gothic" panose="020B0502020202020204" pitchFamily="34" charset="0"/>
              </a:rPr>
              <a:t>Your parent or guardian must sign a consent form to say they are happy for your to take part.  </a:t>
            </a:r>
            <a:endParaRPr lang="en-GB" sz="1100" dirty="0">
              <a:solidFill>
                <a:prstClr val="black">
                  <a:lumMod val="50000"/>
                  <a:lumOff val="50000"/>
                </a:prstClr>
              </a:solidFill>
              <a:latin typeface="Century Gothic" panose="020B0502020202020204" pitchFamily="34" charset="0"/>
            </a:endParaRPr>
          </a:p>
        </p:txBody>
      </p:sp>
      <p:cxnSp>
        <p:nvCxnSpPr>
          <p:cNvPr id="10" name="Straight Connector 9"/>
          <p:cNvCxnSpPr/>
          <p:nvPr/>
        </p:nvCxnSpPr>
        <p:spPr>
          <a:xfrm>
            <a:off x="0" y="5401557"/>
            <a:ext cx="6858000" cy="0"/>
          </a:xfrm>
          <a:prstGeom prst="line">
            <a:avLst/>
          </a:prstGeom>
        </p:spPr>
        <p:style>
          <a:lnRef idx="1">
            <a:schemeClr val="accent1"/>
          </a:lnRef>
          <a:fillRef idx="0">
            <a:schemeClr val="accent1"/>
          </a:fillRef>
          <a:effectRef idx="0">
            <a:schemeClr val="accent1"/>
          </a:effectRef>
          <a:fontRef idx="minor">
            <a:schemeClr val="tx1"/>
          </a:fontRef>
        </p:style>
      </p:cxnSp>
      <p:graphicFrame>
        <p:nvGraphicFramePr>
          <p:cNvPr id="16" name="Table 15"/>
          <p:cNvGraphicFramePr>
            <a:graphicFrameLocks noGrp="1"/>
          </p:cNvGraphicFramePr>
          <p:nvPr>
            <p:extLst>
              <p:ext uri="{D42A27DB-BD31-4B8C-83A1-F6EECF244321}">
                <p14:modId xmlns:p14="http://schemas.microsoft.com/office/powerpoint/2010/main" val="2214750692"/>
              </p:ext>
            </p:extLst>
          </p:nvPr>
        </p:nvGraphicFramePr>
        <p:xfrm>
          <a:off x="396875" y="5601072"/>
          <a:ext cx="6253715" cy="2540188"/>
        </p:xfrm>
        <a:graphic>
          <a:graphicData uri="http://schemas.openxmlformats.org/drawingml/2006/table">
            <a:tbl>
              <a:tblPr firstRow="1" bandRow="1">
                <a:tableStyleId>{5940675A-B579-460E-94D1-54222C63F5DA}</a:tableStyleId>
              </a:tblPr>
              <a:tblGrid>
                <a:gridCol w="4694663"/>
                <a:gridCol w="722110"/>
                <a:gridCol w="836942"/>
              </a:tblGrid>
              <a:tr h="361412">
                <a:tc>
                  <a:txBody>
                    <a:bodyPr/>
                    <a:lstStyle/>
                    <a:p>
                      <a:endParaRPr lang="en-GB" sz="1000" dirty="0" smtClean="0">
                        <a:solidFill>
                          <a:schemeClr val="tx2"/>
                        </a:solidFill>
                        <a:latin typeface="Century Gothic" panose="020B0502020202020204" pitchFamily="34" charset="0"/>
                      </a:endParaRPr>
                    </a:p>
                  </a:txBody>
                  <a:tcPr marL="45720" marR="45720"/>
                </a:tc>
                <a:tc>
                  <a:txBody>
                    <a:bodyPr/>
                    <a:lstStyle/>
                    <a:p>
                      <a:r>
                        <a:rPr lang="en-GB" sz="1100" dirty="0" smtClean="0">
                          <a:latin typeface="Century Gothic" panose="020B0502020202020204" pitchFamily="34" charset="0"/>
                        </a:rPr>
                        <a:t>Young person</a:t>
                      </a:r>
                      <a:endParaRPr lang="en-GB" sz="1100" dirty="0">
                        <a:latin typeface="Century Gothic" panose="020B0502020202020204" pitchFamily="34" charset="0"/>
                      </a:endParaRPr>
                    </a:p>
                  </a:txBody>
                  <a:tcPr/>
                </a:tc>
                <a:tc>
                  <a:txBody>
                    <a:bodyPr/>
                    <a:lstStyle/>
                    <a:p>
                      <a:r>
                        <a:rPr lang="en-GB" sz="1100" smtClean="0">
                          <a:latin typeface="Century Gothic" panose="020B0502020202020204" pitchFamily="34" charset="0"/>
                        </a:rPr>
                        <a:t>Parent/ Guardian</a:t>
                      </a:r>
                      <a:endParaRPr lang="en-GB" sz="1100" dirty="0">
                        <a:latin typeface="Century Gothic" panose="020B0502020202020204" pitchFamily="34" charset="0"/>
                      </a:endParaRPr>
                    </a:p>
                  </a:txBody>
                  <a:tcPr/>
                </a:tc>
              </a:tr>
              <a:tr h="361412">
                <a:tc>
                  <a:txBody>
                    <a:bodyPr/>
                    <a:lstStyle/>
                    <a:p>
                      <a:r>
                        <a:rPr lang="en-GB" sz="1000" dirty="0" smtClean="0">
                          <a:latin typeface="Century Gothic" panose="020B0502020202020204" pitchFamily="34" charset="0"/>
                        </a:rPr>
                        <a:t>I have received an information sheet about the food-water-energy</a:t>
                      </a:r>
                      <a:r>
                        <a:rPr lang="en-GB" sz="1000" baseline="0" dirty="0" smtClean="0">
                          <a:latin typeface="Century Gothic" panose="020B0502020202020204" pitchFamily="34" charset="0"/>
                        </a:rPr>
                        <a:t> app</a:t>
                      </a:r>
                      <a:endParaRPr lang="en-GB" sz="1000" dirty="0">
                        <a:latin typeface="Century Gothic" panose="020B0502020202020204" pitchFamily="34" charset="0"/>
                      </a:endParaRPr>
                    </a:p>
                  </a:txBody>
                  <a:tcPr marL="45720" marR="45720"/>
                </a:tc>
                <a:tc>
                  <a:txBody>
                    <a:bodyPr/>
                    <a:lstStyle/>
                    <a:p>
                      <a:endParaRPr lang="en-GB" dirty="0"/>
                    </a:p>
                  </a:txBody>
                  <a:tcPr/>
                </a:tc>
                <a:tc>
                  <a:txBody>
                    <a:bodyPr/>
                    <a:lstStyle/>
                    <a:p>
                      <a:endParaRPr lang="en-GB" dirty="0"/>
                    </a:p>
                  </a:txBody>
                  <a:tcPr/>
                </a:tc>
              </a:tr>
              <a:tr h="40658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000" dirty="0" smtClean="0">
                          <a:latin typeface="Century Gothic" panose="020B0502020202020204" pitchFamily="34" charset="0"/>
                        </a:rPr>
                        <a:t>I understand that</a:t>
                      </a:r>
                      <a:r>
                        <a:rPr lang="en-GB" sz="1000" baseline="0" dirty="0" smtClean="0">
                          <a:latin typeface="Century Gothic" panose="020B0502020202020204" pitchFamily="34" charset="0"/>
                        </a:rPr>
                        <a:t> the researchers are collecting data about young people’s use and experiences of food, water and energy</a:t>
                      </a:r>
                      <a:endParaRPr lang="en-GB" sz="1000" dirty="0" smtClean="0">
                        <a:latin typeface="Century Gothic" panose="020B0502020202020204" pitchFamily="34" charset="0"/>
                      </a:endParaRPr>
                    </a:p>
                  </a:txBody>
                  <a:tcPr marL="45720" marR="45720"/>
                </a:tc>
                <a:tc>
                  <a:txBody>
                    <a:bodyPr/>
                    <a:lstStyle/>
                    <a:p>
                      <a:endParaRPr lang="en-GB" dirty="0"/>
                    </a:p>
                  </a:txBody>
                  <a:tcPr/>
                </a:tc>
                <a:tc>
                  <a:txBody>
                    <a:bodyPr/>
                    <a:lstStyle/>
                    <a:p>
                      <a:endParaRPr lang="en-GB" dirty="0"/>
                    </a:p>
                  </a:txBody>
                  <a:tcPr/>
                </a:tc>
              </a:tr>
              <a:tr h="361412">
                <a:tc>
                  <a:txBody>
                    <a:bodyPr/>
                    <a:lstStyle/>
                    <a:p>
                      <a:r>
                        <a:rPr lang="en-GB" sz="1000" dirty="0" smtClean="0">
                          <a:latin typeface="Century Gothic" panose="020B0502020202020204" pitchFamily="34" charset="0"/>
                        </a:rPr>
                        <a:t>I understand</a:t>
                      </a:r>
                      <a:r>
                        <a:rPr lang="en-GB" sz="1000" baseline="0" dirty="0" smtClean="0">
                          <a:latin typeface="Century Gothic" panose="020B0502020202020204" pitchFamily="34" charset="0"/>
                        </a:rPr>
                        <a:t> that I should look after the phone loaned to me and will return it to the researchers after I have participated</a:t>
                      </a:r>
                      <a:endParaRPr lang="en-GB" sz="1000" dirty="0">
                        <a:latin typeface="Century Gothic" panose="020B0502020202020204" pitchFamily="34" charset="0"/>
                      </a:endParaRPr>
                    </a:p>
                  </a:txBody>
                  <a:tcPr marL="45720" marR="45720"/>
                </a:tc>
                <a:tc>
                  <a:txBody>
                    <a:bodyPr/>
                    <a:lstStyle/>
                    <a:p>
                      <a:endParaRPr lang="en-GB" dirty="0"/>
                    </a:p>
                  </a:txBody>
                  <a:tcPr/>
                </a:tc>
                <a:tc>
                  <a:txBody>
                    <a:bodyPr/>
                    <a:lstStyle/>
                    <a:p>
                      <a:endParaRPr lang="en-GB" dirty="0"/>
                    </a:p>
                  </a:txBody>
                  <a:tcPr/>
                </a:tc>
              </a:tr>
              <a:tr h="361412">
                <a:tc>
                  <a:txBody>
                    <a:bodyPr/>
                    <a:lstStyle/>
                    <a:p>
                      <a:r>
                        <a:rPr lang="en-GB" sz="1000" dirty="0" smtClean="0">
                          <a:latin typeface="Century Gothic" panose="020B0502020202020204" pitchFamily="34" charset="0"/>
                        </a:rPr>
                        <a:t>I can withdraw</a:t>
                      </a:r>
                      <a:r>
                        <a:rPr lang="en-GB" sz="1000" baseline="0" dirty="0" smtClean="0">
                          <a:latin typeface="Century Gothic" panose="020B0502020202020204" pitchFamily="34" charset="0"/>
                        </a:rPr>
                        <a:t> my information by telling the researchers; however, after two months my data will stay in the project</a:t>
                      </a:r>
                      <a:endParaRPr lang="en-GB" sz="1000" dirty="0">
                        <a:latin typeface="Century Gothic" panose="020B0502020202020204" pitchFamily="34" charset="0"/>
                      </a:endParaRPr>
                    </a:p>
                  </a:txBody>
                  <a:tcPr marL="45720" marR="45720"/>
                </a:tc>
                <a:tc>
                  <a:txBody>
                    <a:bodyPr/>
                    <a:lstStyle/>
                    <a:p>
                      <a:endParaRPr lang="en-GB" dirty="0"/>
                    </a:p>
                  </a:txBody>
                  <a:tcPr/>
                </a:tc>
                <a:tc>
                  <a:txBody>
                    <a:bodyPr/>
                    <a:lstStyle/>
                    <a:p>
                      <a:endParaRPr lang="en-GB" dirty="0"/>
                    </a:p>
                  </a:txBody>
                  <a:tcPr/>
                </a:tc>
              </a:tr>
              <a:tr h="0">
                <a:tc>
                  <a:txBody>
                    <a:bodyPr/>
                    <a:lstStyle/>
                    <a:p>
                      <a:r>
                        <a:rPr lang="en-GB" sz="1000" dirty="0" smtClean="0">
                          <a:latin typeface="Century Gothic" panose="020B0502020202020204" pitchFamily="34" charset="0"/>
                        </a:rPr>
                        <a:t>I give my permission for my data to be used in any reports</a:t>
                      </a:r>
                      <a:r>
                        <a:rPr lang="en-GB" sz="1000" baseline="0" dirty="0" smtClean="0">
                          <a:latin typeface="Century Gothic" panose="020B0502020202020204" pitchFamily="34" charset="0"/>
                        </a:rPr>
                        <a:t> and publications that arise from the study, as long as my personal information (i.e. name) is not made public</a:t>
                      </a:r>
                      <a:endParaRPr lang="en-GB" sz="1000" dirty="0">
                        <a:latin typeface="Century Gothic" panose="020B0502020202020204" pitchFamily="34" charset="0"/>
                      </a:endParaRPr>
                    </a:p>
                  </a:txBody>
                  <a:tcPr marL="45720" marR="45720"/>
                </a:tc>
                <a:tc>
                  <a:txBody>
                    <a:bodyPr/>
                    <a:lstStyle/>
                    <a:p>
                      <a:endParaRPr lang="en-GB" dirty="0"/>
                    </a:p>
                  </a:txBody>
                  <a:tcPr/>
                </a:tc>
                <a:tc>
                  <a:txBody>
                    <a:bodyPr/>
                    <a:lstStyle/>
                    <a:p>
                      <a:endParaRPr lang="en-GB" dirty="0"/>
                    </a:p>
                  </a:txBody>
                  <a:tcPr/>
                </a:tc>
              </a:tr>
            </a:tbl>
          </a:graphicData>
        </a:graphic>
      </p:graphicFrame>
      <p:sp>
        <p:nvSpPr>
          <p:cNvPr id="18" name="Rectangle 17"/>
          <p:cNvSpPr/>
          <p:nvPr/>
        </p:nvSpPr>
        <p:spPr>
          <a:xfrm>
            <a:off x="113336" y="8687240"/>
            <a:ext cx="1744877" cy="1018288"/>
          </a:xfrm>
          <a:prstGeom prst="rect">
            <a:avLst/>
          </a:prstGeom>
          <a:no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tx2"/>
              </a:solidFill>
            </a:endParaRPr>
          </a:p>
        </p:txBody>
      </p:sp>
      <p:sp>
        <p:nvSpPr>
          <p:cNvPr id="20" name="Rectangle 19"/>
          <p:cNvSpPr/>
          <p:nvPr/>
        </p:nvSpPr>
        <p:spPr>
          <a:xfrm>
            <a:off x="2010613" y="8687240"/>
            <a:ext cx="1744877" cy="1018288"/>
          </a:xfrm>
          <a:prstGeom prst="rect">
            <a:avLst/>
          </a:prstGeom>
          <a:no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Rectangle 20"/>
          <p:cNvSpPr/>
          <p:nvPr/>
        </p:nvSpPr>
        <p:spPr>
          <a:xfrm>
            <a:off x="3882309" y="8687240"/>
            <a:ext cx="1744877" cy="1018288"/>
          </a:xfrm>
          <a:prstGeom prst="rect">
            <a:avLst/>
          </a:prstGeom>
          <a:no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Rectangle 18"/>
          <p:cNvSpPr/>
          <p:nvPr/>
        </p:nvSpPr>
        <p:spPr>
          <a:xfrm>
            <a:off x="110738" y="8687240"/>
            <a:ext cx="1678665" cy="261610"/>
          </a:xfrm>
          <a:prstGeom prst="rect">
            <a:avLst/>
          </a:prstGeom>
        </p:spPr>
        <p:txBody>
          <a:bodyPr wrap="none">
            <a:spAutoFit/>
          </a:bodyPr>
          <a:lstStyle/>
          <a:p>
            <a:pPr lvl="0" algn="ctr"/>
            <a:r>
              <a:rPr lang="en-GB" sz="1100" b="1" dirty="0" smtClean="0">
                <a:solidFill>
                  <a:srgbClr val="1F497D"/>
                </a:solidFill>
                <a:latin typeface="Century Gothic" panose="020B0502020202020204" pitchFamily="34" charset="0"/>
              </a:rPr>
              <a:t>Young person’s name</a:t>
            </a:r>
            <a:endParaRPr lang="en-GB" sz="1100" b="1" dirty="0">
              <a:solidFill>
                <a:srgbClr val="1F497D"/>
              </a:solidFill>
              <a:latin typeface="Century Gothic" panose="020B0502020202020204" pitchFamily="34" charset="0"/>
            </a:endParaRPr>
          </a:p>
        </p:txBody>
      </p:sp>
      <p:sp>
        <p:nvSpPr>
          <p:cNvPr id="23" name="Rectangle 22"/>
          <p:cNvSpPr/>
          <p:nvPr/>
        </p:nvSpPr>
        <p:spPr>
          <a:xfrm>
            <a:off x="2034200" y="8674569"/>
            <a:ext cx="1503938" cy="261610"/>
          </a:xfrm>
          <a:prstGeom prst="rect">
            <a:avLst/>
          </a:prstGeom>
        </p:spPr>
        <p:txBody>
          <a:bodyPr wrap="none">
            <a:spAutoFit/>
          </a:bodyPr>
          <a:lstStyle/>
          <a:p>
            <a:pPr lvl="0" algn="ctr"/>
            <a:r>
              <a:rPr lang="en-GB" sz="1100" b="1" dirty="0" smtClean="0">
                <a:solidFill>
                  <a:srgbClr val="1F497D"/>
                </a:solidFill>
                <a:latin typeface="Century Gothic" panose="020B0502020202020204" pitchFamily="34" charset="0"/>
              </a:rPr>
              <a:t>Guardian signature</a:t>
            </a:r>
            <a:endParaRPr lang="en-GB" sz="1100" b="1" dirty="0">
              <a:solidFill>
                <a:srgbClr val="1F497D"/>
              </a:solidFill>
              <a:latin typeface="Century Gothic" panose="020B0502020202020204" pitchFamily="34" charset="0"/>
            </a:endParaRPr>
          </a:p>
        </p:txBody>
      </p:sp>
      <p:sp>
        <p:nvSpPr>
          <p:cNvPr id="24" name="Rectangle 23"/>
          <p:cNvSpPr/>
          <p:nvPr/>
        </p:nvSpPr>
        <p:spPr>
          <a:xfrm>
            <a:off x="3853541" y="8674569"/>
            <a:ext cx="1794082" cy="261610"/>
          </a:xfrm>
          <a:prstGeom prst="rect">
            <a:avLst/>
          </a:prstGeom>
        </p:spPr>
        <p:txBody>
          <a:bodyPr wrap="none">
            <a:spAutoFit/>
          </a:bodyPr>
          <a:lstStyle/>
          <a:p>
            <a:pPr lvl="0" algn="ctr"/>
            <a:r>
              <a:rPr lang="en-GB" sz="1100" b="1" dirty="0" smtClean="0">
                <a:solidFill>
                  <a:srgbClr val="1F497D"/>
                </a:solidFill>
                <a:latin typeface="Century Gothic" panose="020B0502020202020204" pitchFamily="34" charset="0"/>
              </a:rPr>
              <a:t>Young person signature</a:t>
            </a:r>
            <a:endParaRPr lang="en-GB" sz="1100" b="1" dirty="0">
              <a:solidFill>
                <a:srgbClr val="1F497D"/>
              </a:solidFill>
              <a:latin typeface="Century Gothic" panose="020B0502020202020204" pitchFamily="34" charset="0"/>
            </a:endParaRPr>
          </a:p>
        </p:txBody>
      </p:sp>
      <p:sp>
        <p:nvSpPr>
          <p:cNvPr id="25" name="Rectangle 24"/>
          <p:cNvSpPr/>
          <p:nvPr/>
        </p:nvSpPr>
        <p:spPr>
          <a:xfrm>
            <a:off x="5754517" y="8687240"/>
            <a:ext cx="1006841" cy="1018288"/>
          </a:xfrm>
          <a:prstGeom prst="rect">
            <a:avLst/>
          </a:prstGeom>
          <a:no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6" name="Rectangle 25"/>
          <p:cNvSpPr/>
          <p:nvPr/>
        </p:nvSpPr>
        <p:spPr>
          <a:xfrm>
            <a:off x="5754517" y="8713662"/>
            <a:ext cx="524504" cy="261610"/>
          </a:xfrm>
          <a:prstGeom prst="rect">
            <a:avLst/>
          </a:prstGeom>
        </p:spPr>
        <p:txBody>
          <a:bodyPr wrap="none">
            <a:spAutoFit/>
          </a:bodyPr>
          <a:lstStyle/>
          <a:p>
            <a:pPr lvl="0" algn="ctr"/>
            <a:r>
              <a:rPr lang="en-GB" sz="1100" b="1" dirty="0" smtClean="0">
                <a:solidFill>
                  <a:srgbClr val="1F497D"/>
                </a:solidFill>
                <a:latin typeface="Century Gothic" panose="020B0502020202020204" pitchFamily="34" charset="0"/>
              </a:rPr>
              <a:t>Date</a:t>
            </a:r>
            <a:endParaRPr lang="en-GB" sz="1100" b="1" dirty="0">
              <a:solidFill>
                <a:srgbClr val="1F497D"/>
              </a:solidFill>
              <a:latin typeface="Century Gothic" panose="020B0502020202020204" pitchFamily="34" charset="0"/>
            </a:endParaRPr>
          </a:p>
        </p:txBody>
      </p:sp>
      <p:sp>
        <p:nvSpPr>
          <p:cNvPr id="3" name="Rectangle 2"/>
          <p:cNvSpPr/>
          <p:nvPr/>
        </p:nvSpPr>
        <p:spPr>
          <a:xfrm rot="16200000">
            <a:off x="-740936" y="6441559"/>
            <a:ext cx="1906291" cy="369332"/>
          </a:xfrm>
          <a:prstGeom prst="rect">
            <a:avLst/>
          </a:prstGeom>
        </p:spPr>
        <p:txBody>
          <a:bodyPr wrap="none">
            <a:spAutoFit/>
          </a:bodyPr>
          <a:lstStyle/>
          <a:p>
            <a:r>
              <a:rPr lang="en-GB" b="1" dirty="0">
                <a:solidFill>
                  <a:schemeClr val="accent6"/>
                </a:solidFill>
                <a:latin typeface="Century Gothic" panose="020B0502020202020204" pitchFamily="34" charset="0"/>
              </a:rPr>
              <a:t>Consent form </a:t>
            </a:r>
            <a:r>
              <a:rPr lang="en-GB" b="1" dirty="0" smtClean="0">
                <a:solidFill>
                  <a:schemeClr val="accent6"/>
                </a:solidFill>
                <a:latin typeface="Century Gothic" panose="020B0502020202020204" pitchFamily="34" charset="0"/>
              </a:rPr>
              <a:t>B</a:t>
            </a:r>
            <a:endParaRPr lang="en-GB" dirty="0"/>
          </a:p>
        </p:txBody>
      </p:sp>
    </p:spTree>
    <p:extLst>
      <p:ext uri="{BB962C8B-B14F-4D97-AF65-F5344CB8AC3E}">
        <p14:creationId xmlns:p14="http://schemas.microsoft.com/office/powerpoint/2010/main" val="399058383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288</TotalTime>
  <Words>480</Words>
  <Application>Microsoft Office PowerPoint</Application>
  <PresentationFormat>A4 Paper (210x297 mm)</PresentationFormat>
  <Paragraphs>37</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Company>University of Birmingham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Sophie Hadfield-Hill</dc:creator>
  <cp:lastModifiedBy>Peter Kraftl</cp:lastModifiedBy>
  <cp:revision>35</cp:revision>
  <cp:lastPrinted>2014-03-17T12:52:44Z</cp:lastPrinted>
  <dcterms:created xsi:type="dcterms:W3CDTF">2014-03-17T11:22:55Z</dcterms:created>
  <dcterms:modified xsi:type="dcterms:W3CDTF">2016-07-11T13:38:26Z</dcterms:modified>
</cp:coreProperties>
</file>