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906000" type="A4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2" autoAdjust="0"/>
    <p:restoredTop sz="98514" autoAdjust="0"/>
  </p:normalViewPr>
  <p:slideViewPr>
    <p:cSldViewPr>
      <p:cViewPr>
        <p:scale>
          <a:sx n="100" d="100"/>
          <a:sy n="100" d="100"/>
        </p:scale>
        <p:origin x="-1272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EAEE6-B908-4FF4-B667-9304ED9B049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71092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275" y="9428242"/>
            <a:ext cx="2971092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16EB7-7CE5-4D0B-BBE4-D62E65D20D7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328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7AA52-687D-45EC-90BC-ADEA079F8C6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39950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E13C4-9ABE-4AB7-89C7-E347627BA0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98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39950" y="744538"/>
            <a:ext cx="25781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Consent form</a:t>
            </a:r>
            <a:r>
              <a:rPr lang="en-GB" b="1" baseline="0" dirty="0" smtClean="0"/>
              <a:t> A</a:t>
            </a:r>
            <a:r>
              <a:rPr lang="en-GB" baseline="0" dirty="0" smtClean="0"/>
              <a:t> is for all young people who take part in the project (parent / guardian or school consent is required for their participation)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E13C4-9ABE-4AB7-89C7-E347627BA09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512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6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07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43050" cy="84522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514850" cy="8452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91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36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64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00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217387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3" y="2217387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16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45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4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1" y="394410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4" y="2072927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71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9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00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E600F-F172-4C7C-AC59-C77E229E1A20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00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00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1D80F-8840-479F-88C2-7A6C24DCAD0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96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4068439" y="569315"/>
            <a:ext cx="4576508" cy="1102519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3200" b="1" dirty="0" smtClean="0">
                <a:solidFill>
                  <a:schemeClr val="accent6"/>
                </a:solidFill>
                <a:latin typeface="Century Gothic" panose="020B0502020202020204" pitchFamily="34" charset="0"/>
              </a:rPr>
              <a:t>Consent form A</a:t>
            </a:r>
            <a:endParaRPr lang="en-GB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04664" y="5889105"/>
            <a:ext cx="4698522" cy="45765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20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algn="l"/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240711"/>
              </p:ext>
            </p:extLst>
          </p:nvPr>
        </p:nvGraphicFramePr>
        <p:xfrm>
          <a:off x="332656" y="416416"/>
          <a:ext cx="6036302" cy="58216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5249949"/>
                <a:gridCol w="786353"/>
              </a:tblGrid>
              <a:tr h="228517">
                <a:tc>
                  <a:txBody>
                    <a:bodyPr/>
                    <a:lstStyle/>
                    <a:p>
                      <a:endParaRPr lang="en-GB" sz="2600" dirty="0">
                        <a:ln w="6350">
                          <a:solidFill>
                            <a:schemeClr val="tx1"/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34290" marR="34290" marT="66040" marB="6604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Initial</a:t>
                      </a:r>
                      <a:r>
                        <a:rPr lang="en-GB" sz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here</a:t>
                      </a:r>
                      <a:endParaRPr lang="en-GB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 have received an information sheet for this project </a:t>
                      </a: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 have asked the researcher any questions I have about the project</a:t>
                      </a: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961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 understand that I do not have to take part in this research and I can stop taking part at any time.  I need to ask the researcher to delete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my data </a:t>
                      </a:r>
                      <a:r>
                        <a:rPr lang="en-GB" sz="1100" b="1" baseline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by </a:t>
                      </a:r>
                      <a:r>
                        <a:rPr lang="en-GB" sz="1100" b="1" baseline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r>
                        <a:rPr lang="en-GB" sz="1100" b="1" baseline="3000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GB" sz="1100" b="1" baseline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February 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2017 if I want to withdraw.</a:t>
                      </a:r>
                      <a:endParaRPr lang="en-GB" sz="11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 understand that my name will not be used in any reports, publications or research outputs, but that the researcher will speak and write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about the research findings both here in Brazil and abroad</a:t>
                      </a:r>
                      <a:endParaRPr lang="en-GB" sz="11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4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 agree to being voice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recorded during the interviews</a:t>
                      </a:r>
                      <a:endParaRPr lang="en-GB" sz="11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3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have received information about data archiving and </a:t>
                      </a:r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agree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to my data (interviews and photographs I take) being anonymously archived; this means other researchers may also use this information in their research projects</a:t>
                      </a:r>
                      <a:endParaRPr lang="en-GB" sz="11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695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 consent to my</a:t>
                      </a:r>
                      <a:r>
                        <a:rPr lang="en-GB" sz="11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photograph being taken by the researchers for use in media, research reports and on the project website </a:t>
                      </a:r>
                      <a:endParaRPr lang="en-GB" sz="11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58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accent6"/>
                          </a:solidFill>
                          <a:latin typeface="Century Gothic" panose="020B0502020202020204" pitchFamily="34" charset="0"/>
                        </a:rPr>
                        <a:t>I consent to take part in the following research activities:</a:t>
                      </a:r>
                      <a:endParaRPr lang="en-GB" sz="1200" b="0" dirty="0" smtClean="0">
                        <a:solidFill>
                          <a:schemeClr val="accent6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5047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Interview</a:t>
                      </a:r>
                      <a:r>
                        <a:rPr lang="en-GB" sz="12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1 – My life (food-water-energy)</a:t>
                      </a:r>
                      <a:endParaRPr lang="en-GB" sz="12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687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Mobile app activity (separate consent form required)</a:t>
                      </a:r>
                      <a:endParaRPr lang="en-GB" sz="1200" b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3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Interview 2 – Follow up app interview</a:t>
                      </a:r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34290" marR="34290" marT="66040" marB="6604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0745" y="8514035"/>
            <a:ext cx="6858000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8687" y="8514035"/>
            <a:ext cx="47516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200" dirty="0" smtClean="0">
              <a:latin typeface="Century Gothic" panose="020B0502020202020204" pitchFamily="34" charset="0"/>
            </a:endParaRPr>
          </a:p>
          <a:p>
            <a:r>
              <a:rPr lang="en-GB" sz="1200" dirty="0" smtClean="0">
                <a:latin typeface="Century Gothic" panose="020B0502020202020204" pitchFamily="34" charset="0"/>
              </a:rPr>
              <a:t>Address:  _________________________________________________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dirty="0" smtClean="0">
                <a:latin typeface="Century Gothic" panose="020B0502020202020204" pitchFamily="34" charset="0"/>
              </a:rPr>
              <a:t>Contact telephone number: ______________________________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007" y="9490502"/>
            <a:ext cx="34854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 smtClean="0">
                <a:latin typeface="Century Gothic" panose="020B0502020202020204" pitchFamily="34" charset="0"/>
              </a:rPr>
              <a:t>Your address and telephone number will not be      shared with anyone other than the research team</a:t>
            </a:r>
            <a:endParaRPr lang="en-GB" sz="1000" i="1" dirty="0"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3219" y="168468"/>
            <a:ext cx="4979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accent6"/>
                </a:solidFill>
                <a:latin typeface="Century Gothic" panose="020B0502020202020204" pitchFamily="34" charset="0"/>
              </a:rPr>
              <a:t>(Re)Connect the Nexus: Young Brazilians’ experiences of and learning about food-water-energy</a:t>
            </a:r>
            <a:endParaRPr lang="en-GB" sz="1600" b="1" dirty="0">
              <a:solidFill>
                <a:schemeClr val="accent6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481228" y="8797443"/>
            <a:ext cx="1288252" cy="925175"/>
            <a:chOff x="5481228" y="8797443"/>
            <a:chExt cx="1288252" cy="925175"/>
          </a:xfrm>
        </p:grpSpPr>
        <p:sp>
          <p:nvSpPr>
            <p:cNvPr id="14" name="Rectangle 13"/>
            <p:cNvSpPr/>
            <p:nvPr/>
          </p:nvSpPr>
          <p:spPr>
            <a:xfrm>
              <a:off x="5481228" y="8797443"/>
              <a:ext cx="1281870" cy="925175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85154" y="8873796"/>
              <a:ext cx="128432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dirty="0" smtClean="0">
                  <a:latin typeface="Century Gothic" panose="020B0502020202020204" pitchFamily="34" charset="0"/>
                </a:rPr>
                <a:t>Participant code</a:t>
              </a:r>
              <a:endParaRPr lang="en-GB" sz="105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56171" y="6254368"/>
            <a:ext cx="2016223" cy="1938992"/>
            <a:chOff x="260648" y="6397055"/>
            <a:chExt cx="2016223" cy="1938992"/>
          </a:xfrm>
        </p:grpSpPr>
        <p:sp>
          <p:nvSpPr>
            <p:cNvPr id="4" name="TextBox 3"/>
            <p:cNvSpPr txBox="1"/>
            <p:nvPr/>
          </p:nvSpPr>
          <p:spPr>
            <a:xfrm>
              <a:off x="260649" y="6397055"/>
              <a:ext cx="2016222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YOUNG PERSON</a:t>
              </a:r>
            </a:p>
            <a:p>
              <a:pPr algn="ctr"/>
              <a:endParaRPr lang="en-GB" sz="1200" dirty="0">
                <a:solidFill>
                  <a:schemeClr val="accent6"/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Name:</a:t>
              </a:r>
            </a:p>
            <a:p>
              <a:endPara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Signature:</a:t>
              </a:r>
            </a:p>
            <a:p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endPara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Date:                        </a:t>
              </a:r>
            </a:p>
            <a:p>
              <a:pPr algn="ctr"/>
              <a:endParaRPr lang="en-GB" sz="1200" dirty="0">
                <a:solidFill>
                  <a:schemeClr val="accent6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0648" y="6397055"/>
              <a:ext cx="2016223" cy="1780304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150009" y="8061663"/>
            <a:ext cx="66194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*(</a:t>
            </a:r>
            <a:r>
              <a:rPr lang="en-GB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sz="11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have read and understood the information leaflet and give permission for the child (named above) to </a:t>
            </a:r>
            <a:r>
              <a:rPr lang="en-GB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participate</a:t>
            </a:r>
            <a:endParaRPr lang="en-GB" sz="11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420187" y="6265870"/>
            <a:ext cx="3460446" cy="1795793"/>
            <a:chOff x="2461450" y="6397567"/>
            <a:chExt cx="3460446" cy="1795793"/>
          </a:xfrm>
        </p:grpSpPr>
        <p:sp>
          <p:nvSpPr>
            <p:cNvPr id="16" name="TextBox 15"/>
            <p:cNvSpPr txBox="1"/>
            <p:nvPr/>
          </p:nvSpPr>
          <p:spPr>
            <a:xfrm>
              <a:off x="2461450" y="6397567"/>
              <a:ext cx="2047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PARENT / GUARDIAN / SCHOOL*</a:t>
              </a:r>
              <a:endParaRPr lang="en-GB" sz="1200" dirty="0">
                <a:solidFill>
                  <a:schemeClr val="accent6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492896" y="6397567"/>
              <a:ext cx="2016224" cy="1780304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492896" y="6808365"/>
              <a:ext cx="34290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Name:</a:t>
              </a:r>
            </a:p>
            <a:p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Signature:</a:t>
              </a:r>
            </a:p>
            <a:p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Date:                        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654458" y="6254368"/>
            <a:ext cx="3429000" cy="1795793"/>
            <a:chOff x="4680520" y="6397567"/>
            <a:chExt cx="3429000" cy="1795793"/>
          </a:xfrm>
        </p:grpSpPr>
        <p:sp>
          <p:nvSpPr>
            <p:cNvPr id="17" name="TextBox 16"/>
            <p:cNvSpPr txBox="1"/>
            <p:nvPr/>
          </p:nvSpPr>
          <p:spPr>
            <a:xfrm>
              <a:off x="4726466" y="6397567"/>
              <a:ext cx="20162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 smtClean="0">
                  <a:solidFill>
                    <a:schemeClr val="accent6"/>
                  </a:solidFill>
                  <a:latin typeface="Century Gothic" panose="020B0502020202020204" pitchFamily="34" charset="0"/>
                </a:rPr>
                <a:t>RESEARCHER</a:t>
              </a:r>
              <a:endParaRPr lang="en-GB" sz="1200" dirty="0">
                <a:solidFill>
                  <a:schemeClr val="accent6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726466" y="6397567"/>
              <a:ext cx="2016224" cy="1780304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680520" y="6808365"/>
              <a:ext cx="3429000" cy="13849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Name:</a:t>
              </a:r>
            </a:p>
            <a:p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Signature:</a:t>
              </a:r>
            </a:p>
            <a:p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endParaRPr>
            </a:p>
            <a:p>
              <a:r>
                <a: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ntury Gothic" panose="020B0502020202020204" pitchFamily="34" charset="0"/>
                </a:rPr>
                <a:t>Date:                    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9583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319</Words>
  <Application>Microsoft Office PowerPoint</Application>
  <PresentationFormat>A4 Paper (210x297 mm)</PresentationFormat>
  <Paragraphs>48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Consent form A</vt:lpstr>
    </vt:vector>
  </TitlesOfParts>
  <Company>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information: parents and carers</dc:title>
  <dc:creator>Sophie Hadfield-Hill</dc:creator>
  <cp:lastModifiedBy>Cristiana Zara</cp:lastModifiedBy>
  <cp:revision>41</cp:revision>
  <cp:lastPrinted>2016-11-01T11:43:26Z</cp:lastPrinted>
  <dcterms:created xsi:type="dcterms:W3CDTF">2014-03-14T15:04:43Z</dcterms:created>
  <dcterms:modified xsi:type="dcterms:W3CDTF">2016-11-01T12:07:57Z</dcterms:modified>
</cp:coreProperties>
</file>