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notesSlides/notesSlide2.xml" ContentType="application/vnd.openxmlformats-officedocument.presentationml.notesSlide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drawings/drawing2.xml" ContentType="application/vnd.openxmlformats-officedocument.drawingml.chartshapes+xml"/>
  <Override PartName="/ppt/charts/chart4.xml" ContentType="application/vnd.openxmlformats-officedocument.drawingml.chart+xml"/>
  <Override PartName="/ppt/drawings/drawing3.xml" ContentType="application/vnd.openxmlformats-officedocument.drawingml.chartshapes+xml"/>
  <Override PartName="/ppt/charts/chart5.xml" ContentType="application/vnd.openxmlformats-officedocument.drawingml.chart+xml"/>
  <Override PartName="/ppt/drawings/drawing4.xml" ContentType="application/vnd.openxmlformats-officedocument.drawingml.chartshapes+xml"/>
  <Override PartName="/ppt/charts/chart6.xml" ContentType="application/vnd.openxmlformats-officedocument.drawingml.chart+xml"/>
  <Override PartName="/ppt/drawings/drawing5.xml" ContentType="application/vnd.openxmlformats-officedocument.drawingml.chartshapes+xml"/>
  <Override PartName="/ppt/charts/chart7.xml" ContentType="application/vnd.openxmlformats-officedocument.drawingml.chart+xml"/>
  <Override PartName="/ppt/drawings/drawing6.xml" ContentType="application/vnd.openxmlformats-officedocument.drawingml.chartshapes+xml"/>
  <Override PartName="/ppt/charts/chart8.xml" ContentType="application/vnd.openxmlformats-officedocument.drawingml.chart+xml"/>
  <Override PartName="/ppt/drawings/drawing7.xml" ContentType="application/vnd.openxmlformats-officedocument.drawingml.chartshapes+xml"/>
  <Override PartName="/ppt/charts/chart9.xml" ContentType="application/vnd.openxmlformats-officedocument.drawingml.chart+xml"/>
  <Override PartName="/ppt/drawings/drawing8.xml" ContentType="application/vnd.openxmlformats-officedocument.drawingml.chartshapes+xml"/>
  <Override PartName="/ppt/charts/chart10.xml" ContentType="application/vnd.openxmlformats-officedocument.drawingml.chart+xml"/>
  <Override PartName="/ppt/drawings/drawing9.xml" ContentType="application/vnd.openxmlformats-officedocument.drawingml.chartshapes+xml"/>
  <Override PartName="/ppt/charts/chart11.xml" ContentType="application/vnd.openxmlformats-officedocument.drawingml.chart+xml"/>
  <Override PartName="/ppt/drawings/drawing10.xml" ContentType="application/vnd.openxmlformats-officedocument.drawingml.chartshapes+xml"/>
  <Override PartName="/ppt/charts/chart12.xml" ContentType="application/vnd.openxmlformats-officedocument.drawingml.chart+xml"/>
  <Override PartName="/ppt/drawings/drawing1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7"/>
  </p:notesMasterIdLst>
  <p:handoutMasterIdLst>
    <p:handoutMasterId r:id="rId38"/>
  </p:handoutMasterIdLst>
  <p:sldIdLst>
    <p:sldId id="256" r:id="rId2"/>
    <p:sldId id="292" r:id="rId3"/>
    <p:sldId id="297" r:id="rId4"/>
    <p:sldId id="349" r:id="rId5"/>
    <p:sldId id="304" r:id="rId6"/>
    <p:sldId id="339" r:id="rId7"/>
    <p:sldId id="312" r:id="rId8"/>
    <p:sldId id="299" r:id="rId9"/>
    <p:sldId id="306" r:id="rId10"/>
    <p:sldId id="334" r:id="rId11"/>
    <p:sldId id="335" r:id="rId12"/>
    <p:sldId id="300" r:id="rId13"/>
    <p:sldId id="346" r:id="rId14"/>
    <p:sldId id="347" r:id="rId15"/>
    <p:sldId id="348" r:id="rId16"/>
    <p:sldId id="293" r:id="rId17"/>
    <p:sldId id="318" r:id="rId18"/>
    <p:sldId id="316" r:id="rId19"/>
    <p:sldId id="323" r:id="rId20"/>
    <p:sldId id="295" r:id="rId21"/>
    <p:sldId id="341" r:id="rId22"/>
    <p:sldId id="343" r:id="rId23"/>
    <p:sldId id="336" r:id="rId24"/>
    <p:sldId id="344" r:id="rId25"/>
    <p:sldId id="326" r:id="rId26"/>
    <p:sldId id="319" r:id="rId27"/>
    <p:sldId id="345" r:id="rId28"/>
    <p:sldId id="324" r:id="rId29"/>
    <p:sldId id="340" r:id="rId30"/>
    <p:sldId id="338" r:id="rId31"/>
    <p:sldId id="296" r:id="rId32"/>
    <p:sldId id="313" r:id="rId33"/>
    <p:sldId id="327" r:id="rId34"/>
    <p:sldId id="314" r:id="rId35"/>
    <p:sldId id="280" r:id="rId36"/>
  </p:sldIdLst>
  <p:sldSz cx="9144000" cy="6858000" type="screen4x3"/>
  <p:notesSz cx="6761163" cy="99425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79C228F7-4FEA-4DEF-8E45-426F4275DE31}">
          <p14:sldIdLst>
            <p14:sldId id="256"/>
            <p14:sldId id="292"/>
            <p14:sldId id="297"/>
            <p14:sldId id="349"/>
            <p14:sldId id="304"/>
            <p14:sldId id="339"/>
            <p14:sldId id="312"/>
            <p14:sldId id="299"/>
            <p14:sldId id="306"/>
            <p14:sldId id="334"/>
            <p14:sldId id="335"/>
            <p14:sldId id="300"/>
            <p14:sldId id="346"/>
            <p14:sldId id="347"/>
            <p14:sldId id="348"/>
            <p14:sldId id="293"/>
            <p14:sldId id="318"/>
            <p14:sldId id="316"/>
            <p14:sldId id="323"/>
            <p14:sldId id="295"/>
            <p14:sldId id="341"/>
            <p14:sldId id="343"/>
            <p14:sldId id="336"/>
            <p14:sldId id="344"/>
            <p14:sldId id="326"/>
          </p14:sldIdLst>
        </p14:section>
        <p14:section name="Untitled Section" id="{53B501BE-4A2F-4DE6-99A2-FCDB00E7C4D1}">
          <p14:sldIdLst>
            <p14:sldId id="319"/>
            <p14:sldId id="345"/>
            <p14:sldId id="324"/>
            <p14:sldId id="340"/>
            <p14:sldId id="338"/>
            <p14:sldId id="296"/>
            <p14:sldId id="313"/>
            <p14:sldId id="327"/>
            <p14:sldId id="314"/>
            <p14:sldId id="280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CC00"/>
    <a:srgbClr val="CCCCFF"/>
    <a:srgbClr val="CCFF99"/>
    <a:srgbClr val="FFCCFF"/>
    <a:srgbClr val="FFCCCC"/>
    <a:srgbClr val="FF99FF"/>
    <a:srgbClr val="FFCC00"/>
    <a:srgbClr val="FF9900"/>
    <a:srgbClr val="99FF33"/>
    <a:srgbClr val="CC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838" autoAdjust="0"/>
    <p:restoredTop sz="88632" autoAdjust="0"/>
  </p:normalViewPr>
  <p:slideViewPr>
    <p:cSldViewPr>
      <p:cViewPr>
        <p:scale>
          <a:sx n="60" d="100"/>
          <a:sy n="60" d="100"/>
        </p:scale>
        <p:origin x="-1794" y="-19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7" d="100"/>
          <a:sy n="67" d="100"/>
        </p:scale>
        <p:origin x="-3120" y="-82"/>
      </p:cViewPr>
      <p:guideLst>
        <p:guide orient="horz" pos="3132"/>
        <p:guide pos="213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1.xlsx"/></Relationships>
</file>

<file path=ppt/charts/_rels/chart10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9.xml"/><Relationship Id="rId1" Type="http://schemas.openxmlformats.org/officeDocument/2006/relationships/package" Target="../embeddings/Microsoft_Excel_Worksheet10.xlsx"/></Relationships>
</file>

<file path=ppt/charts/_rels/chart1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0.xml"/><Relationship Id="rId1" Type="http://schemas.openxmlformats.org/officeDocument/2006/relationships/package" Target="../embeddings/Microsoft_Excel_Worksheet11.xlsx"/></Relationships>
</file>

<file path=ppt/charts/_rels/chart1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1.xml"/><Relationship Id="rId1" Type="http://schemas.openxmlformats.org/officeDocument/2006/relationships/package" Target="../embeddings/Microsoft_Excel_Worksheet12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4.xml"/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5.xml"/><Relationship Id="rId1" Type="http://schemas.openxmlformats.org/officeDocument/2006/relationships/package" Target="../embeddings/Microsoft_Excel_Worksheet6.xlsx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6.xml"/><Relationship Id="rId1" Type="http://schemas.openxmlformats.org/officeDocument/2006/relationships/package" Target="../embeddings/Microsoft_Excel_Worksheet7.xlsx"/></Relationships>
</file>

<file path=ppt/charts/_rels/chart8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7.xml"/><Relationship Id="rId1" Type="http://schemas.openxmlformats.org/officeDocument/2006/relationships/package" Target="../embeddings/Microsoft_Excel_Worksheet8.xlsx"/></Relationships>
</file>

<file path=ppt/charts/_rels/chart9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8.xml"/><Relationship Id="rId1" Type="http://schemas.openxmlformats.org/officeDocument/2006/relationships/package" Target="../embeddings/Microsoft_Excel_Worksheet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Sheet1!$C$1</c:f>
              <c:strCache>
                <c:ptCount val="1"/>
                <c:pt idx="0">
                  <c:v>Depressed</c:v>
                </c:pt>
              </c:strCache>
            </c:strRef>
          </c:tx>
          <c:spPr>
            <a:solidFill>
              <a:srgbClr val="CCCC00"/>
            </a:solidFill>
          </c:spPr>
          <c:invertIfNegative val="0"/>
          <c:dLbls>
            <c:txPr>
              <a:bodyPr/>
              <a:lstStyle/>
              <a:p>
                <a:pPr>
                  <a:defRPr sz="12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Sheet1!$A$2:$A$7</c:f>
              <c:strCache>
                <c:ptCount val="6"/>
                <c:pt idx="0">
                  <c:v>Work</c:v>
                </c:pt>
                <c:pt idx="1">
                  <c:v>Fertility</c:v>
                </c:pt>
                <c:pt idx="2">
                  <c:v>Housing</c:v>
                </c:pt>
                <c:pt idx="3">
                  <c:v>Crime</c:v>
                </c:pt>
                <c:pt idx="4">
                  <c:v>Health/death</c:v>
                </c:pt>
                <c:pt idx="5">
                  <c:v>Any one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32</c:v>
                </c:pt>
                <c:pt idx="1">
                  <c:v>35</c:v>
                </c:pt>
                <c:pt idx="2">
                  <c:v>31</c:v>
                </c:pt>
                <c:pt idx="3">
                  <c:v>30</c:v>
                </c:pt>
                <c:pt idx="4">
                  <c:v>28</c:v>
                </c:pt>
                <c:pt idx="5">
                  <c:v>27</c:v>
                </c:pt>
              </c:numCache>
            </c:numRef>
          </c:val>
        </c:ser>
        <c:ser>
          <c:idx val="1"/>
          <c:order val="1"/>
          <c:tx>
            <c:strRef>
              <c:f>Sheet1!$B$1</c:f>
              <c:strCache>
                <c:ptCount val="1"/>
                <c:pt idx="0">
                  <c:v>Not depressed</c:v>
                </c:pt>
              </c:strCache>
            </c:strRef>
          </c:tx>
          <c:spPr>
            <a:solidFill>
              <a:schemeClr val="accent3">
                <a:lumMod val="20000"/>
                <a:lumOff val="80000"/>
              </a:schemeClr>
            </a:solidFill>
          </c:spPr>
          <c:invertIfNegative val="0"/>
          <c:dLbls>
            <c:txPr>
              <a:bodyPr/>
              <a:lstStyle/>
              <a:p>
                <a:pPr>
                  <a:defRPr sz="12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Sheet1!$A$2:$A$7</c:f>
              <c:strCache>
                <c:ptCount val="6"/>
                <c:pt idx="0">
                  <c:v>Work</c:v>
                </c:pt>
                <c:pt idx="1">
                  <c:v>Fertility</c:v>
                </c:pt>
                <c:pt idx="2">
                  <c:v>Housing</c:v>
                </c:pt>
                <c:pt idx="3">
                  <c:v>Crime</c:v>
                </c:pt>
                <c:pt idx="4">
                  <c:v>Health/death</c:v>
                </c:pt>
                <c:pt idx="5">
                  <c:v>Any one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26</c:v>
                </c:pt>
                <c:pt idx="1">
                  <c:v>25</c:v>
                </c:pt>
                <c:pt idx="2">
                  <c:v>24</c:v>
                </c:pt>
                <c:pt idx="3">
                  <c:v>26</c:v>
                </c:pt>
                <c:pt idx="4">
                  <c:v>22</c:v>
                </c:pt>
                <c:pt idx="5">
                  <c:v>26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60536960"/>
        <c:axId val="274055552"/>
      </c:barChart>
      <c:catAx>
        <c:axId val="260536960"/>
        <c:scaling>
          <c:orientation val="minMax"/>
        </c:scaling>
        <c:delete val="0"/>
        <c:axPos val="b"/>
        <c:majorTickMark val="out"/>
        <c:minorTickMark val="none"/>
        <c:tickLblPos val="nextTo"/>
        <c:crossAx val="274055552"/>
        <c:crosses val="autoZero"/>
        <c:auto val="1"/>
        <c:lblAlgn val="ctr"/>
        <c:lblOffset val="100"/>
        <c:noMultiLvlLbl val="0"/>
      </c:catAx>
      <c:valAx>
        <c:axId val="274055552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crossAx val="260536960"/>
        <c:crosses val="autoZero"/>
        <c:crossBetween val="between"/>
      </c:valAx>
      <c:spPr>
        <a:noFill/>
        <a:ln w="25400">
          <a:noFill/>
        </a:ln>
      </c:spPr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  <c:userShapes r:id="rId2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8.8658744045883156E-2"/>
          <c:y val="5.6085522572765181E-2"/>
          <c:w val="0.78358255565276558"/>
          <c:h val="0.8431732650045967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Sheet1!$C$1</c:f>
              <c:strCache>
                <c:ptCount val="1"/>
                <c:pt idx="0">
                  <c:v>Present</c:v>
                </c:pt>
              </c:strCache>
            </c:strRef>
          </c:tx>
          <c:spPr>
            <a:solidFill>
              <a:schemeClr val="accent1">
                <a:lumMod val="20000"/>
                <a:lumOff val="80000"/>
              </a:schemeClr>
            </a:solidFill>
          </c:spPr>
          <c:invertIfNegative val="0"/>
          <c:dPt>
            <c:idx val="3"/>
            <c:invertIfNegative val="0"/>
            <c:bubble3D val="0"/>
          </c:dPt>
          <c:dPt>
            <c:idx val="4"/>
            <c:invertIfNegative val="0"/>
            <c:bubble3D val="0"/>
          </c:dPt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Sheet1!$A$2:$A$5</c:f>
              <c:strCache>
                <c:ptCount val="4"/>
                <c:pt idx="0">
                  <c:v>BME</c:v>
                </c:pt>
                <c:pt idx="1">
                  <c:v>Wellbeing</c:v>
                </c:pt>
                <c:pt idx="2">
                  <c:v>Positive event</c:v>
                </c:pt>
                <c:pt idx="3">
                  <c:v>Secure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53</c:v>
                </c:pt>
                <c:pt idx="1">
                  <c:v>50</c:v>
                </c:pt>
                <c:pt idx="2">
                  <c:v>75</c:v>
                </c:pt>
                <c:pt idx="3">
                  <c:v>52</c:v>
                </c:pt>
              </c:numCache>
            </c:numRef>
          </c:val>
        </c:ser>
        <c:ser>
          <c:idx val="1"/>
          <c:order val="1"/>
          <c:tx>
            <c:strRef>
              <c:f>Sheet1!$B$1</c:f>
              <c:strCache>
                <c:ptCount val="1"/>
                <c:pt idx="0">
                  <c:v>Absent</c:v>
                </c:pt>
              </c:strCache>
            </c:strRef>
          </c:tx>
          <c:spPr>
            <a:solidFill>
              <a:schemeClr val="tx2">
                <a:lumMod val="60000"/>
                <a:lumOff val="40000"/>
              </a:schemeClr>
            </a:solidFill>
          </c:spPr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Sheet1!$A$2:$A$5</c:f>
              <c:strCache>
                <c:ptCount val="4"/>
                <c:pt idx="0">
                  <c:v>BME</c:v>
                </c:pt>
                <c:pt idx="1">
                  <c:v>Wellbeing</c:v>
                </c:pt>
                <c:pt idx="2">
                  <c:v>Positive event</c:v>
                </c:pt>
                <c:pt idx="3">
                  <c:v>Secure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67</c:v>
                </c:pt>
                <c:pt idx="1">
                  <c:v>59</c:v>
                </c:pt>
                <c:pt idx="2">
                  <c:v>57</c:v>
                </c:pt>
                <c:pt idx="3">
                  <c:v>61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6186240"/>
        <c:axId val="126187776"/>
      </c:barChart>
      <c:catAx>
        <c:axId val="12618624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n-US"/>
          </a:p>
        </c:txPr>
        <c:crossAx val="126187776"/>
        <c:crosses val="autoZero"/>
        <c:auto val="1"/>
        <c:lblAlgn val="ctr"/>
        <c:lblOffset val="100"/>
        <c:noMultiLvlLbl val="0"/>
      </c:catAx>
      <c:valAx>
        <c:axId val="126187776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crossAx val="12618624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  <c:userShapes r:id="rId2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8.8658744045883156E-2"/>
          <c:y val="5.6085522572765181E-2"/>
          <c:w val="0.78358255565276558"/>
          <c:h val="0.8431732650045967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Sheet1!$C$1</c:f>
              <c:strCache>
                <c:ptCount val="1"/>
                <c:pt idx="0">
                  <c:v>Present</c:v>
                </c:pt>
              </c:strCache>
            </c:strRef>
          </c:tx>
          <c:spPr>
            <a:solidFill>
              <a:schemeClr val="tx2">
                <a:lumMod val="40000"/>
                <a:lumOff val="60000"/>
              </a:schemeClr>
            </a:solidFill>
          </c:spPr>
          <c:invertIfNegative val="0"/>
          <c:dPt>
            <c:idx val="3"/>
            <c:invertIfNegative val="0"/>
            <c:bubble3D val="0"/>
          </c:dPt>
          <c:dPt>
            <c:idx val="4"/>
            <c:invertIfNegative val="0"/>
            <c:bubble3D val="0"/>
          </c:dPt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Sheet1!$A$2:$A$8</c:f>
              <c:strCache>
                <c:ptCount val="7"/>
                <c:pt idx="0">
                  <c:v>Depression</c:v>
                </c:pt>
                <c:pt idx="1">
                  <c:v>Severe event</c:v>
                </c:pt>
                <c:pt idx="2">
                  <c:v>Trauma</c:v>
                </c:pt>
                <c:pt idx="3">
                  <c:v>Insecure</c:v>
                </c:pt>
                <c:pt idx="4">
                  <c:v>Avoidant</c:v>
                </c:pt>
                <c:pt idx="5">
                  <c:v>Anxious</c:v>
                </c:pt>
                <c:pt idx="6">
                  <c:v>Loss parent</c:v>
                </c:pt>
              </c:strCache>
            </c:strRef>
          </c:cat>
          <c:val>
            <c:numRef>
              <c:f>Sheet1!$C$2:$C$8</c:f>
              <c:numCache>
                <c:formatCode>General</c:formatCode>
                <c:ptCount val="7"/>
                <c:pt idx="0">
                  <c:v>21</c:v>
                </c:pt>
                <c:pt idx="1">
                  <c:v>12</c:v>
                </c:pt>
                <c:pt idx="2">
                  <c:v>9</c:v>
                </c:pt>
                <c:pt idx="3">
                  <c:v>19</c:v>
                </c:pt>
                <c:pt idx="4">
                  <c:v>19</c:v>
                </c:pt>
                <c:pt idx="5">
                  <c:v>17</c:v>
                </c:pt>
                <c:pt idx="6">
                  <c:v>24</c:v>
                </c:pt>
              </c:numCache>
            </c:numRef>
          </c:val>
        </c:ser>
        <c:ser>
          <c:idx val="1"/>
          <c:order val="1"/>
          <c:tx>
            <c:strRef>
              <c:f>Sheet1!$B$1</c:f>
              <c:strCache>
                <c:ptCount val="1"/>
                <c:pt idx="0">
                  <c:v>Absent</c:v>
                </c:pt>
              </c:strCache>
            </c:strRef>
          </c:tx>
          <c:spPr>
            <a:solidFill>
              <a:schemeClr val="accent1">
                <a:lumMod val="20000"/>
                <a:lumOff val="80000"/>
              </a:schemeClr>
            </a:solidFill>
          </c:spPr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Sheet1!$A$2:$A$8</c:f>
              <c:strCache>
                <c:ptCount val="7"/>
                <c:pt idx="0">
                  <c:v>Depression</c:v>
                </c:pt>
                <c:pt idx="1">
                  <c:v>Severe event</c:v>
                </c:pt>
                <c:pt idx="2">
                  <c:v>Trauma</c:v>
                </c:pt>
                <c:pt idx="3">
                  <c:v>Insecure</c:v>
                </c:pt>
                <c:pt idx="4">
                  <c:v>Avoidant</c:v>
                </c:pt>
                <c:pt idx="5">
                  <c:v>Anxious</c:v>
                </c:pt>
                <c:pt idx="6">
                  <c:v>Loss parent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12</c:v>
                </c:pt>
                <c:pt idx="1">
                  <c:v>18</c:v>
                </c:pt>
                <c:pt idx="2">
                  <c:v>16</c:v>
                </c:pt>
                <c:pt idx="3">
                  <c:v>4</c:v>
                </c:pt>
                <c:pt idx="4">
                  <c:v>8</c:v>
                </c:pt>
                <c:pt idx="5">
                  <c:v>13</c:v>
                </c:pt>
                <c:pt idx="6">
                  <c:v>11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6232448"/>
        <c:axId val="126233984"/>
      </c:barChart>
      <c:catAx>
        <c:axId val="12623244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900000"/>
          <a:lstStyle/>
          <a:p>
            <a:pPr>
              <a:defRPr sz="1200" b="1"/>
            </a:pPr>
            <a:endParaRPr lang="en-US"/>
          </a:p>
        </c:txPr>
        <c:crossAx val="126233984"/>
        <c:crosses val="autoZero"/>
        <c:auto val="1"/>
        <c:lblAlgn val="ctr"/>
        <c:lblOffset val="50"/>
        <c:noMultiLvlLbl val="0"/>
      </c:catAx>
      <c:valAx>
        <c:axId val="126233984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crossAx val="12623244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  <c:userShapes r:id="rId2"/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Well being mod-low</c:v>
                </c:pt>
              </c:strCache>
            </c:strRef>
          </c:tx>
          <c:spPr>
            <a:solidFill>
              <a:srgbClr val="FFCCCC"/>
            </a:solidFill>
          </c:spPr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Sheet1!$A$2:$A$5</c:f>
              <c:strCache>
                <c:ptCount val="4"/>
                <c:pt idx="0">
                  <c:v>Secure</c:v>
                </c:pt>
                <c:pt idx="1">
                  <c:v>Any positive event</c:v>
                </c:pt>
                <c:pt idx="2">
                  <c:v>Pos health event</c:v>
                </c:pt>
                <c:pt idx="3">
                  <c:v>Pos money event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5</c:v>
                </c:pt>
                <c:pt idx="1">
                  <c:v>9</c:v>
                </c:pt>
                <c:pt idx="2">
                  <c:v>10</c:v>
                </c:pt>
                <c:pt idx="3">
                  <c:v>10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Wellbeing high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Sheet1!$A$2:$A$5</c:f>
              <c:strCache>
                <c:ptCount val="4"/>
                <c:pt idx="0">
                  <c:v>Secure</c:v>
                </c:pt>
                <c:pt idx="1">
                  <c:v>Any positive event</c:v>
                </c:pt>
                <c:pt idx="2">
                  <c:v>Pos health event</c:v>
                </c:pt>
                <c:pt idx="3">
                  <c:v>Pos money event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25</c:v>
                </c:pt>
                <c:pt idx="1">
                  <c:v>15</c:v>
                </c:pt>
                <c:pt idx="2">
                  <c:v>23</c:v>
                </c:pt>
                <c:pt idx="3">
                  <c:v>29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6301696"/>
        <c:axId val="126303232"/>
      </c:barChart>
      <c:catAx>
        <c:axId val="126301696"/>
        <c:scaling>
          <c:orientation val="minMax"/>
        </c:scaling>
        <c:delete val="0"/>
        <c:axPos val="b"/>
        <c:majorTickMark val="out"/>
        <c:minorTickMark val="none"/>
        <c:tickLblPos val="nextTo"/>
        <c:crossAx val="126303232"/>
        <c:crosses val="autoZero"/>
        <c:auto val="1"/>
        <c:lblAlgn val="ctr"/>
        <c:lblOffset val="100"/>
        <c:noMultiLvlLbl val="0"/>
      </c:catAx>
      <c:valAx>
        <c:axId val="126303232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crossAx val="126301696"/>
        <c:crosses val="autoZero"/>
        <c:crossBetween val="between"/>
      </c:valAx>
      <c:spPr>
        <a:noFill/>
        <a:ln w="25400">
          <a:noFill/>
        </a:ln>
      </c:spPr>
    </c:plotArea>
    <c:legend>
      <c:legendPos val="t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Sheet1!$C$1</c:f>
              <c:strCache>
                <c:ptCount val="1"/>
                <c:pt idx="0">
                  <c:v>Depressed</c:v>
                </c:pt>
              </c:strCache>
            </c:strRef>
          </c:tx>
          <c:spPr>
            <a:solidFill>
              <a:schemeClr val="accent6"/>
            </a:solidFill>
          </c:spPr>
          <c:invertIfNegative val="0"/>
          <c:dLbls>
            <c:txPr>
              <a:bodyPr/>
              <a:lstStyle/>
              <a:p>
                <a:pPr>
                  <a:defRPr sz="12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Sheet1!$A$2:$A$12</c:f>
              <c:strCache>
                <c:ptCount val="11"/>
                <c:pt idx="0">
                  <c:v>Education</c:v>
                </c:pt>
                <c:pt idx="1">
                  <c:v>Work</c:v>
                </c:pt>
                <c:pt idx="2">
                  <c:v>Fertility</c:v>
                </c:pt>
                <c:pt idx="3">
                  <c:v>Housing</c:v>
                </c:pt>
                <c:pt idx="4">
                  <c:v>Money</c:v>
                </c:pt>
                <c:pt idx="5">
                  <c:v>Crime</c:v>
                </c:pt>
                <c:pt idx="6">
                  <c:v>Health/death</c:v>
                </c:pt>
                <c:pt idx="7">
                  <c:v>Partner</c:v>
                </c:pt>
                <c:pt idx="8">
                  <c:v>Other relative</c:v>
                </c:pt>
                <c:pt idx="9">
                  <c:v>Child *</c:v>
                </c:pt>
                <c:pt idx="10">
                  <c:v>Geopolitical</c:v>
                </c:pt>
              </c:strCache>
            </c:strRef>
          </c:cat>
          <c:val>
            <c:numRef>
              <c:f>Sheet1!$C$2:$C$12</c:f>
              <c:numCache>
                <c:formatCode>General</c:formatCode>
                <c:ptCount val="11"/>
                <c:pt idx="0">
                  <c:v>58</c:v>
                </c:pt>
                <c:pt idx="1">
                  <c:v>47</c:v>
                </c:pt>
                <c:pt idx="2">
                  <c:v>50</c:v>
                </c:pt>
                <c:pt idx="3">
                  <c:v>60</c:v>
                </c:pt>
                <c:pt idx="4">
                  <c:v>47</c:v>
                </c:pt>
                <c:pt idx="5">
                  <c:v>56</c:v>
                </c:pt>
                <c:pt idx="6">
                  <c:v>41</c:v>
                </c:pt>
                <c:pt idx="7">
                  <c:v>44</c:v>
                </c:pt>
                <c:pt idx="8">
                  <c:v>56</c:v>
                </c:pt>
                <c:pt idx="9">
                  <c:v>13</c:v>
                </c:pt>
                <c:pt idx="10">
                  <c:v>67</c:v>
                </c:pt>
              </c:numCache>
            </c:numRef>
          </c:val>
        </c:ser>
        <c:ser>
          <c:idx val="1"/>
          <c:order val="1"/>
          <c:tx>
            <c:strRef>
              <c:f>Sheet1!$B$1</c:f>
              <c:strCache>
                <c:ptCount val="1"/>
                <c:pt idx="0">
                  <c:v>Not depressed</c:v>
                </c:pt>
              </c:strCache>
            </c:strRef>
          </c:tx>
          <c:spPr>
            <a:solidFill>
              <a:schemeClr val="accent6">
                <a:lumMod val="40000"/>
                <a:lumOff val="60000"/>
              </a:schemeClr>
            </a:solidFill>
          </c:spPr>
          <c:invertIfNegative val="0"/>
          <c:dLbls>
            <c:txPr>
              <a:bodyPr/>
              <a:lstStyle/>
              <a:p>
                <a:pPr>
                  <a:defRPr sz="12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Sheet1!$A$2:$A$12</c:f>
              <c:strCache>
                <c:ptCount val="11"/>
                <c:pt idx="0">
                  <c:v>Education</c:v>
                </c:pt>
                <c:pt idx="1">
                  <c:v>Work</c:v>
                </c:pt>
                <c:pt idx="2">
                  <c:v>Fertility</c:v>
                </c:pt>
                <c:pt idx="3">
                  <c:v>Housing</c:v>
                </c:pt>
                <c:pt idx="4">
                  <c:v>Money</c:v>
                </c:pt>
                <c:pt idx="5">
                  <c:v>Crime</c:v>
                </c:pt>
                <c:pt idx="6">
                  <c:v>Health/death</c:v>
                </c:pt>
                <c:pt idx="7">
                  <c:v>Partner</c:v>
                </c:pt>
                <c:pt idx="8">
                  <c:v>Other relative</c:v>
                </c:pt>
                <c:pt idx="9">
                  <c:v>Child *</c:v>
                </c:pt>
                <c:pt idx="10">
                  <c:v>Geopolitical</c:v>
                </c:pt>
              </c:strCache>
            </c:strRef>
          </c:cat>
          <c:val>
            <c:numRef>
              <c:f>Sheet1!$B$2:$B$12</c:f>
              <c:numCache>
                <c:formatCode>General</c:formatCode>
                <c:ptCount val="11"/>
                <c:pt idx="0">
                  <c:v>23</c:v>
                </c:pt>
                <c:pt idx="1">
                  <c:v>24</c:v>
                </c:pt>
                <c:pt idx="2">
                  <c:v>26</c:v>
                </c:pt>
                <c:pt idx="3">
                  <c:v>26</c:v>
                </c:pt>
                <c:pt idx="4">
                  <c:v>26</c:v>
                </c:pt>
                <c:pt idx="5">
                  <c:v>26</c:v>
                </c:pt>
                <c:pt idx="6">
                  <c:v>23</c:v>
                </c:pt>
                <c:pt idx="7">
                  <c:v>26</c:v>
                </c:pt>
                <c:pt idx="8">
                  <c:v>25</c:v>
                </c:pt>
                <c:pt idx="9">
                  <c:v>27</c:v>
                </c:pt>
                <c:pt idx="10">
                  <c:v>27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6811008"/>
        <c:axId val="46812544"/>
      </c:barChart>
      <c:catAx>
        <c:axId val="46811008"/>
        <c:scaling>
          <c:orientation val="minMax"/>
        </c:scaling>
        <c:delete val="0"/>
        <c:axPos val="b"/>
        <c:majorTickMark val="out"/>
        <c:minorTickMark val="none"/>
        <c:tickLblPos val="nextTo"/>
        <c:crossAx val="46812544"/>
        <c:crosses val="autoZero"/>
        <c:auto val="1"/>
        <c:lblAlgn val="ctr"/>
        <c:lblOffset val="100"/>
        <c:noMultiLvlLbl val="0"/>
      </c:catAx>
      <c:valAx>
        <c:axId val="46812544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crossAx val="46811008"/>
        <c:crosses val="autoZero"/>
        <c:crossBetween val="between"/>
      </c:valAx>
      <c:spPr>
        <a:noFill/>
        <a:ln w="25400">
          <a:noFill/>
        </a:ln>
      </c:spPr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7.9592446777486142E-2"/>
          <c:y val="5.8891555233659666E-2"/>
          <c:w val="0.70311947117721396"/>
          <c:h val="0.8431732650045967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Contol group</c:v>
                </c:pt>
              </c:strCache>
            </c:strRef>
          </c:tx>
          <c:spPr>
            <a:solidFill>
              <a:schemeClr val="accent6">
                <a:lumMod val="50000"/>
              </a:schemeClr>
            </a:solidFill>
          </c:spPr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Sheet1!$A$2:$A$4</c:f>
              <c:strCache>
                <c:ptCount val="3"/>
                <c:pt idx="0">
                  <c:v>Depression</c:v>
                </c:pt>
                <c:pt idx="1">
                  <c:v>Health problem</c:v>
                </c:pt>
                <c:pt idx="2">
                  <c:v>High wellbeing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8</c:v>
                </c:pt>
                <c:pt idx="1">
                  <c:v>54</c:v>
                </c:pt>
                <c:pt idx="2">
                  <c:v>21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Clinical group</c:v>
                </c:pt>
              </c:strCache>
            </c:strRef>
          </c:tx>
          <c:spPr>
            <a:solidFill>
              <a:schemeClr val="accent6"/>
            </a:solidFill>
          </c:spPr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Sheet1!$A$2:$A$4</c:f>
              <c:strCache>
                <c:ptCount val="3"/>
                <c:pt idx="0">
                  <c:v>Depression</c:v>
                </c:pt>
                <c:pt idx="1">
                  <c:v>Health problem</c:v>
                </c:pt>
                <c:pt idx="2">
                  <c:v>High wellbeing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45</c:v>
                </c:pt>
                <c:pt idx="1">
                  <c:v>86</c:v>
                </c:pt>
                <c:pt idx="2">
                  <c:v>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6845312"/>
        <c:axId val="46855296"/>
      </c:barChart>
      <c:catAx>
        <c:axId val="46845312"/>
        <c:scaling>
          <c:orientation val="minMax"/>
        </c:scaling>
        <c:delete val="0"/>
        <c:axPos val="b"/>
        <c:majorTickMark val="out"/>
        <c:minorTickMark val="none"/>
        <c:tickLblPos val="nextTo"/>
        <c:crossAx val="46855296"/>
        <c:crosses val="autoZero"/>
        <c:auto val="1"/>
        <c:lblAlgn val="ctr"/>
        <c:lblOffset val="100"/>
        <c:noMultiLvlLbl val="0"/>
      </c:catAx>
      <c:valAx>
        <c:axId val="46855296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crossAx val="4684531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  <c:userShapes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7.9592446777486142E-2"/>
          <c:y val="5.8891555233659666E-2"/>
          <c:w val="0.70311947117721396"/>
          <c:h val="0.8431732650045967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Contol group</c:v>
                </c:pt>
              </c:strCache>
            </c:strRef>
          </c:tx>
          <c:spPr>
            <a:solidFill>
              <a:schemeClr val="accent6">
                <a:lumMod val="50000"/>
              </a:schemeClr>
            </a:solidFill>
          </c:spPr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Sheet1!$A$2:$A$5</c:f>
              <c:strCache>
                <c:ptCount val="4"/>
                <c:pt idx="0">
                  <c:v>Insecure</c:v>
                </c:pt>
                <c:pt idx="1">
                  <c:v>Anxious</c:v>
                </c:pt>
                <c:pt idx="2">
                  <c:v>Avoidant</c:v>
                </c:pt>
                <c:pt idx="3">
                  <c:v>Secure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23</c:v>
                </c:pt>
                <c:pt idx="1">
                  <c:v>31</c:v>
                </c:pt>
                <c:pt idx="2">
                  <c:v>20</c:v>
                </c:pt>
                <c:pt idx="3">
                  <c:v>55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Clinical group</c:v>
                </c:pt>
              </c:strCache>
            </c:strRef>
          </c:tx>
          <c:spPr>
            <a:solidFill>
              <a:schemeClr val="accent6"/>
            </a:solidFill>
          </c:spPr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Sheet1!$A$2:$A$5</c:f>
              <c:strCache>
                <c:ptCount val="4"/>
                <c:pt idx="0">
                  <c:v>Insecure</c:v>
                </c:pt>
                <c:pt idx="1">
                  <c:v>Anxious</c:v>
                </c:pt>
                <c:pt idx="2">
                  <c:v>Avoidant</c:v>
                </c:pt>
                <c:pt idx="3">
                  <c:v>Secure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57</c:v>
                </c:pt>
                <c:pt idx="1">
                  <c:v>55</c:v>
                </c:pt>
                <c:pt idx="2">
                  <c:v>64</c:v>
                </c:pt>
                <c:pt idx="3">
                  <c:v>17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4123392"/>
        <c:axId val="124157952"/>
      </c:barChart>
      <c:catAx>
        <c:axId val="124123392"/>
        <c:scaling>
          <c:orientation val="minMax"/>
        </c:scaling>
        <c:delete val="0"/>
        <c:axPos val="b"/>
        <c:majorTickMark val="out"/>
        <c:minorTickMark val="none"/>
        <c:tickLblPos val="nextTo"/>
        <c:crossAx val="124157952"/>
        <c:crosses val="autoZero"/>
        <c:auto val="1"/>
        <c:lblAlgn val="ctr"/>
        <c:lblOffset val="100"/>
        <c:noMultiLvlLbl val="0"/>
      </c:catAx>
      <c:valAx>
        <c:axId val="124157952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crossAx val="124123392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  <c:userShapes r:id="rId2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7.9592446777486142E-2"/>
          <c:y val="5.8891555233659666E-2"/>
          <c:w val="0.70311947117721396"/>
          <c:h val="0.8431732650045967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Contol group</c:v>
                </c:pt>
              </c:strCache>
            </c:strRef>
          </c:tx>
          <c:spPr>
            <a:solidFill>
              <a:srgbClr val="C00000"/>
            </a:solidFill>
          </c:spPr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Sheet1!$A$2:$A$4</c:f>
              <c:strCache>
                <c:ptCount val="3"/>
                <c:pt idx="0">
                  <c:v>Severe event</c:v>
                </c:pt>
                <c:pt idx="1">
                  <c:v>Trauma event*</c:v>
                </c:pt>
                <c:pt idx="2">
                  <c:v>Severe LTP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34</c:v>
                </c:pt>
                <c:pt idx="1">
                  <c:v>6</c:v>
                </c:pt>
                <c:pt idx="2">
                  <c:v>27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Clinical group</c:v>
                </c:pt>
              </c:strCache>
            </c:strRef>
          </c:tx>
          <c:spPr>
            <a:solidFill>
              <a:schemeClr val="accent6"/>
            </a:solidFill>
          </c:spPr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Sheet1!$A$2:$A$4</c:f>
              <c:strCache>
                <c:ptCount val="3"/>
                <c:pt idx="0">
                  <c:v>Severe event</c:v>
                </c:pt>
                <c:pt idx="1">
                  <c:v>Trauma event*</c:v>
                </c:pt>
                <c:pt idx="2">
                  <c:v>Severe LTP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55</c:v>
                </c:pt>
                <c:pt idx="1">
                  <c:v>16</c:v>
                </c:pt>
                <c:pt idx="2">
                  <c:v>56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5353984"/>
        <c:axId val="125355520"/>
      </c:barChart>
      <c:catAx>
        <c:axId val="125353984"/>
        <c:scaling>
          <c:orientation val="minMax"/>
        </c:scaling>
        <c:delete val="0"/>
        <c:axPos val="b"/>
        <c:majorTickMark val="out"/>
        <c:minorTickMark val="none"/>
        <c:tickLblPos val="nextTo"/>
        <c:crossAx val="125355520"/>
        <c:crosses val="autoZero"/>
        <c:auto val="1"/>
        <c:lblAlgn val="ctr"/>
        <c:lblOffset val="100"/>
        <c:noMultiLvlLbl val="0"/>
      </c:catAx>
      <c:valAx>
        <c:axId val="125355520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crossAx val="125353984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  <c:userShapes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8.8658744045883156E-2"/>
          <c:y val="5.6085522572765181E-2"/>
          <c:w val="0.78358255565276558"/>
          <c:h val="0.8431732650045967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Absent</c:v>
                </c:pt>
              </c:strCache>
            </c:strRef>
          </c:tx>
          <c:spPr>
            <a:solidFill>
              <a:schemeClr val="accent6">
                <a:lumMod val="50000"/>
              </a:schemeClr>
            </a:solidFill>
          </c:spPr>
          <c:invertIfNegative val="0"/>
          <c:dPt>
            <c:idx val="3"/>
            <c:invertIfNegative val="0"/>
            <c:bubble3D val="0"/>
          </c:dPt>
          <c:dPt>
            <c:idx val="4"/>
            <c:invertIfNegative val="0"/>
            <c:bubble3D val="0"/>
          </c:dPt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Sheet1!$A$2:$A$4</c:f>
              <c:strCache>
                <c:ptCount val="3"/>
                <c:pt idx="0">
                  <c:v>Severe event</c:v>
                </c:pt>
                <c:pt idx="1">
                  <c:v>Trauma event</c:v>
                </c:pt>
                <c:pt idx="2">
                  <c:v>Severe LTP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13</c:v>
                </c:pt>
                <c:pt idx="1">
                  <c:v>20</c:v>
                </c:pt>
                <c:pt idx="2">
                  <c:v>12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Present</c:v>
                </c:pt>
              </c:strCache>
            </c:strRef>
          </c:tx>
          <c:spPr>
            <a:solidFill>
              <a:srgbClr val="FF9900"/>
            </a:solidFill>
          </c:spPr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Sheet1!$A$2:$A$4</c:f>
              <c:strCache>
                <c:ptCount val="3"/>
                <c:pt idx="0">
                  <c:v>Severe event</c:v>
                </c:pt>
                <c:pt idx="1">
                  <c:v>Trauma event</c:v>
                </c:pt>
                <c:pt idx="2">
                  <c:v>Severe LTP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35</c:v>
                </c:pt>
                <c:pt idx="1">
                  <c:v>37</c:v>
                </c:pt>
                <c:pt idx="2">
                  <c:v>38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5900288"/>
        <c:axId val="125901824"/>
      </c:barChart>
      <c:catAx>
        <c:axId val="125900288"/>
        <c:scaling>
          <c:orientation val="minMax"/>
        </c:scaling>
        <c:delete val="0"/>
        <c:axPos val="b"/>
        <c:majorTickMark val="out"/>
        <c:minorTickMark val="none"/>
        <c:tickLblPos val="nextTo"/>
        <c:crossAx val="125901824"/>
        <c:crosses val="autoZero"/>
        <c:auto val="1"/>
        <c:lblAlgn val="ctr"/>
        <c:lblOffset val="100"/>
        <c:noMultiLvlLbl val="0"/>
      </c:catAx>
      <c:valAx>
        <c:axId val="125901824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crossAx val="125900288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  <c:userShapes r:id="rId2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8.8658744045883156E-2"/>
          <c:y val="5.6085522572765181E-2"/>
          <c:w val="0.75732423961440187"/>
          <c:h val="0.8162315298300190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No loss parent</c:v>
                </c:pt>
              </c:strCache>
            </c:strRef>
          </c:tx>
          <c:spPr>
            <a:solidFill>
              <a:schemeClr val="accent2">
                <a:lumMod val="40000"/>
                <a:lumOff val="60000"/>
              </a:schemeClr>
            </a:solidFill>
          </c:spPr>
          <c:invertIfNegative val="0"/>
          <c:dPt>
            <c:idx val="3"/>
            <c:invertIfNegative val="0"/>
            <c:bubble3D val="0"/>
          </c:dPt>
          <c:dPt>
            <c:idx val="4"/>
            <c:invertIfNegative val="0"/>
            <c:bubble3D val="0"/>
          </c:dPt>
          <c:cat>
            <c:strRef>
              <c:f>Sheet1!$A$2:$A$8</c:f>
              <c:strCache>
                <c:ptCount val="6"/>
                <c:pt idx="0">
                  <c:v>Depression</c:v>
                </c:pt>
                <c:pt idx="1">
                  <c:v>Insecurity</c:v>
                </c:pt>
                <c:pt idx="2">
                  <c:v>Avoidant</c:v>
                </c:pt>
                <c:pt idx="3">
                  <c:v>Anxious</c:v>
                </c:pt>
                <c:pt idx="4">
                  <c:v>Severe event</c:v>
                </c:pt>
                <c:pt idx="5">
                  <c:v>SE +features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20</c:v>
                </c:pt>
                <c:pt idx="1">
                  <c:v>33</c:v>
                </c:pt>
                <c:pt idx="2">
                  <c:v>33</c:v>
                </c:pt>
                <c:pt idx="3">
                  <c:v>38</c:v>
                </c:pt>
                <c:pt idx="4">
                  <c:v>41</c:v>
                </c:pt>
                <c:pt idx="5">
                  <c:v>1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Loss of parent</c:v>
                </c:pt>
              </c:strCache>
            </c:strRef>
          </c:tx>
          <c:spPr>
            <a:solidFill>
              <a:srgbClr val="C00000"/>
            </a:solidFill>
            <a:ln>
              <a:solidFill>
                <a:srgbClr val="C00000"/>
              </a:solidFill>
            </a:ln>
          </c:spPr>
          <c:invertIfNegative val="0"/>
          <c:cat>
            <c:strRef>
              <c:f>Sheet1!$A$2:$A$8</c:f>
              <c:strCache>
                <c:ptCount val="6"/>
                <c:pt idx="0">
                  <c:v>Depression</c:v>
                </c:pt>
                <c:pt idx="1">
                  <c:v>Insecurity</c:v>
                </c:pt>
                <c:pt idx="2">
                  <c:v>Avoidant</c:v>
                </c:pt>
                <c:pt idx="3">
                  <c:v>Anxious</c:v>
                </c:pt>
                <c:pt idx="4">
                  <c:v>Severe event</c:v>
                </c:pt>
                <c:pt idx="5">
                  <c:v>SE +features</c:v>
                </c:pt>
              </c:strCache>
            </c:strRef>
          </c:cat>
          <c:val>
            <c:numRef>
              <c:f>Sheet1!$C$2:$C$8</c:f>
              <c:numCache>
                <c:formatCode>General</c:formatCode>
                <c:ptCount val="7"/>
                <c:pt idx="0">
                  <c:v>30</c:v>
                </c:pt>
                <c:pt idx="1">
                  <c:v>52</c:v>
                </c:pt>
                <c:pt idx="2">
                  <c:v>52</c:v>
                </c:pt>
                <c:pt idx="3">
                  <c:v>52</c:v>
                </c:pt>
                <c:pt idx="4">
                  <c:v>46</c:v>
                </c:pt>
                <c:pt idx="5">
                  <c:v>10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125962880"/>
        <c:axId val="125964672"/>
      </c:barChart>
      <c:catAx>
        <c:axId val="12596288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840000"/>
          <a:lstStyle/>
          <a:p>
            <a:pPr>
              <a:defRPr sz="1400" b="1"/>
            </a:pPr>
            <a:endParaRPr lang="en-US"/>
          </a:p>
        </c:txPr>
        <c:crossAx val="125964672"/>
        <c:crosses val="autoZero"/>
        <c:auto val="1"/>
        <c:lblAlgn val="ctr"/>
        <c:lblOffset val="100"/>
        <c:noMultiLvlLbl val="0"/>
      </c:catAx>
      <c:valAx>
        <c:axId val="125964672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crossAx val="125962880"/>
        <c:crosses val="autoZero"/>
        <c:crossBetween val="midCat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  <c:userShapes r:id="rId2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8.8658744045883156E-2"/>
          <c:y val="5.6085522572765181E-2"/>
          <c:w val="0.78358255565276558"/>
          <c:h val="0.8431732650045967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Absent</c:v>
                </c:pt>
              </c:strCache>
            </c:strRef>
          </c:tx>
          <c:spPr>
            <a:solidFill>
              <a:srgbClr val="FFCCCC"/>
            </a:solidFill>
          </c:spPr>
          <c:invertIfNegative val="0"/>
          <c:dPt>
            <c:idx val="3"/>
            <c:invertIfNegative val="0"/>
            <c:bubble3D val="0"/>
          </c:dPt>
          <c:dPt>
            <c:idx val="4"/>
            <c:invertIfNegative val="0"/>
            <c:bubble3D val="0"/>
          </c:dPt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Sheet1!$A$2:$A$3</c:f>
              <c:strCache>
                <c:ptCount val="2"/>
                <c:pt idx="0">
                  <c:v>Severe event</c:v>
                </c:pt>
                <c:pt idx="1">
                  <c:v>SE with features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14</c:v>
                </c:pt>
                <c:pt idx="1">
                  <c:v>18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Present</c:v>
                </c:pt>
              </c:strCache>
            </c:strRef>
          </c:tx>
          <c:spPr>
            <a:solidFill>
              <a:srgbClr val="C00000"/>
            </a:solidFill>
          </c:spPr>
          <c:invertIfNegative val="0"/>
          <c:dPt>
            <c:idx val="3"/>
            <c:invertIfNegative val="0"/>
            <c:bubble3D val="0"/>
          </c:dPt>
          <c:dPt>
            <c:idx val="4"/>
            <c:invertIfNegative val="0"/>
            <c:bubble3D val="0"/>
          </c:dPt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Sheet1!$A$2:$A$3</c:f>
              <c:strCache>
                <c:ptCount val="2"/>
                <c:pt idx="0">
                  <c:v>Severe event</c:v>
                </c:pt>
                <c:pt idx="1">
                  <c:v>SE with features</c:v>
                </c:pt>
              </c:strCache>
            </c:strRef>
          </c:cat>
          <c:val>
            <c:numRef>
              <c:f>Sheet1!$C$2:$C$3</c:f>
              <c:numCache>
                <c:formatCode>General</c:formatCode>
                <c:ptCount val="2"/>
                <c:pt idx="0">
                  <c:v>33</c:v>
                </c:pt>
                <c:pt idx="1">
                  <c:v>48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6006016"/>
        <c:axId val="126007552"/>
      </c:barChart>
      <c:catAx>
        <c:axId val="126006016"/>
        <c:scaling>
          <c:orientation val="minMax"/>
        </c:scaling>
        <c:delete val="0"/>
        <c:axPos val="b"/>
        <c:majorTickMark val="out"/>
        <c:minorTickMark val="none"/>
        <c:tickLblPos val="nextTo"/>
        <c:crossAx val="126007552"/>
        <c:crosses val="autoZero"/>
        <c:auto val="1"/>
        <c:lblAlgn val="ctr"/>
        <c:lblOffset val="100"/>
        <c:noMultiLvlLbl val="0"/>
      </c:catAx>
      <c:valAx>
        <c:axId val="126007552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crossAx val="126006016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  <c:userShapes r:id="rId2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9.5126511255488377E-2"/>
          <c:y val="4.3802501756607048E-2"/>
          <c:w val="0.78358255565276558"/>
          <c:h val="0.8431732650045967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Absent</c:v>
                </c:pt>
              </c:strCache>
            </c:strRef>
          </c:tx>
          <c:spPr>
            <a:solidFill>
              <a:schemeClr val="accent1">
                <a:lumMod val="20000"/>
                <a:lumOff val="80000"/>
              </a:schemeClr>
            </a:solidFill>
          </c:spPr>
          <c:invertIfNegative val="0"/>
          <c:dPt>
            <c:idx val="3"/>
            <c:invertIfNegative val="0"/>
            <c:bubble3D val="0"/>
          </c:dPt>
          <c:dPt>
            <c:idx val="4"/>
            <c:invertIfNegative val="0"/>
            <c:bubble3D val="0"/>
          </c:dPt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Sheet1!$A$2:$A$8</c:f>
              <c:strCache>
                <c:ptCount val="7"/>
                <c:pt idx="0">
                  <c:v>Severe event</c:v>
                </c:pt>
                <c:pt idx="1">
                  <c:v>Trauma event</c:v>
                </c:pt>
                <c:pt idx="2">
                  <c:v>Severe LTP</c:v>
                </c:pt>
                <c:pt idx="3">
                  <c:v>Insecure attachment</c:v>
                </c:pt>
                <c:pt idx="4">
                  <c:v>Avoidant</c:v>
                </c:pt>
                <c:pt idx="5">
                  <c:v>Anxious</c:v>
                </c:pt>
                <c:pt idx="6">
                  <c:v>Loss parent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23</c:v>
                </c:pt>
                <c:pt idx="1">
                  <c:v>30</c:v>
                </c:pt>
                <c:pt idx="2">
                  <c:v>28</c:v>
                </c:pt>
                <c:pt idx="3">
                  <c:v>18</c:v>
                </c:pt>
                <c:pt idx="4">
                  <c:v>21</c:v>
                </c:pt>
                <c:pt idx="5">
                  <c:v>30</c:v>
                </c:pt>
                <c:pt idx="6">
                  <c:v>33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Present</c:v>
                </c:pt>
              </c:strCache>
            </c:strRef>
          </c:tx>
          <c:spPr>
            <a:solidFill>
              <a:schemeClr val="tx2">
                <a:lumMod val="60000"/>
                <a:lumOff val="40000"/>
              </a:schemeClr>
            </a:solidFill>
          </c:spPr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Sheet1!$A$2:$A$8</c:f>
              <c:strCache>
                <c:ptCount val="7"/>
                <c:pt idx="0">
                  <c:v>Severe event</c:v>
                </c:pt>
                <c:pt idx="1">
                  <c:v>Trauma event</c:v>
                </c:pt>
                <c:pt idx="2">
                  <c:v>Severe LTP</c:v>
                </c:pt>
                <c:pt idx="3">
                  <c:v>Insecure attachment</c:v>
                </c:pt>
                <c:pt idx="4">
                  <c:v>Avoidant</c:v>
                </c:pt>
                <c:pt idx="5">
                  <c:v>Anxious</c:v>
                </c:pt>
                <c:pt idx="6">
                  <c:v>Loss parent</c:v>
                </c:pt>
              </c:strCache>
            </c:strRef>
          </c:cat>
          <c:val>
            <c:numRef>
              <c:f>Sheet1!$C$2:$C$8</c:f>
              <c:numCache>
                <c:formatCode>General</c:formatCode>
                <c:ptCount val="7"/>
                <c:pt idx="0">
                  <c:v>52</c:v>
                </c:pt>
                <c:pt idx="1">
                  <c:v>91</c:v>
                </c:pt>
                <c:pt idx="2">
                  <c:v>59</c:v>
                </c:pt>
                <c:pt idx="3">
                  <c:v>40</c:v>
                </c:pt>
                <c:pt idx="4">
                  <c:v>41</c:v>
                </c:pt>
                <c:pt idx="5">
                  <c:v>38</c:v>
                </c:pt>
                <c:pt idx="6">
                  <c:v>38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6080512"/>
        <c:axId val="126082048"/>
      </c:barChart>
      <c:catAx>
        <c:axId val="126080512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200" b="1"/>
            </a:pPr>
            <a:endParaRPr lang="en-US"/>
          </a:p>
        </c:txPr>
        <c:crossAx val="126082048"/>
        <c:crosses val="autoZero"/>
        <c:auto val="1"/>
        <c:lblAlgn val="ctr"/>
        <c:lblOffset val="100"/>
        <c:noMultiLvlLbl val="0"/>
      </c:catAx>
      <c:valAx>
        <c:axId val="126082048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crossAx val="126080512"/>
        <c:crosses val="autoZero"/>
        <c:crossBetween val="between"/>
      </c:valAx>
    </c:plotArea>
    <c:legend>
      <c:legendPos val="t"/>
      <c:layout>
        <c:manualLayout>
          <c:xMode val="edge"/>
          <c:yMode val="edge"/>
          <c:x val="0.56728563348661121"/>
          <c:y val="0.15060039080827195"/>
          <c:w val="0.42889426427366656"/>
          <c:h val="9.0868336796300214E-2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  <c:userShapes r:id="rId2"/>
</c:chartSpace>
</file>

<file path=ppt/drawing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23.jpeg"/></Relationships>
</file>

<file path=ppt/drawings/_rels/drawing6.xml.rels><?xml version="1.0" encoding="UTF-8" standalone="yes"?>
<Relationships xmlns="http://schemas.openxmlformats.org/package/2006/relationships"><Relationship Id="rId1" Type="http://schemas.openxmlformats.org/officeDocument/2006/relationships/image" Target="../media/image28.png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0.7975</cdr:x>
      <cdr:y>0.03814</cdr:y>
    </cdr:from>
    <cdr:to>
      <cdr:x>0.98627</cdr:x>
      <cdr:y>0.29558</cdr:y>
    </cdr:to>
    <cdr:pic>
      <cdr:nvPicPr>
        <cdr:cNvPr id="2" name="Picture 1" descr="C:\Users\Toni\AppData\Local\Microsoft\Windows\Temporary Internet Files\Content.IE5\3YI8QB2Y\400_F_7829651_CywjcsBRzx2e6GnNObyCAzaCkP3L40R7[1].jpg"/>
        <cdr:cNvPicPr>
          <a:picLocks xmlns:a="http://schemas.openxmlformats.org/drawingml/2006/main" noChangeAspect="1" noChangeArrowheads="1"/>
        </cdr:cNvPicPr>
      </cdr:nvPicPr>
      <cdr:blipFill>
        <a:blip xmlns:a="http://schemas.openxmlformats.org/drawingml/2006/main" xmlns:r="http://schemas.openxmlformats.org/officeDocument/2006/relationships" r:embed="rId1" cstate="print">
          <a:extLst>
            <a:ext uri="{28A0092B-C50C-407E-A947-70E740481C1C}">
              <a14:useLocalDpi xmlns:a14="http://schemas.microsoft.com/office/drawing/2010/main" val="0"/>
            </a:ext>
          </a:extLst>
        </a:blip>
        <a:srcRect xmlns:a="http://schemas.openxmlformats.org/drawingml/2006/main"/>
        <a:stretch xmlns:a="http://schemas.openxmlformats.org/drawingml/2006/main">
          <a:fillRect/>
        </a:stretch>
      </cdr:blipFill>
      <cdr:spPr bwMode="auto">
        <a:xfrm xmlns:a="http://schemas.openxmlformats.org/drawingml/2006/main">
          <a:off x="6563072" y="172616"/>
          <a:ext cx="1553502" cy="1165164"/>
        </a:xfrm>
        <a:prstGeom xmlns:a="http://schemas.openxmlformats.org/drawingml/2006/main" prst="rect">
          <a:avLst/>
        </a:prstGeom>
        <a:noFill xmlns:a="http://schemas.openxmlformats.org/drawingml/2006/main"/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</a:extLst>
      </cdr:spPr>
    </cdr:pic>
  </cdr:relSizeAnchor>
</c:userShapes>
</file>

<file path=ppt/drawings/drawing10.xml><?xml version="1.0" encoding="utf-8"?>
<c:userShapes xmlns:c="http://schemas.openxmlformats.org/drawingml/2006/chart">
  <cdr:relSizeAnchor xmlns:cdr="http://schemas.openxmlformats.org/drawingml/2006/chartDrawing">
    <cdr:from>
      <cdr:x>0.11501</cdr:x>
      <cdr:y>0.03814</cdr:y>
    </cdr:from>
    <cdr:to>
      <cdr:x>0.22612</cdr:x>
      <cdr:y>0.1336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946448" y="172616"/>
          <a:ext cx="914400" cy="43204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GB" sz="1800" dirty="0" smtClean="0"/>
            <a:t>% poor grade</a:t>
          </a:r>
          <a:endParaRPr lang="en-GB" sz="1800" dirty="0"/>
        </a:p>
      </cdr:txBody>
    </cdr:sp>
  </cdr:relSizeAnchor>
  <cdr:relSizeAnchor xmlns:cdr="http://schemas.openxmlformats.org/drawingml/2006/chartDrawing">
    <cdr:from>
      <cdr:x>0.83342</cdr:x>
      <cdr:y>0.29779</cdr:y>
    </cdr:from>
    <cdr:to>
      <cdr:x>0.95621</cdr:x>
      <cdr:y>0.48453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6206755" y="1458145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GB" sz="1600" dirty="0"/>
            <a:t>p</a:t>
          </a:r>
          <a:r>
            <a:rPr lang="en-GB" sz="1600" dirty="0" smtClean="0"/>
            <a:t>&lt;.05</a:t>
          </a:r>
          <a:endParaRPr lang="en-GB" sz="1600" dirty="0"/>
        </a:p>
      </cdr:txBody>
    </cdr:sp>
  </cdr:relSizeAnchor>
  <cdr:relSizeAnchor xmlns:cdr="http://schemas.openxmlformats.org/drawingml/2006/chartDrawing">
    <cdr:from>
      <cdr:x>0.87946</cdr:x>
      <cdr:y>0.52435</cdr:y>
    </cdr:from>
    <cdr:to>
      <cdr:x>1</cdr:x>
      <cdr:y>0.65635</cdr:y>
    </cdr:to>
    <cdr:sp macro="" textlink="">
      <cdr:nvSpPr>
        <cdr:cNvPr id="4" name="TextBox 5"/>
        <cdr:cNvSpPr txBox="1"/>
      </cdr:nvSpPr>
      <cdr:spPr>
        <a:xfrm xmlns:a="http://schemas.openxmlformats.org/drawingml/2006/main">
          <a:off x="6549607" y="2567520"/>
          <a:ext cx="897682" cy="646331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none" rtlCol="0">
          <a:spAutoFit/>
        </a:bodyPr>
        <a:lstStyle xmlns:a="http://schemas.openxmlformats.org/drawingml/2006/main">
          <a:defPPr>
            <a:defRPr lang="en-US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GB" dirty="0" smtClean="0"/>
            <a:t>Present</a:t>
          </a:r>
        </a:p>
        <a:p xmlns:a="http://schemas.openxmlformats.org/drawingml/2006/main">
          <a:r>
            <a:rPr lang="en-GB" dirty="0" smtClean="0"/>
            <a:t>Absent</a:t>
          </a:r>
          <a:endParaRPr lang="en-GB" dirty="0"/>
        </a:p>
      </cdr:txBody>
    </cdr:sp>
  </cdr:relSizeAnchor>
</c:userShapes>
</file>

<file path=ppt/drawings/drawing11.xml><?xml version="1.0" encoding="utf-8"?>
<c:userShapes xmlns:c="http://schemas.openxmlformats.org/drawingml/2006/chart">
  <cdr:relSizeAnchor xmlns:cdr="http://schemas.openxmlformats.org/drawingml/2006/chartDrawing">
    <cdr:from>
      <cdr:x>0.605</cdr:x>
      <cdr:y>0.1336</cdr:y>
    </cdr:from>
    <cdr:to>
      <cdr:x>0.71611</cdr:x>
      <cdr:y>0.21315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4978896" y="604664"/>
          <a:ext cx="914400" cy="36004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GB" sz="1600" dirty="0"/>
            <a:t>p</a:t>
          </a:r>
          <a:r>
            <a:rPr lang="en-GB" sz="1600" dirty="0" smtClean="0"/>
            <a:t>&lt;.02</a:t>
          </a:r>
          <a:endParaRPr lang="en-GB" sz="1600" dirty="0"/>
        </a:p>
      </cdr:txBody>
    </cdr:sp>
  </cdr:relSizeAnchor>
  <cdr:relSizeAnchor xmlns:cdr="http://schemas.openxmlformats.org/drawingml/2006/chartDrawing">
    <cdr:from>
      <cdr:x>0.80625</cdr:x>
      <cdr:y>0.11769</cdr:y>
    </cdr:from>
    <cdr:to>
      <cdr:x>0.91736</cdr:x>
      <cdr:y>0.19724</cdr:y>
    </cdr:to>
    <cdr:sp macro="" textlink="">
      <cdr:nvSpPr>
        <cdr:cNvPr id="3" name="TextBox 1"/>
        <cdr:cNvSpPr txBox="1"/>
      </cdr:nvSpPr>
      <cdr:spPr>
        <a:xfrm xmlns:a="http://schemas.openxmlformats.org/drawingml/2006/main">
          <a:off x="6635080" y="532656"/>
          <a:ext cx="914400" cy="36004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GB" sz="1600" dirty="0"/>
            <a:t>p</a:t>
          </a:r>
          <a:r>
            <a:rPr lang="en-GB" sz="1600" dirty="0" smtClean="0"/>
            <a:t>&lt;.02</a:t>
          </a:r>
          <a:endParaRPr lang="en-GB" sz="1600" dirty="0"/>
        </a:p>
      </cdr:txBody>
    </cdr:sp>
  </cdr:relSizeAnchor>
  <cdr:relSizeAnchor xmlns:cdr="http://schemas.openxmlformats.org/drawingml/2006/chartDrawing">
    <cdr:from>
      <cdr:x>0.395</cdr:x>
      <cdr:y>0.14951</cdr:y>
    </cdr:from>
    <cdr:to>
      <cdr:x>0.50611</cdr:x>
      <cdr:y>0.22906</cdr:y>
    </cdr:to>
    <cdr:sp macro="" textlink="">
      <cdr:nvSpPr>
        <cdr:cNvPr id="4" name="TextBox 1"/>
        <cdr:cNvSpPr txBox="1"/>
      </cdr:nvSpPr>
      <cdr:spPr>
        <a:xfrm xmlns:a="http://schemas.openxmlformats.org/drawingml/2006/main">
          <a:off x="3250704" y="676672"/>
          <a:ext cx="914400" cy="36004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GB" sz="1600" dirty="0"/>
            <a:t>p</a:t>
          </a:r>
          <a:r>
            <a:rPr lang="en-GB" sz="1600" dirty="0" smtClean="0"/>
            <a:t>&lt;.06</a:t>
          </a:r>
          <a:endParaRPr lang="en-GB" sz="1600" dirty="0"/>
        </a:p>
      </cdr:txBody>
    </cdr:sp>
  </cdr:relSizeAnchor>
  <cdr:relSizeAnchor xmlns:cdr="http://schemas.openxmlformats.org/drawingml/2006/chartDrawing">
    <cdr:from>
      <cdr:x>0.12376</cdr:x>
      <cdr:y>0.1336</cdr:y>
    </cdr:from>
    <cdr:to>
      <cdr:x>0.23487</cdr:x>
      <cdr:y>0.21315</cdr:y>
    </cdr:to>
    <cdr:sp macro="" textlink="">
      <cdr:nvSpPr>
        <cdr:cNvPr id="5" name="TextBox 1"/>
        <cdr:cNvSpPr txBox="1"/>
      </cdr:nvSpPr>
      <cdr:spPr>
        <a:xfrm xmlns:a="http://schemas.openxmlformats.org/drawingml/2006/main">
          <a:off x="1018456" y="604664"/>
          <a:ext cx="914400" cy="36004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GB" sz="1600" dirty="0"/>
            <a:t>p</a:t>
          </a:r>
          <a:r>
            <a:rPr lang="en-GB" sz="1600" dirty="0" smtClean="0"/>
            <a:t>&lt;.0001</a:t>
          </a:r>
          <a:endParaRPr lang="en-GB" sz="1600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0.12376</cdr:x>
      <cdr:y>0.41998</cdr:y>
    </cdr:from>
    <cdr:to>
      <cdr:x>0.23487</cdr:x>
      <cdr:y>0.49953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018456" y="1900808"/>
          <a:ext cx="914400" cy="36004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GB" sz="1600" dirty="0"/>
            <a:t>p</a:t>
          </a:r>
          <a:r>
            <a:rPr lang="en-GB" sz="1600" dirty="0" smtClean="0"/>
            <a:t>&lt;.001</a:t>
          </a:r>
          <a:endParaRPr lang="en-GB" sz="1600" dirty="0"/>
        </a:p>
      </cdr:txBody>
    </cdr:sp>
  </cdr:relSizeAnchor>
  <cdr:relSizeAnchor xmlns:cdr="http://schemas.openxmlformats.org/drawingml/2006/chartDrawing">
    <cdr:from>
      <cdr:x>0.33375</cdr:x>
      <cdr:y>0.16542</cdr:y>
    </cdr:from>
    <cdr:to>
      <cdr:x>0.44486</cdr:x>
      <cdr:y>0.24497</cdr:y>
    </cdr:to>
    <cdr:sp macro="" textlink="">
      <cdr:nvSpPr>
        <cdr:cNvPr id="3" name="TextBox 1"/>
        <cdr:cNvSpPr txBox="1"/>
      </cdr:nvSpPr>
      <cdr:spPr>
        <a:xfrm xmlns:a="http://schemas.openxmlformats.org/drawingml/2006/main">
          <a:off x="2746648" y="748680"/>
          <a:ext cx="914400" cy="36004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GB" sz="1600" dirty="0"/>
            <a:t>p</a:t>
          </a:r>
          <a:r>
            <a:rPr lang="en-GB" sz="1600" dirty="0" smtClean="0"/>
            <a:t>&lt;.001</a:t>
          </a:r>
          <a:endParaRPr lang="en-GB" sz="1600" dirty="0"/>
        </a:p>
      </cdr:txBody>
    </cdr:sp>
  </cdr:relSizeAnchor>
  <cdr:relSizeAnchor xmlns:cdr="http://schemas.openxmlformats.org/drawingml/2006/chartDrawing">
    <cdr:from>
      <cdr:x>0.5875</cdr:x>
      <cdr:y>0.56317</cdr:y>
    </cdr:from>
    <cdr:to>
      <cdr:x>0.69861</cdr:x>
      <cdr:y>0.64272</cdr:y>
    </cdr:to>
    <cdr:sp macro="" textlink="">
      <cdr:nvSpPr>
        <cdr:cNvPr id="4" name="TextBox 1"/>
        <cdr:cNvSpPr txBox="1"/>
      </cdr:nvSpPr>
      <cdr:spPr>
        <a:xfrm xmlns:a="http://schemas.openxmlformats.org/drawingml/2006/main">
          <a:off x="4834880" y="2548880"/>
          <a:ext cx="914400" cy="36004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GB" sz="1600" dirty="0"/>
            <a:t>p</a:t>
          </a:r>
          <a:r>
            <a:rPr lang="en-GB" sz="1600" dirty="0" smtClean="0"/>
            <a:t>&lt;.001</a:t>
          </a:r>
          <a:endParaRPr lang="en-GB" sz="1600" dirty="0"/>
        </a:p>
      </cdr:txBody>
    </cdr:sp>
  </cdr:relSizeAnchor>
  <cdr:relSizeAnchor xmlns:cdr="http://schemas.openxmlformats.org/drawingml/2006/chartDrawing">
    <cdr:from>
      <cdr:x>0.87299</cdr:x>
      <cdr:y>0.5362</cdr:y>
    </cdr:from>
    <cdr:to>
      <cdr:x>0.90892</cdr:x>
      <cdr:y>0.60148</cdr:y>
    </cdr:to>
    <cdr:sp macro="" textlink="">
      <cdr:nvSpPr>
        <cdr:cNvPr id="5" name="Rectangle 4"/>
        <cdr:cNvSpPr/>
      </cdr:nvSpPr>
      <cdr:spPr>
        <a:xfrm xmlns:a="http://schemas.openxmlformats.org/drawingml/2006/main">
          <a:off x="6300700" y="2255880"/>
          <a:ext cx="259321" cy="274646"/>
        </a:xfrm>
        <a:prstGeom xmlns:a="http://schemas.openxmlformats.org/drawingml/2006/main" prst="rect">
          <a:avLst/>
        </a:prstGeom>
        <a:solidFill xmlns:a="http://schemas.openxmlformats.org/drawingml/2006/main">
          <a:schemeClr val="accent6">
            <a:lumMod val="50000"/>
          </a:schemeClr>
        </a:solidFill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en-US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0.12639</cdr:x>
      <cdr:y>0.0427</cdr:y>
    </cdr:from>
    <cdr:to>
      <cdr:x>0.2375</cdr:x>
      <cdr:y>0.12225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040169" y="193238"/>
          <a:ext cx="914391" cy="36004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GB" sz="1600" dirty="0"/>
            <a:t>p</a:t>
          </a:r>
          <a:r>
            <a:rPr lang="en-GB" sz="1600" dirty="0" smtClean="0"/>
            <a:t>&lt;.001</a:t>
          </a:r>
          <a:endParaRPr lang="en-GB" sz="1600" dirty="0"/>
        </a:p>
      </cdr:txBody>
    </cdr:sp>
  </cdr:relSizeAnchor>
  <cdr:relSizeAnchor xmlns:cdr="http://schemas.openxmlformats.org/drawingml/2006/chartDrawing">
    <cdr:from>
      <cdr:x>0.32625</cdr:x>
      <cdr:y>0.07159</cdr:y>
    </cdr:from>
    <cdr:to>
      <cdr:x>0.43736</cdr:x>
      <cdr:y>0.15114</cdr:y>
    </cdr:to>
    <cdr:sp macro="" textlink="">
      <cdr:nvSpPr>
        <cdr:cNvPr id="3" name="TextBox 1"/>
        <cdr:cNvSpPr txBox="1"/>
      </cdr:nvSpPr>
      <cdr:spPr>
        <a:xfrm xmlns:a="http://schemas.openxmlformats.org/drawingml/2006/main">
          <a:off x="2094028" y="275366"/>
          <a:ext cx="713153" cy="30597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GB" sz="1600" dirty="0"/>
            <a:t>p</a:t>
          </a:r>
          <a:r>
            <a:rPr lang="en-GB" sz="1600" dirty="0" smtClean="0"/>
            <a:t>&lt;.001</a:t>
          </a:r>
          <a:endParaRPr lang="en-GB" sz="1600" dirty="0"/>
        </a:p>
      </cdr:txBody>
    </cdr:sp>
  </cdr:relSizeAnchor>
  <cdr:relSizeAnchor xmlns:cdr="http://schemas.openxmlformats.org/drawingml/2006/chartDrawing">
    <cdr:from>
      <cdr:x>0.73372</cdr:x>
      <cdr:y>0.11137</cdr:y>
    </cdr:from>
    <cdr:to>
      <cdr:x>0.84483</cdr:x>
      <cdr:y>0.19092</cdr:y>
    </cdr:to>
    <cdr:sp macro="" textlink="">
      <cdr:nvSpPr>
        <cdr:cNvPr id="4" name="TextBox 1"/>
        <cdr:cNvSpPr txBox="1"/>
      </cdr:nvSpPr>
      <cdr:spPr>
        <a:xfrm xmlns:a="http://schemas.openxmlformats.org/drawingml/2006/main">
          <a:off x="4709350" y="428351"/>
          <a:ext cx="713154" cy="30597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GB" sz="1600" dirty="0"/>
            <a:t>p</a:t>
          </a:r>
          <a:r>
            <a:rPr lang="en-GB" sz="1600" dirty="0" smtClean="0"/>
            <a:t>&lt;.001</a:t>
          </a:r>
          <a:endParaRPr lang="en-GB" sz="1600" dirty="0"/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0.07876</cdr:x>
      <cdr:y>0.14982</cdr:y>
    </cdr:from>
    <cdr:to>
      <cdr:x>0.18987</cdr:x>
      <cdr:y>0.22937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514400" y="576064"/>
          <a:ext cx="725644" cy="30587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GB" sz="1600" dirty="0"/>
            <a:t>p</a:t>
          </a:r>
          <a:r>
            <a:rPr lang="en-GB" sz="1600" dirty="0" smtClean="0"/>
            <a:t>&lt;.003</a:t>
          </a:r>
          <a:endParaRPr lang="en-GB" sz="1600" dirty="0"/>
        </a:p>
      </cdr:txBody>
    </cdr:sp>
  </cdr:relSizeAnchor>
  <cdr:relSizeAnchor xmlns:cdr="http://schemas.openxmlformats.org/drawingml/2006/chartDrawing">
    <cdr:from>
      <cdr:x>0.38625</cdr:x>
      <cdr:y>0.49953</cdr:y>
    </cdr:from>
    <cdr:to>
      <cdr:x>0.49736</cdr:x>
      <cdr:y>0.57908</cdr:y>
    </cdr:to>
    <cdr:sp macro="" textlink="">
      <cdr:nvSpPr>
        <cdr:cNvPr id="3" name="TextBox 1"/>
        <cdr:cNvSpPr txBox="1"/>
      </cdr:nvSpPr>
      <cdr:spPr>
        <a:xfrm xmlns:a="http://schemas.openxmlformats.org/drawingml/2006/main">
          <a:off x="3178696" y="2260848"/>
          <a:ext cx="914391" cy="36004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GB" sz="1600" dirty="0"/>
            <a:t>p</a:t>
          </a:r>
          <a:r>
            <a:rPr lang="en-GB" sz="1600" dirty="0" smtClean="0"/>
            <a:t>&lt;.01</a:t>
          </a:r>
          <a:endParaRPr lang="en-GB" sz="1600" dirty="0"/>
        </a:p>
      </cdr:txBody>
    </cdr:sp>
  </cdr:relSizeAnchor>
  <cdr:relSizeAnchor xmlns:cdr="http://schemas.openxmlformats.org/drawingml/2006/chartDrawing">
    <cdr:from>
      <cdr:x>0.55366</cdr:x>
      <cdr:y>0.02223</cdr:y>
    </cdr:from>
    <cdr:to>
      <cdr:x>0.66477</cdr:x>
      <cdr:y>0.10178</cdr:y>
    </cdr:to>
    <cdr:sp macro="" textlink="">
      <cdr:nvSpPr>
        <cdr:cNvPr id="4" name="TextBox 1"/>
        <cdr:cNvSpPr txBox="1"/>
      </cdr:nvSpPr>
      <cdr:spPr>
        <a:xfrm xmlns:a="http://schemas.openxmlformats.org/drawingml/2006/main">
          <a:off x="4556390" y="100608"/>
          <a:ext cx="914391" cy="36004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GB" sz="1600" dirty="0"/>
            <a:t>p</a:t>
          </a:r>
          <a:r>
            <a:rPr lang="en-GB" sz="1600" dirty="0" smtClean="0"/>
            <a:t>&lt;.0001</a:t>
          </a:r>
          <a:endParaRPr lang="en-GB" sz="1600" dirty="0"/>
        </a:p>
      </cdr:txBody>
    </cdr:sp>
  </cdr:relSizeAnchor>
</c:userShapes>
</file>

<file path=ppt/drawings/drawing5.xml><?xml version="1.0" encoding="utf-8"?>
<c:userShapes xmlns:c="http://schemas.openxmlformats.org/drawingml/2006/chart">
  <cdr:relSizeAnchor xmlns:cdr="http://schemas.openxmlformats.org/drawingml/2006/chartDrawing">
    <cdr:from>
      <cdr:x>0.11501</cdr:x>
      <cdr:y>0.26088</cdr:y>
    </cdr:from>
    <cdr:to>
      <cdr:x>0.22612</cdr:x>
      <cdr:y>0.34043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946448" y="1180728"/>
          <a:ext cx="914391" cy="36004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GB" sz="1600" dirty="0"/>
            <a:t>p</a:t>
          </a:r>
          <a:r>
            <a:rPr lang="en-GB" sz="1600" dirty="0" smtClean="0"/>
            <a:t>&lt;.0001</a:t>
          </a:r>
          <a:endParaRPr lang="en-GB" sz="1600" dirty="0"/>
        </a:p>
      </cdr:txBody>
    </cdr:sp>
  </cdr:relSizeAnchor>
  <cdr:relSizeAnchor xmlns:cdr="http://schemas.openxmlformats.org/drawingml/2006/chartDrawing">
    <cdr:from>
      <cdr:x>0.37229</cdr:x>
      <cdr:y>0.20872</cdr:y>
    </cdr:from>
    <cdr:to>
      <cdr:x>0.4834</cdr:x>
      <cdr:y>0.28827</cdr:y>
    </cdr:to>
    <cdr:sp macro="" textlink="">
      <cdr:nvSpPr>
        <cdr:cNvPr id="3" name="TextBox 1"/>
        <cdr:cNvSpPr txBox="1"/>
      </cdr:nvSpPr>
      <cdr:spPr>
        <a:xfrm xmlns:a="http://schemas.openxmlformats.org/drawingml/2006/main">
          <a:off x="2818656" y="892695"/>
          <a:ext cx="841234" cy="34024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GB" sz="1600" dirty="0"/>
            <a:t>p</a:t>
          </a:r>
          <a:r>
            <a:rPr lang="en-GB" sz="1600" dirty="0" smtClean="0"/>
            <a:t>&lt;.08</a:t>
          </a:r>
          <a:endParaRPr lang="en-GB" sz="1600" dirty="0"/>
        </a:p>
      </cdr:txBody>
    </cdr:sp>
  </cdr:relSizeAnchor>
  <cdr:relSizeAnchor xmlns:cdr="http://schemas.openxmlformats.org/drawingml/2006/chartDrawing">
    <cdr:from>
      <cdr:x>0.62908</cdr:x>
      <cdr:y>0.13196</cdr:y>
    </cdr:from>
    <cdr:to>
      <cdr:x>0.74019</cdr:x>
      <cdr:y>0.21151</cdr:y>
    </cdr:to>
    <cdr:sp macro="" textlink="">
      <cdr:nvSpPr>
        <cdr:cNvPr id="5" name="TextBox 1"/>
        <cdr:cNvSpPr txBox="1"/>
      </cdr:nvSpPr>
      <cdr:spPr>
        <a:xfrm xmlns:a="http://schemas.openxmlformats.org/drawingml/2006/main">
          <a:off x="4762872" y="564414"/>
          <a:ext cx="841234" cy="34024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GB" sz="1600" dirty="0" smtClean="0"/>
            <a:t>p&lt;.0001</a:t>
          </a:r>
          <a:endParaRPr lang="en-GB" sz="1600" dirty="0"/>
        </a:p>
      </cdr:txBody>
    </cdr:sp>
  </cdr:relSizeAnchor>
  <cdr:relSizeAnchor xmlns:cdr="http://schemas.openxmlformats.org/drawingml/2006/chartDrawing">
    <cdr:from>
      <cdr:x>0.12371</cdr:x>
      <cdr:y>0</cdr:y>
    </cdr:from>
    <cdr:to>
      <cdr:x>0.23482</cdr:x>
      <cdr:y>0.09546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864096" y="0"/>
          <a:ext cx="776079" cy="38493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GB" sz="1800" dirty="0" smtClean="0"/>
            <a:t>% 12m depression</a:t>
          </a:r>
          <a:endParaRPr lang="en-GB" sz="1800" dirty="0"/>
        </a:p>
      </cdr:txBody>
    </cdr:sp>
  </cdr:relSizeAnchor>
</c:userShapes>
</file>

<file path=ppt/drawings/drawing6.xml><?xml version="1.0" encoding="utf-8"?>
<c:userShapes xmlns:c="http://schemas.openxmlformats.org/drawingml/2006/chart">
  <cdr:relSizeAnchor xmlns:cdr="http://schemas.openxmlformats.org/drawingml/2006/chartDrawing">
    <cdr:from>
      <cdr:x>0.6977</cdr:x>
      <cdr:y>0.57143</cdr:y>
    </cdr:from>
    <cdr:to>
      <cdr:x>0.81213</cdr:x>
      <cdr:y>0.69303</cdr:y>
    </cdr:to>
    <cdr:pic>
      <cdr:nvPicPr>
        <cdr:cNvPr id="2" name="chart"/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1"/>
        <a:stretch xmlns:a="http://schemas.openxmlformats.org/drawingml/2006/main">
          <a:fillRect/>
        </a:stretch>
      </cdr:blipFill>
      <cdr:spPr>
        <a:xfrm xmlns:a="http://schemas.openxmlformats.org/drawingml/2006/main">
          <a:off x="5224974" y="2880320"/>
          <a:ext cx="856951" cy="612927"/>
        </a:xfrm>
        <a:prstGeom xmlns:a="http://schemas.openxmlformats.org/drawingml/2006/main" prst="rect">
          <a:avLst/>
        </a:prstGeom>
      </cdr:spPr>
    </cdr:pic>
  </cdr:relSizeAnchor>
</c:userShapes>
</file>

<file path=ppt/drawings/drawing7.xml><?xml version="1.0" encoding="utf-8"?>
<c:userShapes xmlns:c="http://schemas.openxmlformats.org/drawingml/2006/chart">
  <cdr:relSizeAnchor xmlns:cdr="http://schemas.openxmlformats.org/drawingml/2006/chartDrawing">
    <cdr:from>
      <cdr:x>0.745</cdr:x>
      <cdr:y>0.10178</cdr:y>
    </cdr:from>
    <cdr:to>
      <cdr:x>0.85611</cdr:x>
      <cdr:y>0.18133</cdr:y>
    </cdr:to>
    <cdr:sp macro="" textlink="">
      <cdr:nvSpPr>
        <cdr:cNvPr id="4" name="TextBox 1"/>
        <cdr:cNvSpPr txBox="1"/>
      </cdr:nvSpPr>
      <cdr:spPr>
        <a:xfrm xmlns:a="http://schemas.openxmlformats.org/drawingml/2006/main">
          <a:off x="6131024" y="460648"/>
          <a:ext cx="914391" cy="36004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GB" sz="1600" dirty="0" smtClean="0"/>
            <a:t>p&lt;.005</a:t>
          </a:r>
          <a:endParaRPr lang="en-GB" sz="1600" dirty="0"/>
        </a:p>
      </cdr:txBody>
    </cdr:sp>
  </cdr:relSizeAnchor>
  <cdr:relSizeAnchor xmlns:cdr="http://schemas.openxmlformats.org/drawingml/2006/chartDrawing">
    <cdr:from>
      <cdr:x>0.28125</cdr:x>
      <cdr:y>0.26088</cdr:y>
    </cdr:from>
    <cdr:to>
      <cdr:x>0.39236</cdr:x>
      <cdr:y>0.34043</cdr:y>
    </cdr:to>
    <cdr:sp macro="" textlink="">
      <cdr:nvSpPr>
        <cdr:cNvPr id="6" name="TextBox 1"/>
        <cdr:cNvSpPr txBox="1"/>
      </cdr:nvSpPr>
      <cdr:spPr>
        <a:xfrm xmlns:a="http://schemas.openxmlformats.org/drawingml/2006/main">
          <a:off x="2314600" y="1180728"/>
          <a:ext cx="914391" cy="36004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GB" sz="1600" dirty="0" smtClean="0"/>
            <a:t>p&lt;.002</a:t>
          </a:r>
          <a:endParaRPr lang="en-GB" sz="1600" dirty="0"/>
        </a:p>
      </cdr:txBody>
    </cdr:sp>
  </cdr:relSizeAnchor>
  <cdr:relSizeAnchor xmlns:cdr="http://schemas.openxmlformats.org/drawingml/2006/chartDrawing">
    <cdr:from>
      <cdr:x>0.11501</cdr:x>
      <cdr:y>0.03814</cdr:y>
    </cdr:from>
    <cdr:to>
      <cdr:x>0.22612</cdr:x>
      <cdr:y>0.1336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946448" y="172616"/>
          <a:ext cx="914400" cy="43204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n-GB" sz="1800" dirty="0"/>
        </a:p>
      </cdr:txBody>
    </cdr:sp>
  </cdr:relSizeAnchor>
  <cdr:relSizeAnchor xmlns:cdr="http://schemas.openxmlformats.org/drawingml/2006/chartDrawing">
    <cdr:from>
      <cdr:x>0.13251</cdr:x>
      <cdr:y>0.00632</cdr:y>
    </cdr:from>
    <cdr:to>
      <cdr:x>0.24362</cdr:x>
      <cdr:y>0.10178</cdr:y>
    </cdr:to>
    <cdr:sp macro="" textlink="">
      <cdr:nvSpPr>
        <cdr:cNvPr id="8" name="TextBox 1"/>
        <cdr:cNvSpPr txBox="1"/>
      </cdr:nvSpPr>
      <cdr:spPr>
        <a:xfrm xmlns:a="http://schemas.openxmlformats.org/drawingml/2006/main">
          <a:off x="1090464" y="28600"/>
          <a:ext cx="914391" cy="43204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GB" sz="1800" dirty="0" smtClean="0"/>
            <a:t>% onset depression</a:t>
          </a:r>
          <a:endParaRPr lang="en-GB" sz="1800" dirty="0"/>
        </a:p>
      </cdr:txBody>
    </cdr:sp>
  </cdr:relSizeAnchor>
</c:userShapes>
</file>

<file path=ppt/drawings/drawing8.xml><?xml version="1.0" encoding="utf-8"?>
<c:userShapes xmlns:c="http://schemas.openxmlformats.org/drawingml/2006/chart">
  <cdr:relSizeAnchor xmlns:cdr="http://schemas.openxmlformats.org/drawingml/2006/chartDrawing">
    <cdr:from>
      <cdr:x>0.11501</cdr:x>
      <cdr:y>0.26088</cdr:y>
    </cdr:from>
    <cdr:to>
      <cdr:x>0.22414</cdr:x>
      <cdr:y>0.37783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480335" y="1207743"/>
          <a:ext cx="455769" cy="54143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GB" sz="1600" dirty="0"/>
            <a:t>p</a:t>
          </a:r>
          <a:r>
            <a:rPr lang="en-GB" sz="1600" dirty="0" smtClean="0"/>
            <a:t>&lt;.001</a:t>
          </a:r>
          <a:endParaRPr lang="en-GB" sz="1600" dirty="0"/>
        </a:p>
      </cdr:txBody>
    </cdr:sp>
  </cdr:relSizeAnchor>
  <cdr:relSizeAnchor xmlns:cdr="http://schemas.openxmlformats.org/drawingml/2006/chartDrawing">
    <cdr:from>
      <cdr:x>0.33323</cdr:x>
      <cdr:y>0.23529</cdr:y>
    </cdr:from>
    <cdr:to>
      <cdr:x>0.42619</cdr:x>
      <cdr:y>0.30884</cdr:y>
    </cdr:to>
    <cdr:sp macro="" textlink="">
      <cdr:nvSpPr>
        <cdr:cNvPr id="5" name="TextBox 1"/>
        <cdr:cNvSpPr txBox="1"/>
      </cdr:nvSpPr>
      <cdr:spPr>
        <a:xfrm xmlns:a="http://schemas.openxmlformats.org/drawingml/2006/main">
          <a:off x="2422526" y="1152128"/>
          <a:ext cx="675881" cy="3601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GB" sz="1600" dirty="0" smtClean="0"/>
            <a:t>p&lt;.0001</a:t>
          </a:r>
          <a:endParaRPr lang="en-GB" sz="1600" dirty="0"/>
        </a:p>
      </cdr:txBody>
    </cdr:sp>
  </cdr:relSizeAnchor>
  <cdr:relSizeAnchor xmlns:cdr="http://schemas.openxmlformats.org/drawingml/2006/chartDrawing">
    <cdr:from>
      <cdr:x>0.67456</cdr:x>
      <cdr:y>0.23392</cdr:y>
    </cdr:from>
    <cdr:to>
      <cdr:x>0.82869</cdr:x>
      <cdr:y>0.33461</cdr:y>
    </cdr:to>
    <cdr:sp macro="" textlink="">
      <cdr:nvSpPr>
        <cdr:cNvPr id="6" name="TextBox 1"/>
        <cdr:cNvSpPr txBox="1"/>
      </cdr:nvSpPr>
      <cdr:spPr>
        <a:xfrm xmlns:a="http://schemas.openxmlformats.org/drawingml/2006/main">
          <a:off x="4104456" y="967462"/>
          <a:ext cx="937880" cy="41642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GB" sz="1600" dirty="0" smtClean="0"/>
            <a:t>p&lt;.002</a:t>
          </a:r>
          <a:endParaRPr lang="en-GB" sz="1600" dirty="0"/>
        </a:p>
      </cdr:txBody>
    </cdr:sp>
  </cdr:relSizeAnchor>
  <cdr:relSizeAnchor xmlns:cdr="http://schemas.openxmlformats.org/drawingml/2006/chartDrawing">
    <cdr:from>
      <cdr:x>0.44503</cdr:x>
      <cdr:y>0</cdr:y>
    </cdr:from>
    <cdr:to>
      <cdr:x>0.55614</cdr:x>
      <cdr:y>0.09546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3235316" y="-1556792"/>
          <a:ext cx="807763" cy="46742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GB" sz="1800" dirty="0" smtClean="0"/>
            <a:t>% </a:t>
          </a:r>
          <a:r>
            <a:rPr lang="en-GB" sz="1800" dirty="0" smtClean="0"/>
            <a:t>12m depression</a:t>
          </a:r>
          <a:endParaRPr lang="en-GB" sz="1800" dirty="0"/>
        </a:p>
      </cdr:txBody>
    </cdr:sp>
  </cdr:relSizeAnchor>
  <cdr:relSizeAnchor xmlns:cdr="http://schemas.openxmlformats.org/drawingml/2006/chartDrawing">
    <cdr:from>
      <cdr:x>0.80866</cdr:x>
      <cdr:y>0.45588</cdr:y>
    </cdr:from>
    <cdr:to>
      <cdr:x>0.93444</cdr:x>
      <cdr:y>0.51471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5878910" y="2232248"/>
          <a:ext cx="914400" cy="28803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GB" sz="1600" dirty="0" smtClean="0"/>
            <a:t>ns</a:t>
          </a:r>
          <a:endParaRPr lang="en-GB" sz="1600" dirty="0"/>
        </a:p>
      </cdr:txBody>
    </cdr:sp>
  </cdr:relSizeAnchor>
  <cdr:relSizeAnchor xmlns:cdr="http://schemas.openxmlformats.org/drawingml/2006/chartDrawing">
    <cdr:from>
      <cdr:x>0.66999</cdr:x>
      <cdr:y>0.44118</cdr:y>
    </cdr:from>
    <cdr:to>
      <cdr:x>0.79577</cdr:x>
      <cdr:y>0.5</cdr:y>
    </cdr:to>
    <cdr:sp macro="" textlink="">
      <cdr:nvSpPr>
        <cdr:cNvPr id="8" name="TextBox 1"/>
        <cdr:cNvSpPr txBox="1"/>
      </cdr:nvSpPr>
      <cdr:spPr>
        <a:xfrm xmlns:a="http://schemas.openxmlformats.org/drawingml/2006/main">
          <a:off x="4870798" y="2160240"/>
          <a:ext cx="914400" cy="28803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GB" sz="1600" dirty="0" smtClean="0"/>
            <a:t>ns</a:t>
          </a:r>
          <a:endParaRPr lang="en-GB" sz="1600" dirty="0"/>
        </a:p>
      </cdr:txBody>
    </cdr:sp>
  </cdr:relSizeAnchor>
  <cdr:relSizeAnchor xmlns:cdr="http://schemas.openxmlformats.org/drawingml/2006/chartDrawing">
    <cdr:from>
      <cdr:x>0.56242</cdr:x>
      <cdr:y>0.37326</cdr:y>
    </cdr:from>
    <cdr:to>
      <cdr:x>0.66059</cdr:x>
      <cdr:y>0.44868</cdr:y>
    </cdr:to>
    <cdr:sp macro="" textlink="">
      <cdr:nvSpPr>
        <cdr:cNvPr id="9" name="TextBox 2"/>
        <cdr:cNvSpPr txBox="1"/>
      </cdr:nvSpPr>
      <cdr:spPr>
        <a:xfrm xmlns:a="http://schemas.openxmlformats.org/drawingml/2006/main">
          <a:off x="4088779" y="1827660"/>
          <a:ext cx="713657" cy="369332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none" rtlCol="0">
          <a:spAutoFit/>
        </a:bodyPr>
        <a:lstStyle xmlns:a="http://schemas.openxmlformats.org/drawingml/2006/main">
          <a:defPPr>
            <a:defRPr lang="en-US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GB" dirty="0"/>
            <a:t>p</a:t>
          </a:r>
          <a:r>
            <a:rPr lang="en-GB" dirty="0" smtClean="0"/>
            <a:t>&lt;.02</a:t>
          </a:r>
          <a:endParaRPr lang="en-GB" dirty="0"/>
        </a:p>
      </cdr:txBody>
    </cdr:sp>
  </cdr:relSizeAnchor>
  <cdr:relSizeAnchor xmlns:cdr="http://schemas.openxmlformats.org/drawingml/2006/chartDrawing">
    <cdr:from>
      <cdr:x>0.2837</cdr:x>
      <cdr:y>0.07789</cdr:y>
    </cdr:from>
    <cdr:to>
      <cdr:x>0.41406</cdr:x>
      <cdr:y>0.15331</cdr:y>
    </cdr:to>
    <cdr:sp macro="" textlink="">
      <cdr:nvSpPr>
        <cdr:cNvPr id="10" name="TextBox 2"/>
        <cdr:cNvSpPr txBox="1"/>
      </cdr:nvSpPr>
      <cdr:spPr>
        <a:xfrm xmlns:a="http://schemas.openxmlformats.org/drawingml/2006/main">
          <a:off x="2062486" y="381370"/>
          <a:ext cx="947695" cy="369332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none" rtlCol="0">
          <a:spAutoFit/>
        </a:bodyPr>
        <a:lstStyle xmlns:a="http://schemas.openxmlformats.org/drawingml/2006/main">
          <a:defPPr>
            <a:defRPr lang="en-US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GB" dirty="0"/>
            <a:t>p</a:t>
          </a:r>
          <a:r>
            <a:rPr lang="en-GB" dirty="0" smtClean="0"/>
            <a:t>&lt;.0001</a:t>
          </a:r>
          <a:endParaRPr lang="en-GB" dirty="0"/>
        </a:p>
      </cdr:txBody>
    </cdr:sp>
  </cdr:relSizeAnchor>
</c:userShapes>
</file>

<file path=ppt/drawings/drawing9.xml><?xml version="1.0" encoding="utf-8"?>
<c:userShapes xmlns:c="http://schemas.openxmlformats.org/drawingml/2006/chart">
  <cdr:relSizeAnchor xmlns:cdr="http://schemas.openxmlformats.org/drawingml/2006/chartDrawing">
    <cdr:from>
      <cdr:x>0.11501</cdr:x>
      <cdr:y>0.03814</cdr:y>
    </cdr:from>
    <cdr:to>
      <cdr:x>0.22612</cdr:x>
      <cdr:y>0.1336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946448" y="172616"/>
          <a:ext cx="914400" cy="43204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GB" sz="1800" dirty="0" smtClean="0"/>
            <a:t>% good grades</a:t>
          </a:r>
          <a:endParaRPr lang="en-GB" sz="1800" dirty="0"/>
        </a:p>
      </cdr:txBody>
    </cdr:sp>
  </cdr:relSizeAnchor>
  <cdr:relSizeAnchor xmlns:cdr="http://schemas.openxmlformats.org/drawingml/2006/chartDrawing">
    <cdr:from>
      <cdr:x>0.90145</cdr:x>
      <cdr:y>0.57445</cdr:y>
    </cdr:from>
    <cdr:to>
      <cdr:x>0.9317</cdr:x>
      <cdr:y>0.62721</cdr:y>
    </cdr:to>
    <cdr:sp macro="" textlink="">
      <cdr:nvSpPr>
        <cdr:cNvPr id="4" name="Rectangle 3"/>
        <cdr:cNvSpPr/>
      </cdr:nvSpPr>
      <cdr:spPr>
        <a:xfrm xmlns:a="http://schemas.openxmlformats.org/drawingml/2006/main" flipH="1">
          <a:off x="6435540" y="2332855"/>
          <a:ext cx="216024" cy="214283"/>
        </a:xfrm>
        <a:prstGeom xmlns:a="http://schemas.openxmlformats.org/drawingml/2006/main" prst="rect">
          <a:avLst/>
        </a:prstGeom>
        <a:solidFill xmlns:a="http://schemas.openxmlformats.org/drawingml/2006/main">
          <a:schemeClr val="accent1">
            <a:lumMod val="20000"/>
            <a:lumOff val="80000"/>
          </a:schemeClr>
        </a:solidFill>
        <a:ln xmlns:a="http://schemas.openxmlformats.org/drawingml/2006/main">
          <a:solidFill>
            <a:schemeClr val="tx2">
              <a:lumMod val="20000"/>
              <a:lumOff val="80000"/>
            </a:schemeClr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defPPr>
            <a:defRPr lang="en-US"/>
          </a:defPPr>
          <a:lvl1pPr marL="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endParaRPr lang="en-GB"/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29761" y="0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12C2A0-13FC-46BE-9F84-7D0CDBE951E7}" type="datetimeFigureOut">
              <a:rPr lang="en-GB" smtClean="0"/>
              <a:t>15/05/2017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43662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29761" y="9443662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D7DDC5-A2AC-4943-9131-16014058EF7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066050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29761" y="0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82B2F0-810B-4F29-AFD1-20A06F357FFD}" type="datetimeFigureOut">
              <a:rPr lang="en-GB" smtClean="0"/>
              <a:t>15/05/2017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96938" y="746125"/>
            <a:ext cx="4967287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6117" y="4722694"/>
            <a:ext cx="5408930" cy="447413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3662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29761" y="9443662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8521BB-2F5A-4257-9D7C-7D40BEA4EA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70687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8521BB-2F5A-4257-9D7C-7D40BEA4EADF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64988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8521BB-2F5A-4257-9D7C-7D40BEA4EADF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64988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99FF3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25405-83D4-456D-845C-DF469D5B2C83}" type="datetimeFigureOut">
              <a:rPr lang="en-GB" smtClean="0"/>
              <a:t>15/05/2017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5CC66-BD24-4B7F-AF5D-3EFD6222C9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60913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25405-83D4-456D-845C-DF469D5B2C83}" type="datetimeFigureOut">
              <a:rPr lang="en-GB" smtClean="0"/>
              <a:t>15/05/2017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5CC66-BD24-4B7F-AF5D-3EFD6222C9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02466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25405-83D4-456D-845C-DF469D5B2C83}" type="datetimeFigureOut">
              <a:rPr lang="en-GB" smtClean="0"/>
              <a:t>15/05/2017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5CC66-BD24-4B7F-AF5D-3EFD6222C9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47082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 userDrawn="1"/>
        </p:nvSpPr>
        <p:spPr>
          <a:xfrm>
            <a:off x="395536" y="332656"/>
            <a:ext cx="8352928" cy="6192688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25405-83D4-456D-845C-DF469D5B2C83}" type="datetimeFigureOut">
              <a:rPr lang="en-GB" smtClean="0"/>
              <a:t>15/05/2017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5CC66-BD24-4B7F-AF5D-3EFD6222C9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01296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 userDrawn="1"/>
        </p:nvSpPr>
        <p:spPr>
          <a:xfrm>
            <a:off x="395536" y="332656"/>
            <a:ext cx="8352928" cy="6192688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25405-83D4-456D-845C-DF469D5B2C83}" type="datetimeFigureOut">
              <a:rPr lang="en-GB" smtClean="0"/>
              <a:t>15/05/2017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5CC66-BD24-4B7F-AF5D-3EFD6222C947}" type="slidenum">
              <a:rPr lang="en-GB" smtClean="0"/>
              <a:t>‹#›</a:t>
            </a:fld>
            <a:endParaRPr lang="en-GB"/>
          </a:p>
        </p:txBody>
      </p:sp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15820" y="5373216"/>
            <a:ext cx="672632" cy="803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01973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9992" y="155679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25405-83D4-456D-845C-DF469D5B2C83}" type="datetimeFigureOut">
              <a:rPr lang="en-GB" smtClean="0"/>
              <a:t>15/05/2017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5CC66-BD24-4B7F-AF5D-3EFD6222C9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31005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25405-83D4-456D-845C-DF469D5B2C83}" type="datetimeFigureOut">
              <a:rPr lang="en-GB" smtClean="0"/>
              <a:t>15/05/2017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5CC66-BD24-4B7F-AF5D-3EFD6222C9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90558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25405-83D4-456D-845C-DF469D5B2C83}" type="datetimeFigureOut">
              <a:rPr lang="en-GB" smtClean="0"/>
              <a:t>15/05/2017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5CC66-BD24-4B7F-AF5D-3EFD6222C9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46201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25405-83D4-456D-845C-DF469D5B2C83}" type="datetimeFigureOut">
              <a:rPr lang="en-GB" smtClean="0"/>
              <a:t>15/05/2017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5CC66-BD24-4B7F-AF5D-3EFD6222C9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55403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25405-83D4-456D-845C-DF469D5B2C83}" type="datetimeFigureOut">
              <a:rPr lang="en-GB" smtClean="0"/>
              <a:t>15/05/2017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5CC66-BD24-4B7F-AF5D-3EFD6222C9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05410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25405-83D4-456D-845C-DF469D5B2C83}" type="datetimeFigureOut">
              <a:rPr lang="en-GB" smtClean="0"/>
              <a:t>15/05/2017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5CC66-BD24-4B7F-AF5D-3EFD6222C9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75676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FF3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 userDrawn="1"/>
        </p:nvSpPr>
        <p:spPr>
          <a:xfrm>
            <a:off x="395536" y="332656"/>
            <a:ext cx="8352928" cy="6192688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925405-83D4-456D-845C-DF469D5B2C83}" type="datetimeFigureOut">
              <a:rPr lang="en-GB" smtClean="0"/>
              <a:t>15/05/2017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05CC66-BD24-4B7F-AF5D-3EFD6222C9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49823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13" Type="http://schemas.openxmlformats.org/officeDocument/2006/relationships/image" Target="../media/image12.jpeg"/><Relationship Id="rId3" Type="http://schemas.openxmlformats.org/officeDocument/2006/relationships/image" Target="../media/image6.jpeg"/><Relationship Id="rId7" Type="http://schemas.openxmlformats.org/officeDocument/2006/relationships/image" Target="../media/image8.jpeg"/><Relationship Id="rId12" Type="http://schemas.microsoft.com/office/2007/relationships/hdphoto" Target="../media/hdphoto4.wdp"/><Relationship Id="rId2" Type="http://schemas.openxmlformats.org/officeDocument/2006/relationships/image" Target="../media/image5.jpeg"/><Relationship Id="rId16" Type="http://schemas.microsoft.com/office/2007/relationships/hdphoto" Target="../media/hdphoto5.wdp"/><Relationship Id="rId1" Type="http://schemas.openxmlformats.org/officeDocument/2006/relationships/slideLayout" Target="../slideLayouts/slideLayout7.xml"/><Relationship Id="rId6" Type="http://schemas.microsoft.com/office/2007/relationships/hdphoto" Target="../media/hdphoto2.wdp"/><Relationship Id="rId11" Type="http://schemas.openxmlformats.org/officeDocument/2006/relationships/image" Target="../media/image11.jpeg"/><Relationship Id="rId5" Type="http://schemas.openxmlformats.org/officeDocument/2006/relationships/image" Target="../media/image7.jpeg"/><Relationship Id="rId15" Type="http://schemas.openxmlformats.org/officeDocument/2006/relationships/image" Target="../media/image14.png"/><Relationship Id="rId10" Type="http://schemas.openxmlformats.org/officeDocument/2006/relationships/image" Target="../media/image10.jpeg"/><Relationship Id="rId4" Type="http://schemas.openxmlformats.org/officeDocument/2006/relationships/image" Target="cid:B70E6C5B-8B88-496A-969D-9936807F5B40@uni.mdx.ac.uk" TargetMode="External"/><Relationship Id="rId9" Type="http://schemas.openxmlformats.org/officeDocument/2006/relationships/image" Target="../media/image9.jpeg"/><Relationship Id="rId14" Type="http://schemas.openxmlformats.org/officeDocument/2006/relationships/image" Target="../media/image13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7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762836" y="1844824"/>
            <a:ext cx="7776864" cy="2448272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836" y="1901899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GB" b="1" dirty="0" smtClean="0">
                <a:latin typeface="Century Gothic" panose="020B0502020202020204" pitchFamily="34" charset="0"/>
              </a:rPr>
              <a:t/>
            </a:r>
            <a:br>
              <a:rPr lang="en-GB" b="1" dirty="0" smtClean="0">
                <a:latin typeface="Century Gothic" panose="020B0502020202020204" pitchFamily="34" charset="0"/>
              </a:rPr>
            </a:br>
            <a:r>
              <a:rPr lang="en-GB" b="1" dirty="0" smtClean="0">
                <a:latin typeface="Century Gothic" panose="020B0502020202020204" pitchFamily="34" charset="0"/>
              </a:rPr>
              <a:t>The CLEAR project for assessing stress online: preliminary findings</a:t>
            </a:r>
            <a:endParaRPr lang="en-GB" b="1" dirty="0">
              <a:latin typeface="Century Gothic" panose="020B0502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625287" y="4298032"/>
            <a:ext cx="4052456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000" dirty="0" smtClean="0"/>
              <a:t>Centre for Abuse and Trauma Studies</a:t>
            </a:r>
          </a:p>
          <a:p>
            <a:pPr algn="ctr"/>
            <a:r>
              <a:rPr lang="en-GB" sz="2000" dirty="0" smtClean="0"/>
              <a:t>Middlesex University</a:t>
            </a:r>
          </a:p>
          <a:p>
            <a:pPr algn="ctr"/>
            <a:r>
              <a:rPr lang="en-GB" sz="2000" dirty="0"/>
              <a:t>w</a:t>
            </a:r>
            <a:r>
              <a:rPr lang="en-GB" sz="2000" dirty="0" smtClean="0"/>
              <a:t>ith KCL and Goldsmiths</a:t>
            </a:r>
          </a:p>
          <a:p>
            <a:pPr algn="ctr"/>
            <a:endParaRPr lang="en-GB" sz="2000" dirty="0"/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3304324" y="5865763"/>
            <a:ext cx="3643940" cy="3447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668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2000" b="0" i="0" u="sng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Arial" pitchFamily="34" charset="0"/>
                <a:cs typeface="Arial" pitchFamily="34" charset="0"/>
              </a:rPr>
              <a:t>www.clearaboutstress.net</a:t>
            </a:r>
            <a:endParaRPr kumimoji="0" lang="en-US" alt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691342" y="1403873"/>
            <a:ext cx="573124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/>
              <a:t>Computerised Life Assessment Record</a:t>
            </a:r>
            <a:endParaRPr lang="en-GB" sz="2800" dirty="0"/>
          </a:p>
        </p:txBody>
      </p:sp>
      <p:pic>
        <p:nvPicPr>
          <p:cNvPr id="10" name="Picture 5" descr="C:\Users\User\Documents\0. Documents\A. ESRC methodology\Logo &amp; website\CLEAR symbols B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836" y="4760087"/>
            <a:ext cx="2160240" cy="15274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300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291" y="616862"/>
            <a:ext cx="5265070" cy="87751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7643" y="732746"/>
            <a:ext cx="1800200" cy="645741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27449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Additional scales: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sz="3000" dirty="0" smtClean="0"/>
              <a:t>Depression </a:t>
            </a:r>
          </a:p>
          <a:p>
            <a:pPr lvl="1"/>
            <a:r>
              <a:rPr lang="en-GB" sz="2600" dirty="0" smtClean="0"/>
              <a:t>General </a:t>
            </a:r>
            <a:r>
              <a:rPr lang="en-GB" sz="2600" dirty="0"/>
              <a:t>Health Questionnaire </a:t>
            </a:r>
            <a:r>
              <a:rPr lang="en-GB" sz="2600" dirty="0" smtClean="0"/>
              <a:t>(</a:t>
            </a:r>
            <a:r>
              <a:rPr lang="en-GB" sz="2600" dirty="0"/>
              <a:t>GHQ-12; Goldberg 1972), </a:t>
            </a:r>
            <a:endParaRPr lang="en-GB" sz="2600" dirty="0" smtClean="0"/>
          </a:p>
          <a:p>
            <a:r>
              <a:rPr lang="en-GB" sz="3000" dirty="0" smtClean="0"/>
              <a:t>Physical illness </a:t>
            </a:r>
          </a:p>
          <a:p>
            <a:pPr lvl="1"/>
            <a:r>
              <a:rPr lang="en-GB" sz="2600" dirty="0" smtClean="0"/>
              <a:t>Self-Report </a:t>
            </a:r>
            <a:r>
              <a:rPr lang="en-GB" sz="2600" dirty="0"/>
              <a:t>of Medical Disorder </a:t>
            </a:r>
            <a:r>
              <a:rPr lang="en-GB" sz="2600" dirty="0" smtClean="0"/>
              <a:t> (</a:t>
            </a:r>
            <a:r>
              <a:rPr lang="en-GB" sz="2600" dirty="0"/>
              <a:t>SRMD; Farmer et al. 2008), </a:t>
            </a:r>
            <a:endParaRPr lang="en-GB" sz="2600" dirty="0" smtClean="0"/>
          </a:p>
          <a:p>
            <a:r>
              <a:rPr lang="en-GB" sz="3000" dirty="0" smtClean="0"/>
              <a:t>Wellbeing </a:t>
            </a:r>
          </a:p>
          <a:p>
            <a:pPr lvl="1"/>
            <a:r>
              <a:rPr lang="en-GB" sz="2600" dirty="0" smtClean="0"/>
              <a:t>Warwick-Edinburgh </a:t>
            </a:r>
            <a:r>
              <a:rPr lang="en-GB" sz="2600" dirty="0"/>
              <a:t>Mental Well-being Scale </a:t>
            </a:r>
            <a:r>
              <a:rPr lang="en-GB" sz="2600" dirty="0" smtClean="0"/>
              <a:t> WEMWBS</a:t>
            </a:r>
            <a:r>
              <a:rPr lang="en-GB" sz="2600" dirty="0"/>
              <a:t>; Tennant et al. 2006), </a:t>
            </a:r>
            <a:endParaRPr lang="en-GB" sz="2600" dirty="0" smtClean="0"/>
          </a:p>
          <a:p>
            <a:r>
              <a:rPr lang="en-GB" sz="3000" dirty="0" smtClean="0"/>
              <a:t>Attachment style </a:t>
            </a:r>
          </a:p>
          <a:p>
            <a:pPr lvl="1"/>
            <a:r>
              <a:rPr lang="en-GB" sz="2600" dirty="0" smtClean="0"/>
              <a:t>Vulnerable </a:t>
            </a:r>
            <a:r>
              <a:rPr lang="en-GB" sz="2600" dirty="0"/>
              <a:t>Attachment </a:t>
            </a:r>
            <a:r>
              <a:rPr lang="en-GB" sz="2600" dirty="0" smtClean="0"/>
              <a:t>Style </a:t>
            </a:r>
            <a:r>
              <a:rPr lang="en-GB" sz="2600" dirty="0"/>
              <a:t>Questionnaire </a:t>
            </a:r>
            <a:r>
              <a:rPr lang="en-GB" sz="2600" dirty="0" smtClean="0"/>
              <a:t>(</a:t>
            </a:r>
            <a:r>
              <a:rPr lang="en-GB" sz="2600" dirty="0"/>
              <a:t>VASQ; </a:t>
            </a:r>
            <a:r>
              <a:rPr lang="en-GB" sz="2600" dirty="0" err="1"/>
              <a:t>Bifulco</a:t>
            </a:r>
            <a:r>
              <a:rPr lang="en-GB" sz="2600" dirty="0"/>
              <a:t> et al. 2003), </a:t>
            </a:r>
            <a:endParaRPr lang="en-GB" sz="2600" dirty="0" smtClean="0"/>
          </a:p>
          <a:p>
            <a:r>
              <a:rPr lang="en-GB" sz="3000" dirty="0" smtClean="0"/>
              <a:t>Checklist life events</a:t>
            </a:r>
          </a:p>
          <a:p>
            <a:pPr lvl="1"/>
            <a:r>
              <a:rPr lang="en-GB" sz="2600" dirty="0" smtClean="0"/>
              <a:t>The Recent Life Event Questionnaire (RLEQ, </a:t>
            </a:r>
            <a:r>
              <a:rPr lang="en-GB" sz="2600" dirty="0" err="1" smtClean="0"/>
              <a:t>Brugha</a:t>
            </a:r>
            <a:r>
              <a:rPr lang="en-GB" sz="2600" dirty="0" smtClean="0"/>
              <a:t> </a:t>
            </a:r>
            <a:r>
              <a:rPr lang="en-GB" sz="2600" dirty="0"/>
              <a:t>et al. 1985)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229090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Sample</a:t>
            </a:r>
            <a:br>
              <a:rPr lang="en-GB" dirty="0" smtClean="0"/>
            </a:br>
            <a:r>
              <a:rPr lang="en-GB" dirty="0" smtClean="0"/>
              <a:t>(n=328)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smtClean="0"/>
              <a:t>Midlife </a:t>
            </a:r>
            <a:r>
              <a:rPr lang="en-GB" dirty="0" err="1" smtClean="0"/>
              <a:t>DeCC</a:t>
            </a:r>
            <a:r>
              <a:rPr lang="en-GB" dirty="0" smtClean="0"/>
              <a:t> group </a:t>
            </a:r>
          </a:p>
          <a:p>
            <a:pPr lvl="1"/>
            <a:r>
              <a:rPr lang="en-GB" dirty="0" smtClean="0"/>
              <a:t>n= 127 control; 75 clinical (</a:t>
            </a:r>
            <a:r>
              <a:rPr lang="en-GB" dirty="0" err="1" smtClean="0"/>
              <a:t>av</a:t>
            </a:r>
            <a:r>
              <a:rPr lang="en-GB" dirty="0" smtClean="0"/>
              <a:t> age 58, 37-75)</a:t>
            </a:r>
          </a:p>
          <a:p>
            <a:pPr lvl="1"/>
            <a:r>
              <a:rPr lang="en-GB" dirty="0" smtClean="0"/>
              <a:t>60% female; 100% White; 68% higher/further education’ 62% in work; 83% have partner; 81% have children; 91% own house. 15% lost a parent &lt;17</a:t>
            </a:r>
          </a:p>
          <a:p>
            <a:r>
              <a:rPr lang="en-GB" dirty="0" smtClean="0"/>
              <a:t>Student group </a:t>
            </a:r>
          </a:p>
          <a:p>
            <a:pPr lvl="1"/>
            <a:r>
              <a:rPr lang="en-GB" dirty="0" smtClean="0"/>
              <a:t>n=126 (</a:t>
            </a:r>
            <a:r>
              <a:rPr lang="en-GB" dirty="0" err="1" smtClean="0"/>
              <a:t>av</a:t>
            </a:r>
            <a:r>
              <a:rPr lang="en-GB" dirty="0" smtClean="0"/>
              <a:t> age 20, 18-46)</a:t>
            </a:r>
          </a:p>
          <a:p>
            <a:pPr lvl="1"/>
            <a:r>
              <a:rPr lang="en-GB" dirty="0" smtClean="0"/>
              <a:t>89% female; 63% BME; 49% work; 53% have partner; 4% have child; 62% rent their home. 33% lost a parent &lt;17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0932516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Findings - 1</a:t>
            </a:r>
            <a:br>
              <a:rPr lang="en-GB" dirty="0" smtClean="0"/>
            </a:br>
            <a:r>
              <a:rPr lang="en-GB" dirty="0" smtClean="0"/>
              <a:t>Reliability and validity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smtClean="0"/>
              <a:t>Reliability (comparing 2 time points)</a:t>
            </a:r>
          </a:p>
          <a:p>
            <a:pPr lvl="1"/>
            <a:r>
              <a:rPr lang="en-GB" dirty="0" smtClean="0"/>
              <a:t>Overlap of events at both times – </a:t>
            </a:r>
            <a:r>
              <a:rPr lang="en-GB" b="1" i="1" dirty="0" smtClean="0"/>
              <a:t>moderate; </a:t>
            </a:r>
          </a:p>
          <a:p>
            <a:pPr lvl="1"/>
            <a:r>
              <a:rPr lang="en-GB" dirty="0"/>
              <a:t>C</a:t>
            </a:r>
            <a:r>
              <a:rPr lang="en-GB" dirty="0" smtClean="0"/>
              <a:t>haracteristics of events good (</a:t>
            </a:r>
            <a:r>
              <a:rPr lang="en-GB" dirty="0" err="1" smtClean="0"/>
              <a:t>eg</a:t>
            </a:r>
            <a:r>
              <a:rPr lang="en-GB" dirty="0" smtClean="0"/>
              <a:t> severity; focus) - </a:t>
            </a:r>
            <a:r>
              <a:rPr lang="en-GB" b="1" i="1" dirty="0" smtClean="0"/>
              <a:t>good to very good.</a:t>
            </a:r>
          </a:p>
          <a:p>
            <a:r>
              <a:rPr lang="en-GB" dirty="0" smtClean="0"/>
              <a:t>Validity (comparing with interview)</a:t>
            </a:r>
          </a:p>
          <a:p>
            <a:pPr lvl="1"/>
            <a:r>
              <a:rPr lang="en-GB" dirty="0" smtClean="0"/>
              <a:t>Overlap of events ‘</a:t>
            </a:r>
            <a:r>
              <a:rPr lang="en-GB" b="1" i="1" dirty="0" smtClean="0"/>
              <a:t>poor-moderate’. </a:t>
            </a:r>
            <a:r>
              <a:rPr lang="en-GB" dirty="0" smtClean="0"/>
              <a:t>Interview identifies more life events than CLEAR. For example:</a:t>
            </a:r>
          </a:p>
          <a:p>
            <a:pPr lvl="1"/>
            <a:r>
              <a:rPr lang="en-GB" dirty="0" smtClean="0"/>
              <a:t>However when matched there is </a:t>
            </a:r>
            <a:r>
              <a:rPr lang="en-GB" b="1" i="1" dirty="0" smtClean="0"/>
              <a:t>good </a:t>
            </a:r>
            <a:r>
              <a:rPr lang="en-GB" dirty="0" smtClean="0"/>
              <a:t>agreement on key characteristics.</a:t>
            </a:r>
          </a:p>
          <a:p>
            <a:pPr lvl="1"/>
            <a:r>
              <a:rPr lang="en-GB" dirty="0" smtClean="0"/>
              <a:t>Demographics – </a:t>
            </a:r>
            <a:r>
              <a:rPr lang="en-GB" b="1" i="1" dirty="0" smtClean="0"/>
              <a:t>very good </a:t>
            </a:r>
            <a:r>
              <a:rPr lang="en-GB" dirty="0" smtClean="0"/>
              <a:t>agreement</a:t>
            </a:r>
          </a:p>
          <a:p>
            <a:pPr marL="457200" lvl="1" indent="0">
              <a:buNone/>
            </a:pPr>
            <a:endParaRPr lang="en-GB" dirty="0"/>
          </a:p>
        </p:txBody>
      </p:sp>
      <p:pic>
        <p:nvPicPr>
          <p:cNvPr id="3074" name="Picture 2" descr="C:\Users\User\AppData\Local\Microsoft\Windows\INetCache\IE\QYH86L6E\n-doors-lighting-guality01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4528" y="404664"/>
            <a:ext cx="1656184" cy="14611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2094937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Comparison to RLEQ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787208" cy="4525963"/>
          </a:xfrm>
        </p:spPr>
        <p:txBody>
          <a:bodyPr>
            <a:normAutofit lnSpcReduction="10000"/>
          </a:bodyPr>
          <a:lstStyle/>
          <a:p>
            <a:r>
              <a:rPr lang="en-GB" dirty="0" smtClean="0"/>
              <a:t>Self report 18 item checklist of health, death</a:t>
            </a:r>
            <a:r>
              <a:rPr lang="en-GB" dirty="0"/>
              <a:t>, work, crime, births, </a:t>
            </a:r>
            <a:r>
              <a:rPr lang="en-GB" dirty="0" smtClean="0"/>
              <a:t>housing</a:t>
            </a:r>
          </a:p>
          <a:p>
            <a:r>
              <a:rPr lang="en-GB" dirty="0" smtClean="0"/>
              <a:t>Reliability </a:t>
            </a:r>
            <a:r>
              <a:rPr lang="en-GB" b="1" i="1" dirty="0" smtClean="0"/>
              <a:t>moderate</a:t>
            </a:r>
            <a:r>
              <a:rPr lang="en-GB" dirty="0" smtClean="0"/>
              <a:t> (.53)</a:t>
            </a:r>
            <a:endParaRPr lang="en-GB" dirty="0"/>
          </a:p>
          <a:p>
            <a:r>
              <a:rPr lang="en-GB" dirty="0" smtClean="0"/>
              <a:t>Modest correlation of </a:t>
            </a:r>
            <a:r>
              <a:rPr lang="en-GB" i="1" dirty="0" smtClean="0"/>
              <a:t>total</a:t>
            </a:r>
            <a:r>
              <a:rPr lang="en-GB" dirty="0" smtClean="0"/>
              <a:t> score and total depression (GHQ) scores (.19 p&lt;.05). Also subdomains modestly correlated to GHQ.</a:t>
            </a:r>
          </a:p>
          <a:p>
            <a:r>
              <a:rPr lang="en-GB" dirty="0" smtClean="0"/>
              <a:t>The events are not time-based or capable of deeper analysis; no positive events identified.</a:t>
            </a:r>
          </a:p>
        </p:txBody>
      </p:sp>
      <p:pic>
        <p:nvPicPr>
          <p:cNvPr id="4" name="Picture 5" descr="C:\Users\Toni\AppData\Local\Microsoft\Windows\Temporary Internet Files\Content.IE5\3YI8QB2Y\400_F_7829651_CywjcsBRzx2e6GnNObyCAzaCkP3L40R7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4" y="5373216"/>
            <a:ext cx="1553556" cy="11651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1098509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Categories of RLEQ events and depression - total sample (all ns)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25595260"/>
              </p:ext>
            </p:extLst>
          </p:nvPr>
        </p:nvGraphicFramePr>
        <p:xfrm>
          <a:off x="539552" y="1916832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691680" y="5999249"/>
            <a:ext cx="27149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At least one event per area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7876007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Categories of CLEAR severe events and depression - total sample (all sig)*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68073400"/>
              </p:ext>
            </p:extLst>
          </p:nvPr>
        </p:nvGraphicFramePr>
        <p:xfrm>
          <a:off x="467544" y="1772816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5076056" y="5604212"/>
            <a:ext cx="6351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* ns)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2531257" y="6095969"/>
            <a:ext cx="25447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At least one severe event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0677721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Findings 2 – health outcomes</a:t>
            </a:r>
            <a:br>
              <a:rPr lang="en-GB" dirty="0" smtClean="0"/>
            </a:br>
            <a:r>
              <a:rPr lang="en-GB" dirty="0" err="1" smtClean="0"/>
              <a:t>DeCC</a:t>
            </a:r>
            <a:r>
              <a:rPr lang="en-GB" dirty="0" smtClean="0"/>
              <a:t> group comparison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97274562"/>
              </p:ext>
            </p:extLst>
          </p:nvPr>
        </p:nvGraphicFramePr>
        <p:xfrm>
          <a:off x="467544" y="1670075"/>
          <a:ext cx="7217395" cy="42071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7092280" y="3933056"/>
            <a:ext cx="148155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Control group</a:t>
            </a:r>
          </a:p>
          <a:p>
            <a:r>
              <a:rPr lang="en-GB" dirty="0" smtClean="0"/>
              <a:t>Clinical group</a:t>
            </a:r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>
            <a:off x="6768244" y="4256221"/>
            <a:ext cx="324036" cy="270465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520545" y="5827330"/>
            <a:ext cx="6303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GHQ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4572000" y="5827330"/>
            <a:ext cx="13324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WEMWMBS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3195606" y="5827330"/>
            <a:ext cx="7553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SRMD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8544643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Findings 3 – </a:t>
            </a:r>
            <a:r>
              <a:rPr lang="en-GB" dirty="0"/>
              <a:t>A</a:t>
            </a:r>
            <a:r>
              <a:rPr lang="en-GB" dirty="0" smtClean="0"/>
              <a:t>ttachment style</a:t>
            </a:r>
            <a:br>
              <a:rPr lang="en-GB" dirty="0" smtClean="0"/>
            </a:br>
            <a:r>
              <a:rPr lang="en-GB" dirty="0" err="1" smtClean="0"/>
              <a:t>DeCC</a:t>
            </a:r>
            <a:r>
              <a:rPr lang="en-GB" dirty="0" smtClean="0"/>
              <a:t> group comparison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13125714"/>
              </p:ext>
            </p:extLst>
          </p:nvPr>
        </p:nvGraphicFramePr>
        <p:xfrm>
          <a:off x="1155526" y="1886720"/>
          <a:ext cx="7344816" cy="40260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123728" y="1536419"/>
            <a:ext cx="32599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% with attachment characteristic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3059832" y="6059002"/>
            <a:ext cx="24881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Attachment style (VASQ)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0968766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Findings 4 – Negative events</a:t>
            </a:r>
            <a:br>
              <a:rPr lang="en-GB" dirty="0" smtClean="0"/>
            </a:br>
            <a:r>
              <a:rPr lang="en-GB" dirty="0" err="1" smtClean="0"/>
              <a:t>DeCC</a:t>
            </a:r>
            <a:r>
              <a:rPr lang="en-GB" dirty="0" smtClean="0"/>
              <a:t> group comparison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77547102"/>
              </p:ext>
            </p:extLst>
          </p:nvPr>
        </p:nvGraphicFramePr>
        <p:xfrm>
          <a:off x="457200" y="1772816"/>
          <a:ext cx="6530860" cy="38450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756868" y="6021288"/>
            <a:ext cx="44630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*</a:t>
            </a:r>
            <a:r>
              <a:rPr lang="en-GB" dirty="0" err="1" smtClean="0"/>
              <a:t>eg</a:t>
            </a:r>
            <a:r>
              <a:rPr lang="en-GB" dirty="0" smtClean="0"/>
              <a:t> Bereavement, stillbirth, violence,  divorce</a:t>
            </a:r>
            <a:endParaRPr lang="en-GB" dirty="0"/>
          </a:p>
        </p:txBody>
      </p:sp>
      <p:pic>
        <p:nvPicPr>
          <p:cNvPr id="8195" name="Picture 3" descr="C:\Users\User\AppData\Local\Microsoft\Windows\INetCache\IE\Y1SYZM4M\stress-copy[1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1356027"/>
            <a:ext cx="1505272" cy="16934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C:\Users\User\AppData\Local\Microsoft\Windows\INetCache\IE\QYH86L6E\0511-0810-2000-3258_Stressed_Out_Businessman_clipart_image.jpg[1]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8060" y="4120144"/>
            <a:ext cx="1555884" cy="11343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971600" y="1556792"/>
            <a:ext cx="14006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% with event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4336474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Findings 5 –Severe life events and depression – </a:t>
            </a:r>
            <a:r>
              <a:rPr lang="en-GB" dirty="0" err="1" smtClean="0"/>
              <a:t>DeCC</a:t>
            </a:r>
            <a:r>
              <a:rPr lang="en-GB" dirty="0" smtClean="0"/>
              <a:t> total sample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84063789"/>
              </p:ext>
            </p:extLst>
          </p:nvPr>
        </p:nvGraphicFramePr>
        <p:xfrm>
          <a:off x="395536" y="2132856"/>
          <a:ext cx="6984776" cy="40324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7" name="Picture 3" descr="C:\Users\User\AppData\Local\Microsoft\Windows\INetCache\IE\W75YAKNY\tragedy_theatre_mask_sad[1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4293096"/>
            <a:ext cx="1138048" cy="14366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428986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50" t="650" r="11114" b="-650"/>
          <a:stretch/>
        </p:blipFill>
        <p:spPr>
          <a:xfrm>
            <a:off x="2615573" y="4351874"/>
            <a:ext cx="1465142" cy="1359860"/>
          </a:xfrm>
          <a:prstGeom prst="rect">
            <a:avLst/>
          </a:prstGeom>
        </p:spPr>
      </p:pic>
      <p:pic>
        <p:nvPicPr>
          <p:cNvPr id="9" name="CD6719F3-2898-47AD-926F-AF610A33977E" descr="cid:B70E6C5B-8B88-496A-969D-9936807F5B40@uni.mdx.ac.uk"/>
          <p:cNvPicPr/>
          <p:nvPr/>
        </p:nvPicPr>
        <p:blipFill rotWithShape="1">
          <a:blip r:embed="rId3" r:link="rId4" cstate="print"/>
          <a:srcRect l="-3739" t="-22779" r="3739" b="22779"/>
          <a:stretch/>
        </p:blipFill>
        <p:spPr bwMode="auto">
          <a:xfrm>
            <a:off x="4346286" y="2541110"/>
            <a:ext cx="1126531" cy="1699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4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2533" y="1050745"/>
            <a:ext cx="1272384" cy="1152128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6155" y="2319317"/>
            <a:ext cx="1286125" cy="1399440"/>
          </a:xfrm>
          <a:prstGeom prst="rect">
            <a:avLst/>
          </a:prstGeom>
        </p:spPr>
      </p:pic>
      <p:pic>
        <p:nvPicPr>
          <p:cNvPr id="14" name="Picture 15"/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5321"/>
          <a:stretch/>
        </p:blipFill>
        <p:spPr bwMode="auto">
          <a:xfrm>
            <a:off x="2707720" y="2651877"/>
            <a:ext cx="1329623" cy="13216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65" t="-207" r="8299" b="14371"/>
          <a:stretch/>
        </p:blipFill>
        <p:spPr>
          <a:xfrm>
            <a:off x="4282516" y="4545406"/>
            <a:ext cx="1254072" cy="1265628"/>
          </a:xfrm>
          <a:prstGeom prst="rect">
            <a:avLst/>
          </a:prstGeom>
        </p:spPr>
      </p:pic>
      <p:pic>
        <p:nvPicPr>
          <p:cNvPr id="13" name="Picture 21"/>
          <p:cNvPicPr>
            <a:picLocks noChangeAspect="1"/>
          </p:cNvPicPr>
          <p:nvPr/>
        </p:nvPicPr>
        <p:blipFill>
          <a:blip r:embed="rId11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7611" t="7539" r="5830" b="33179"/>
          <a:stretch>
            <a:fillRect/>
          </a:stretch>
        </p:blipFill>
        <p:spPr bwMode="auto">
          <a:xfrm>
            <a:off x="2681501" y="1052736"/>
            <a:ext cx="1311275" cy="1165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2533" y="4231287"/>
            <a:ext cx="1058862" cy="141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3" descr="https://gallery.mailchimp.com/d50ab9b5b2446dac0126cffa4/images/39055bb6-f835-4db9-be08-8df639e9630f.jpg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4225" y="2454467"/>
            <a:ext cx="1096962" cy="1525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 descr="Matthew Taylor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4749" y="1440352"/>
            <a:ext cx="1268567" cy="1268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934473" y="464308"/>
            <a:ext cx="179126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/>
              <a:t>The Team</a:t>
            </a:r>
            <a:endParaRPr lang="en-GB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1948725" y="6052646"/>
            <a:ext cx="49848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Middlesex University, *Kings College, **Goldsmiths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1402056" y="2118452"/>
            <a:ext cx="12699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Georgina**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2934473" y="2134651"/>
            <a:ext cx="8499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Helen*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4388479" y="2605553"/>
            <a:ext cx="11575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Matthew*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6076803" y="3718757"/>
            <a:ext cx="5729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Toni</a:t>
            </a:r>
            <a:endParaRPr lang="en-GB" dirty="0"/>
          </a:p>
        </p:txBody>
      </p:sp>
      <p:sp>
        <p:nvSpPr>
          <p:cNvPr id="17" name="TextBox 16"/>
          <p:cNvSpPr txBox="1"/>
          <p:nvPr/>
        </p:nvSpPr>
        <p:spPr>
          <a:xfrm>
            <a:off x="4410055" y="4211796"/>
            <a:ext cx="9612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Stephen</a:t>
            </a:r>
            <a:endParaRPr lang="en-GB" dirty="0"/>
          </a:p>
        </p:txBody>
      </p:sp>
      <p:sp>
        <p:nvSpPr>
          <p:cNvPr id="18" name="TextBox 17"/>
          <p:cNvSpPr txBox="1"/>
          <p:nvPr/>
        </p:nvSpPr>
        <p:spPr>
          <a:xfrm>
            <a:off x="4586098" y="5784915"/>
            <a:ext cx="646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Mike</a:t>
            </a:r>
            <a:endParaRPr lang="en-GB" dirty="0"/>
          </a:p>
        </p:txBody>
      </p:sp>
      <p:sp>
        <p:nvSpPr>
          <p:cNvPr id="19" name="TextBox 18"/>
          <p:cNvSpPr txBox="1"/>
          <p:nvPr/>
        </p:nvSpPr>
        <p:spPr>
          <a:xfrm>
            <a:off x="1619672" y="3871775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Lisa</a:t>
            </a:r>
            <a:endParaRPr lang="en-GB" dirty="0"/>
          </a:p>
        </p:txBody>
      </p:sp>
      <p:sp>
        <p:nvSpPr>
          <p:cNvPr id="20" name="TextBox 19"/>
          <p:cNvSpPr txBox="1"/>
          <p:nvPr/>
        </p:nvSpPr>
        <p:spPr>
          <a:xfrm>
            <a:off x="1402056" y="5533510"/>
            <a:ext cx="9942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Deborah</a:t>
            </a:r>
            <a:endParaRPr lang="en-GB" dirty="0"/>
          </a:p>
        </p:txBody>
      </p:sp>
      <p:sp>
        <p:nvSpPr>
          <p:cNvPr id="21" name="TextBox 20"/>
          <p:cNvSpPr txBox="1"/>
          <p:nvPr/>
        </p:nvSpPr>
        <p:spPr>
          <a:xfrm>
            <a:off x="3021987" y="5711734"/>
            <a:ext cx="6303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Ruth</a:t>
            </a:r>
            <a:endParaRPr lang="en-GB" dirty="0"/>
          </a:p>
        </p:txBody>
      </p:sp>
      <p:sp>
        <p:nvSpPr>
          <p:cNvPr id="22" name="TextBox 21"/>
          <p:cNvSpPr txBox="1"/>
          <p:nvPr/>
        </p:nvSpPr>
        <p:spPr>
          <a:xfrm>
            <a:off x="2934473" y="3971399"/>
            <a:ext cx="827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Natasa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5429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Findings 5c - depression model</a:t>
            </a:r>
            <a:br>
              <a:rPr lang="en-GB" dirty="0" smtClean="0"/>
            </a:br>
            <a:r>
              <a:rPr lang="en-GB" dirty="0" err="1" smtClean="0"/>
              <a:t>DeCC</a:t>
            </a:r>
            <a:r>
              <a:rPr lang="en-GB" dirty="0" smtClean="0"/>
              <a:t> midlife sample</a:t>
            </a:r>
            <a:endParaRPr lang="en-GB" dirty="0"/>
          </a:p>
        </p:txBody>
      </p:sp>
      <p:graphicFrame>
        <p:nvGraphicFramePr>
          <p:cNvPr id="3" name="Content Placeholder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67795106"/>
              </p:ext>
            </p:extLst>
          </p:nvPr>
        </p:nvGraphicFramePr>
        <p:xfrm>
          <a:off x="971600" y="1988840"/>
          <a:ext cx="5841951" cy="2408610"/>
        </p:xfrm>
        <a:graphic>
          <a:graphicData uri="http://schemas.openxmlformats.org/drawingml/2006/table">
            <a:tbl>
              <a:tblPr firstRow="1" firstCol="1" bandRow="1">
                <a:tableStyleId>{93296810-A885-4BE3-A3E7-6D5BEEA58F35}</a:tableStyleId>
              </a:tblPr>
              <a:tblGrid>
                <a:gridCol w="1529168"/>
                <a:gridCol w="1529168"/>
                <a:gridCol w="1019445"/>
                <a:gridCol w="820852"/>
                <a:gridCol w="943318"/>
              </a:tblGrid>
              <a:tr h="44315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Variable</a:t>
                      </a:r>
                      <a:endParaRPr lang="en-GB" sz="2000" dirty="0">
                        <a:effectLst/>
                        <a:latin typeface="Calibri"/>
                        <a:ea typeface="SimSu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OR</a:t>
                      </a:r>
                      <a:endParaRPr lang="en-GB" sz="2000" dirty="0">
                        <a:effectLst/>
                        <a:latin typeface="Calibri"/>
                        <a:ea typeface="SimSu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Wald</a:t>
                      </a:r>
                      <a:endParaRPr lang="en-GB" sz="2000">
                        <a:effectLst/>
                        <a:latin typeface="Calibri"/>
                        <a:ea typeface="SimSu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df</a:t>
                      </a:r>
                      <a:endParaRPr lang="en-GB" sz="2000">
                        <a:effectLst/>
                        <a:latin typeface="Calibri"/>
                        <a:ea typeface="SimSu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p</a:t>
                      </a:r>
                      <a:endParaRPr lang="en-GB" sz="2000">
                        <a:effectLst/>
                        <a:latin typeface="Calibri"/>
                        <a:ea typeface="SimSu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4315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 smtClean="0">
                          <a:effectLst/>
                        </a:rPr>
                        <a:t>Insecure attachment style</a:t>
                      </a:r>
                      <a:endParaRPr lang="en-GB" sz="2000" dirty="0">
                        <a:effectLst/>
                        <a:latin typeface="Calibri"/>
                        <a:ea typeface="SimSu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5.04</a:t>
                      </a:r>
                      <a:endParaRPr lang="en-GB" sz="2000" dirty="0">
                        <a:effectLst/>
                        <a:latin typeface="Calibri"/>
                        <a:ea typeface="SimSu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17.54</a:t>
                      </a:r>
                      <a:endParaRPr lang="en-GB" sz="2000" dirty="0">
                        <a:effectLst/>
                        <a:latin typeface="Calibri"/>
                        <a:ea typeface="SimSu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1</a:t>
                      </a:r>
                      <a:endParaRPr lang="en-GB" sz="2000">
                        <a:effectLst/>
                        <a:latin typeface="Calibri"/>
                        <a:ea typeface="SimSu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.000</a:t>
                      </a:r>
                      <a:endParaRPr lang="en-GB" sz="2000">
                        <a:effectLst/>
                        <a:latin typeface="Calibri"/>
                        <a:ea typeface="SimSu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9139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Severe event present</a:t>
                      </a:r>
                      <a:endParaRPr lang="en-GB" sz="2000" dirty="0">
                        <a:effectLst/>
                        <a:latin typeface="Calibri"/>
                        <a:ea typeface="SimSu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 smtClean="0">
                          <a:effectLst/>
                        </a:rPr>
                        <a:t>3.77</a:t>
                      </a:r>
                      <a:endParaRPr lang="en-GB" sz="2000" dirty="0">
                        <a:effectLst/>
                        <a:latin typeface="Calibri"/>
                        <a:ea typeface="SimSu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11.74</a:t>
                      </a:r>
                      <a:endParaRPr lang="en-GB" sz="2000" dirty="0">
                        <a:effectLst/>
                        <a:latin typeface="Calibri"/>
                        <a:ea typeface="SimSu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1</a:t>
                      </a:r>
                      <a:endParaRPr lang="en-GB" sz="2000" dirty="0">
                        <a:effectLst/>
                        <a:latin typeface="Calibri"/>
                        <a:ea typeface="SimSu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.</a:t>
                      </a:r>
                      <a:r>
                        <a:rPr lang="en-GB" sz="2000" dirty="0" smtClean="0">
                          <a:effectLst/>
                        </a:rPr>
                        <a:t>001</a:t>
                      </a:r>
                      <a:endParaRPr lang="en-GB" sz="2000" dirty="0">
                        <a:effectLst/>
                        <a:latin typeface="Calibri"/>
                        <a:ea typeface="SimSun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832201" y="4641538"/>
            <a:ext cx="734481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SimSun" pitchFamily="2" charset="-122"/>
                <a:cs typeface="Arial" pitchFamily="34" charset="0"/>
              </a:rPr>
              <a:t>Outcome GHQ depression in the year. Goodness of fit 76.7%</a:t>
            </a:r>
            <a:endParaRPr kumimoji="0" lang="en-GB" alt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2330450" y="3478213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4" descr="C:\Users\User\AppData\Local\Microsoft\Windows\INetCache\IE\QYH86L6E\trust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201" y="5251002"/>
            <a:ext cx="1859569" cy="1075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1" name="Picture 5" descr="C:\Users\User\AppData\Local\Microsoft\Windows\INetCache\IE\HN2Y5FV4\you_+_work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5180451"/>
            <a:ext cx="2145305" cy="12523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3" descr="C:\Users\User\AppData\Local\Microsoft\Windows\INetCache\IE\W75YAKNY\tragedy_theatre_mask_sad[1]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0296" y="5180451"/>
            <a:ext cx="1092226" cy="13788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4085821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Vulnerability- provoking agent </a:t>
            </a:r>
            <a:br>
              <a:rPr lang="en-GB" dirty="0" smtClean="0"/>
            </a:br>
            <a:r>
              <a:rPr lang="en-GB" dirty="0" smtClean="0"/>
              <a:t>model of depression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4168194" y="2086998"/>
            <a:ext cx="1734706" cy="646331"/>
          </a:xfrm>
          <a:prstGeom prst="rect">
            <a:avLst/>
          </a:prstGeom>
          <a:solidFill>
            <a:schemeClr val="accent6"/>
          </a:solidFill>
          <a:ln w="28575">
            <a:solidFill>
              <a:schemeClr val="accent6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/>
              <a:t>Provoking agent</a:t>
            </a:r>
          </a:p>
          <a:p>
            <a:r>
              <a:rPr lang="en-GB" dirty="0" smtClean="0"/>
              <a:t>Severe life event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2123728" y="3505852"/>
            <a:ext cx="1522583" cy="1200329"/>
          </a:xfrm>
          <a:prstGeom prst="rect">
            <a:avLst/>
          </a:prstGeom>
          <a:solidFill>
            <a:srgbClr val="CCFF99"/>
          </a:solidFill>
          <a:ln w="28575">
            <a:solidFill>
              <a:schemeClr val="accent3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Vulnerability</a:t>
            </a:r>
          </a:p>
          <a:p>
            <a:r>
              <a:rPr lang="en-GB" dirty="0" err="1" smtClean="0"/>
              <a:t>Eg</a:t>
            </a:r>
            <a:r>
              <a:rPr lang="en-GB" dirty="0" smtClean="0"/>
              <a:t> insecure attachment</a:t>
            </a:r>
          </a:p>
          <a:p>
            <a:r>
              <a:rPr lang="en-GB" dirty="0" smtClean="0"/>
              <a:t>style</a:t>
            </a:r>
          </a:p>
        </p:txBody>
      </p:sp>
      <p:sp>
        <p:nvSpPr>
          <p:cNvPr id="5" name="Oval 4"/>
          <p:cNvSpPr/>
          <p:nvPr/>
        </p:nvSpPr>
        <p:spPr>
          <a:xfrm>
            <a:off x="6562560" y="3393823"/>
            <a:ext cx="1800200" cy="1274440"/>
          </a:xfrm>
          <a:prstGeom prst="ellipse">
            <a:avLst/>
          </a:prstGeom>
          <a:solidFill>
            <a:srgbClr val="CC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Onset depression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6" name="Right Arrow 5"/>
          <p:cNvSpPr/>
          <p:nvPr/>
        </p:nvSpPr>
        <p:spPr>
          <a:xfrm>
            <a:off x="3851920" y="4036579"/>
            <a:ext cx="2592288" cy="185926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Down Arrow 6"/>
          <p:cNvSpPr/>
          <p:nvPr/>
        </p:nvSpPr>
        <p:spPr>
          <a:xfrm>
            <a:off x="5004048" y="2733329"/>
            <a:ext cx="144016" cy="1260883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Curved Down Arrow 7"/>
          <p:cNvSpPr/>
          <p:nvPr/>
        </p:nvSpPr>
        <p:spPr>
          <a:xfrm rot="19826283">
            <a:off x="2294393" y="2356972"/>
            <a:ext cx="1904148" cy="610456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9" name="Curved Up Arrow 8"/>
          <p:cNvSpPr/>
          <p:nvPr/>
        </p:nvSpPr>
        <p:spPr>
          <a:xfrm>
            <a:off x="3646311" y="4797152"/>
            <a:ext cx="3024336" cy="720080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0" name="Curved Down Arrow 9"/>
          <p:cNvSpPr/>
          <p:nvPr/>
        </p:nvSpPr>
        <p:spPr>
          <a:xfrm rot="2750989">
            <a:off x="5841231" y="2469053"/>
            <a:ext cx="1656184" cy="528552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23528" y="3641836"/>
            <a:ext cx="1144865" cy="923330"/>
          </a:xfrm>
          <a:prstGeom prst="rect">
            <a:avLst/>
          </a:prstGeom>
          <a:solidFill>
            <a:srgbClr val="FFCCFF"/>
          </a:solidFill>
          <a:ln w="28575">
            <a:solidFill>
              <a:srgbClr val="FF99FF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/>
              <a:t>Childhood</a:t>
            </a:r>
          </a:p>
          <a:p>
            <a:r>
              <a:rPr lang="en-GB" dirty="0" smtClean="0"/>
              <a:t>Loss/</a:t>
            </a:r>
          </a:p>
          <a:p>
            <a:r>
              <a:rPr lang="en-GB" dirty="0" smtClean="0"/>
              <a:t>adversity</a:t>
            </a:r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1083127" y="6021288"/>
            <a:ext cx="6585217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3979691" y="6091716"/>
            <a:ext cx="30243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Timeline</a:t>
            </a:r>
            <a:endParaRPr lang="en-GB" dirty="0"/>
          </a:p>
        </p:txBody>
      </p:sp>
      <p:sp>
        <p:nvSpPr>
          <p:cNvPr id="18" name="Right Arrow 17"/>
          <p:cNvSpPr/>
          <p:nvPr/>
        </p:nvSpPr>
        <p:spPr>
          <a:xfrm>
            <a:off x="1547664" y="3965000"/>
            <a:ext cx="504056" cy="25750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596750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Findings  – Early loss of parent</a:t>
            </a:r>
            <a:br>
              <a:rPr lang="en-GB" dirty="0" smtClean="0"/>
            </a:br>
            <a:r>
              <a:rPr lang="en-GB" dirty="0" err="1" smtClean="0"/>
              <a:t>DeCC</a:t>
            </a:r>
            <a:r>
              <a:rPr lang="en-GB" dirty="0" smtClean="0"/>
              <a:t> sample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31656067"/>
              </p:ext>
            </p:extLst>
          </p:nvPr>
        </p:nvGraphicFramePr>
        <p:xfrm>
          <a:off x="1151402" y="1726565"/>
          <a:ext cx="7488832" cy="50405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3858343" y="1763524"/>
            <a:ext cx="7136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p</a:t>
            </a:r>
            <a:r>
              <a:rPr lang="en-GB" dirty="0" smtClean="0"/>
              <a:t>&lt;.04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5724128" y="2195572"/>
            <a:ext cx="3962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ns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4895818" y="1835532"/>
            <a:ext cx="3962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ns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2994247" y="1835532"/>
            <a:ext cx="7136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p</a:t>
            </a:r>
            <a:r>
              <a:rPr lang="en-GB" dirty="0" smtClean="0"/>
              <a:t>&lt;.04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2087506" y="3203684"/>
            <a:ext cx="3962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ns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1441899" y="1424720"/>
            <a:ext cx="15523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% with feature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7083481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Severe events </a:t>
            </a:r>
            <a:r>
              <a:rPr lang="en-GB" i="1" dirty="0" smtClean="0"/>
              <a:t>prior</a:t>
            </a:r>
            <a:r>
              <a:rPr lang="en-GB" dirty="0" smtClean="0"/>
              <a:t> to onset depression – </a:t>
            </a:r>
            <a:r>
              <a:rPr lang="en-GB" dirty="0" err="1" smtClean="0"/>
              <a:t>DeCC</a:t>
            </a:r>
            <a:r>
              <a:rPr lang="en-GB" dirty="0" smtClean="0"/>
              <a:t> sample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3861502"/>
              </p:ext>
            </p:extLst>
          </p:nvPr>
        </p:nvGraphicFramePr>
        <p:xfrm>
          <a:off x="457200" y="1600201"/>
          <a:ext cx="7283152" cy="42770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995936" y="5986173"/>
            <a:ext cx="44045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*+2: loss, danger, humiliation, Goal frustration, trauma;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2900953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Onset depression model</a:t>
            </a:r>
            <a:br>
              <a:rPr lang="en-GB" dirty="0" smtClean="0"/>
            </a:br>
            <a:r>
              <a:rPr lang="en-GB" dirty="0" smtClean="0"/>
              <a:t>- confirmed in </a:t>
            </a:r>
            <a:r>
              <a:rPr lang="en-GB" dirty="0" err="1" smtClean="0"/>
              <a:t>DeCC</a:t>
            </a:r>
            <a:r>
              <a:rPr lang="en-GB" dirty="0" smtClean="0"/>
              <a:t> sample</a:t>
            </a:r>
            <a:endParaRPr lang="en-GB" dirty="0"/>
          </a:p>
        </p:txBody>
      </p:sp>
      <p:graphicFrame>
        <p:nvGraphicFramePr>
          <p:cNvPr id="5" name="Content Placeholder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95988337"/>
              </p:ext>
            </p:extLst>
          </p:nvPr>
        </p:nvGraphicFramePr>
        <p:xfrm>
          <a:off x="1466353" y="1988840"/>
          <a:ext cx="5841951" cy="3476958"/>
        </p:xfrm>
        <a:graphic>
          <a:graphicData uri="http://schemas.openxmlformats.org/drawingml/2006/table">
            <a:tbl>
              <a:tblPr firstRow="1" firstCol="1" bandRow="1">
                <a:tableStyleId>{21E4AEA4-8DFA-4A89-87EB-49C32662AFE0}</a:tableStyleId>
              </a:tblPr>
              <a:tblGrid>
                <a:gridCol w="1529168"/>
                <a:gridCol w="1529168"/>
                <a:gridCol w="1019445"/>
                <a:gridCol w="820852"/>
                <a:gridCol w="943318"/>
              </a:tblGrid>
              <a:tr h="44315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Variable</a:t>
                      </a:r>
                      <a:endParaRPr lang="en-GB" sz="2000" dirty="0">
                        <a:effectLst/>
                        <a:latin typeface="Calibri"/>
                        <a:ea typeface="SimSu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OR</a:t>
                      </a:r>
                      <a:endParaRPr lang="en-GB" sz="2000" dirty="0">
                        <a:effectLst/>
                        <a:latin typeface="Calibri"/>
                        <a:ea typeface="SimSu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Wald</a:t>
                      </a:r>
                      <a:endParaRPr lang="en-GB" sz="2000">
                        <a:effectLst/>
                        <a:latin typeface="Calibri"/>
                        <a:ea typeface="SimSu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df</a:t>
                      </a:r>
                      <a:endParaRPr lang="en-GB" sz="2000">
                        <a:effectLst/>
                        <a:latin typeface="Calibri"/>
                        <a:ea typeface="SimSu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p</a:t>
                      </a:r>
                      <a:endParaRPr lang="en-GB" sz="2000">
                        <a:effectLst/>
                        <a:latin typeface="Calibri"/>
                        <a:ea typeface="SimSu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4315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 smtClean="0">
                          <a:effectLst/>
                        </a:rPr>
                        <a:t>Loss of</a:t>
                      </a:r>
                      <a:r>
                        <a:rPr lang="en-GB" sz="2000" baseline="0" dirty="0" smtClean="0">
                          <a:effectLst/>
                        </a:rPr>
                        <a:t> parent &lt;age17</a:t>
                      </a:r>
                      <a:endParaRPr lang="en-GB" sz="2000" dirty="0">
                        <a:effectLst/>
                        <a:latin typeface="Calibri"/>
                        <a:ea typeface="SimSu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 smtClean="0">
                          <a:effectLst/>
                        </a:rPr>
                        <a:t>1.03</a:t>
                      </a:r>
                      <a:endParaRPr lang="en-GB" sz="2000" dirty="0">
                        <a:effectLst/>
                        <a:latin typeface="Calibri"/>
                        <a:ea typeface="SimSu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 smtClean="0">
                          <a:effectLst/>
                        </a:rPr>
                        <a:t>.006</a:t>
                      </a:r>
                      <a:endParaRPr lang="en-GB" sz="2000" dirty="0">
                        <a:effectLst/>
                        <a:latin typeface="Calibri"/>
                        <a:ea typeface="SimSu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 smtClean="0">
                          <a:effectLst/>
                        </a:rPr>
                        <a:t>1</a:t>
                      </a:r>
                      <a:endParaRPr lang="en-GB" sz="2000" dirty="0">
                        <a:effectLst/>
                        <a:latin typeface="Calibri"/>
                        <a:ea typeface="SimSu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 smtClean="0">
                          <a:effectLst/>
                        </a:rPr>
                        <a:t>.940</a:t>
                      </a:r>
                      <a:endParaRPr lang="en-GB" sz="2000" dirty="0">
                        <a:effectLst/>
                        <a:latin typeface="Calibri"/>
                        <a:ea typeface="SimSu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4315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 smtClean="0">
                          <a:effectLst/>
                        </a:rPr>
                        <a:t>Insecure attachment style</a:t>
                      </a:r>
                      <a:endParaRPr lang="en-GB" sz="2000" dirty="0">
                        <a:effectLst/>
                        <a:latin typeface="Calibri"/>
                        <a:ea typeface="SimSu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 smtClean="0">
                          <a:effectLst/>
                        </a:rPr>
                        <a:t>1.09</a:t>
                      </a:r>
                      <a:endParaRPr lang="en-GB" sz="2000" dirty="0">
                        <a:effectLst/>
                        <a:latin typeface="Calibri"/>
                        <a:ea typeface="SimSu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 smtClean="0">
                          <a:effectLst/>
                        </a:rPr>
                        <a:t>13.50</a:t>
                      </a:r>
                      <a:endParaRPr lang="en-GB" sz="2000" dirty="0">
                        <a:effectLst/>
                        <a:latin typeface="Calibri"/>
                        <a:ea typeface="SimSu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1</a:t>
                      </a:r>
                      <a:endParaRPr lang="en-GB" sz="2000">
                        <a:effectLst/>
                        <a:latin typeface="Calibri"/>
                        <a:ea typeface="SimSu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.000</a:t>
                      </a:r>
                      <a:endParaRPr lang="en-GB" sz="2000">
                        <a:effectLst/>
                        <a:latin typeface="Calibri"/>
                        <a:ea typeface="SimSu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93068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Severe event present</a:t>
                      </a:r>
                      <a:endParaRPr lang="en-GB" sz="2000" dirty="0">
                        <a:effectLst/>
                        <a:latin typeface="Calibri"/>
                        <a:ea typeface="SimSu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 smtClean="0">
                          <a:effectLst/>
                        </a:rPr>
                        <a:t>2.95</a:t>
                      </a:r>
                      <a:endParaRPr lang="en-GB" sz="2000" dirty="0">
                        <a:effectLst/>
                        <a:latin typeface="Calibri"/>
                        <a:ea typeface="SimSu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baseline="0" dirty="0" smtClean="0">
                          <a:effectLst/>
                        </a:rPr>
                        <a:t> 8.10</a:t>
                      </a:r>
                      <a:endParaRPr lang="en-GB" sz="2000" dirty="0">
                        <a:effectLst/>
                        <a:latin typeface="Calibri"/>
                        <a:ea typeface="SimSu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1</a:t>
                      </a:r>
                      <a:endParaRPr lang="en-GB" sz="2000" dirty="0">
                        <a:effectLst/>
                        <a:latin typeface="Calibri"/>
                        <a:ea typeface="SimSu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.</a:t>
                      </a:r>
                      <a:r>
                        <a:rPr lang="en-GB" sz="2000" dirty="0" smtClean="0">
                          <a:effectLst/>
                        </a:rPr>
                        <a:t>004</a:t>
                      </a:r>
                      <a:endParaRPr lang="en-GB" sz="2000" dirty="0">
                        <a:effectLst/>
                        <a:latin typeface="Calibri"/>
                        <a:ea typeface="SimSun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131429" y="5576588"/>
            <a:ext cx="20633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Goodness of fit 81%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1065945" y="1498241"/>
            <a:ext cx="21309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Outcome depression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2643144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Student findings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628800"/>
            <a:ext cx="8229600" cy="4525963"/>
          </a:xfrm>
        </p:spPr>
        <p:txBody>
          <a:bodyPr>
            <a:normAutofit fontScale="92500" lnSpcReduction="20000"/>
          </a:bodyPr>
          <a:lstStyle/>
          <a:p>
            <a:r>
              <a:rPr lang="en-GB" dirty="0" smtClean="0"/>
              <a:t>High depression rates (35</a:t>
            </a:r>
            <a:r>
              <a:rPr lang="en-GB" dirty="0" smtClean="0"/>
              <a:t>%) (compared 8% control group)</a:t>
            </a:r>
            <a:endParaRPr lang="en-GB" dirty="0" smtClean="0"/>
          </a:p>
          <a:p>
            <a:r>
              <a:rPr lang="en-GB" dirty="0" smtClean="0"/>
              <a:t>Low wellbeing  rates (6</a:t>
            </a:r>
            <a:r>
              <a:rPr lang="en-GB" dirty="0" smtClean="0"/>
              <a:t>%) (compared 21% control group)</a:t>
            </a:r>
            <a:endParaRPr lang="en-GB" dirty="0" smtClean="0"/>
          </a:p>
          <a:p>
            <a:r>
              <a:rPr lang="en-GB" dirty="0" smtClean="0"/>
              <a:t>Very high insecure attachment style (83</a:t>
            </a:r>
            <a:r>
              <a:rPr lang="en-GB" dirty="0" smtClean="0"/>
              <a:t>%) (compared 23% control group)</a:t>
            </a:r>
            <a:endParaRPr lang="en-GB" dirty="0" smtClean="0"/>
          </a:p>
          <a:p>
            <a:r>
              <a:rPr lang="en-GB" dirty="0" smtClean="0"/>
              <a:t>Severe events (41%) less than clinical (55%) more than control (34%)</a:t>
            </a:r>
          </a:p>
          <a:p>
            <a:r>
              <a:rPr lang="en-GB" dirty="0" smtClean="0"/>
              <a:t>LTPs (19%) less than clinical (38%), more than controls (12%)</a:t>
            </a:r>
          </a:p>
          <a:p>
            <a:endParaRPr lang="en-GB" dirty="0"/>
          </a:p>
        </p:txBody>
      </p:sp>
      <p:pic>
        <p:nvPicPr>
          <p:cNvPr id="10244" name="Picture 4" descr="C:\Users\User\AppData\Local\Microsoft\Windows\INetCache\IE\W75YAKNY\depression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404664"/>
            <a:ext cx="1202639" cy="1152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5" name="Picture 5" descr="C:\Users\User\AppData\Local\Microsoft\Windows\INetCache\IE\HN2Y5FV4\ye[1]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8825" y="5373216"/>
            <a:ext cx="1872208" cy="1246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693045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3648" y="274638"/>
            <a:ext cx="7283152" cy="1143000"/>
          </a:xfrm>
        </p:spPr>
        <p:txBody>
          <a:bodyPr>
            <a:noAutofit/>
          </a:bodyPr>
          <a:lstStyle/>
          <a:p>
            <a:r>
              <a:rPr lang="en-GB" sz="3600" dirty="0" smtClean="0"/>
              <a:t>Findings – students</a:t>
            </a:r>
            <a:br>
              <a:rPr lang="en-GB" sz="3600" dirty="0" smtClean="0"/>
            </a:br>
            <a:r>
              <a:rPr lang="en-GB" sz="2800" dirty="0" smtClean="0"/>
              <a:t>Vulnerability, negative events &amp; depression</a:t>
            </a:r>
            <a:endParaRPr lang="en-GB" sz="2800" dirty="0"/>
          </a:p>
        </p:txBody>
      </p:sp>
      <p:graphicFrame>
        <p:nvGraphicFramePr>
          <p:cNvPr id="18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21302239"/>
              </p:ext>
            </p:extLst>
          </p:nvPr>
        </p:nvGraphicFramePr>
        <p:xfrm>
          <a:off x="853330" y="1556792"/>
          <a:ext cx="7269935" cy="48965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4216774" y="3384452"/>
            <a:ext cx="7136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p</a:t>
            </a:r>
            <a:r>
              <a:rPr lang="en-GB" dirty="0" smtClean="0"/>
              <a:t>&lt;.02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008944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3648" y="274638"/>
            <a:ext cx="7283152" cy="1143000"/>
          </a:xfrm>
        </p:spPr>
        <p:txBody>
          <a:bodyPr>
            <a:noAutofit/>
          </a:bodyPr>
          <a:lstStyle/>
          <a:p>
            <a:r>
              <a:rPr lang="en-GB" sz="3600" dirty="0" smtClean="0"/>
              <a:t>Findings – students</a:t>
            </a:r>
            <a:br>
              <a:rPr lang="en-GB" sz="3600" dirty="0" smtClean="0"/>
            </a:br>
            <a:r>
              <a:rPr lang="en-GB" sz="3600" dirty="0" smtClean="0"/>
              <a:t>Depression model - confirmed</a:t>
            </a:r>
            <a:endParaRPr lang="en-GB" sz="2800" dirty="0"/>
          </a:p>
        </p:txBody>
      </p:sp>
      <p:graphicFrame>
        <p:nvGraphicFramePr>
          <p:cNvPr id="21" name="Table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7158401"/>
              </p:ext>
            </p:extLst>
          </p:nvPr>
        </p:nvGraphicFramePr>
        <p:xfrm>
          <a:off x="755576" y="2071515"/>
          <a:ext cx="5710304" cy="265713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22399"/>
                <a:gridCol w="967018"/>
                <a:gridCol w="1174346"/>
                <a:gridCol w="624481"/>
                <a:gridCol w="922060"/>
              </a:tblGrid>
              <a:tr h="44428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Variable</a:t>
                      </a:r>
                      <a:endParaRPr lang="en-GB" sz="16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OR</a:t>
                      </a:r>
                      <a:endParaRPr lang="en-GB" sz="1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Wald</a:t>
                      </a:r>
                      <a:endParaRPr lang="en-GB" sz="1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df</a:t>
                      </a:r>
                      <a:endParaRPr lang="en-GB" sz="1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p</a:t>
                      </a:r>
                      <a:endParaRPr lang="en-GB" sz="1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2413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Early loss parent</a:t>
                      </a:r>
                      <a:endParaRPr lang="en-GB" sz="16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1.10</a:t>
                      </a:r>
                      <a:endParaRPr lang="en-GB" sz="1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.05</a:t>
                      </a:r>
                      <a:endParaRPr lang="en-GB" sz="1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1</a:t>
                      </a:r>
                      <a:endParaRPr lang="en-GB" sz="1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.822</a:t>
                      </a:r>
                      <a:endParaRPr lang="en-GB" sz="1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4306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</a:rPr>
                        <a:t>Insecure avoidant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</a:rPr>
                        <a:t>attachment</a:t>
                      </a:r>
                      <a:endParaRPr lang="en-GB" sz="16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 smtClean="0">
                          <a:effectLst/>
                        </a:rPr>
                        <a:t>1.06</a:t>
                      </a:r>
                      <a:endParaRPr lang="en-GB" sz="1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 smtClean="0">
                          <a:effectLst/>
                        </a:rPr>
                        <a:t>3.79</a:t>
                      </a:r>
                      <a:endParaRPr lang="en-GB" sz="1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1</a:t>
                      </a:r>
                      <a:endParaRPr lang="en-GB" sz="1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.</a:t>
                      </a:r>
                      <a:r>
                        <a:rPr lang="en-GB" sz="1800" dirty="0" smtClean="0">
                          <a:effectLst/>
                        </a:rPr>
                        <a:t>05</a:t>
                      </a:r>
                      <a:endParaRPr lang="en-GB" sz="1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94566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Severe </a:t>
                      </a:r>
                      <a:r>
                        <a:rPr lang="en-GB" sz="1600" dirty="0" smtClean="0">
                          <a:effectLst/>
                        </a:rPr>
                        <a:t> trauma event present pre onset</a:t>
                      </a:r>
                      <a:endParaRPr lang="en-GB" sz="16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 smtClean="0">
                          <a:effectLst/>
                        </a:rPr>
                        <a:t>22.25</a:t>
                      </a:r>
                      <a:endParaRPr lang="en-GB" sz="1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 smtClean="0">
                          <a:effectLst/>
                        </a:rPr>
                        <a:t>8.33</a:t>
                      </a:r>
                      <a:endParaRPr lang="en-GB" sz="1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1</a:t>
                      </a:r>
                      <a:endParaRPr lang="en-GB" sz="1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.</a:t>
                      </a:r>
                      <a:r>
                        <a:rPr lang="en-GB" sz="1800" dirty="0" smtClean="0">
                          <a:effectLst/>
                        </a:rPr>
                        <a:t>004</a:t>
                      </a:r>
                      <a:endParaRPr lang="en-GB" sz="1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20" name="Rectangle 19"/>
          <p:cNvSpPr/>
          <p:nvPr/>
        </p:nvSpPr>
        <p:spPr>
          <a:xfrm>
            <a:off x="821441" y="4719778"/>
            <a:ext cx="49685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GB" altLang="en-US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GHQ depression outcome –  Goodness </a:t>
            </a:r>
            <a:r>
              <a:rPr lang="en-GB" altLang="en-US" dirty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of fit </a:t>
            </a:r>
            <a:r>
              <a:rPr lang="en-GB" altLang="en-US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71.2%</a:t>
            </a:r>
            <a:endParaRPr lang="en-GB" altLang="en-US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Picture 5" descr="C:\Users\User\AppData\Local\Microsoft\Windows\INetCache\IE\W75YAKNY\stress1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3882770"/>
            <a:ext cx="2057061" cy="20433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051720" y="1628800"/>
            <a:ext cx="25079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Binary logistic regression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8564107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Student grade achievement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75203320"/>
              </p:ext>
            </p:extLst>
          </p:nvPr>
        </p:nvGraphicFramePr>
        <p:xfrm>
          <a:off x="539552" y="1340768"/>
          <a:ext cx="2746648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78064"/>
                <a:gridCol w="1768584"/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Grade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% (n=126)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1st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13</a:t>
                      </a:r>
                      <a:r>
                        <a:rPr lang="en-GB" baseline="0" dirty="0" smtClean="0"/>
                        <a:t> (16)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2i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45 (57)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2ii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26 (33)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3rd</a:t>
                      </a:r>
                      <a:endParaRPr lang="en-GB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13</a:t>
                      </a:r>
                      <a:r>
                        <a:rPr lang="en-GB" baseline="0" dirty="0" smtClean="0"/>
                        <a:t> (16)</a:t>
                      </a:r>
                      <a:endParaRPr lang="en-GB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Fail</a:t>
                      </a:r>
                      <a:endParaRPr lang="en-GB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  2 (3)</a:t>
                      </a:r>
                      <a:endParaRPr lang="en-GB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3009151"/>
              </p:ext>
            </p:extLst>
          </p:nvPr>
        </p:nvGraphicFramePr>
        <p:xfrm>
          <a:off x="4067944" y="1340768"/>
          <a:ext cx="3240360" cy="3235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00"/>
                <a:gridCol w="1440160"/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Correlations 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Grade average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GHQ score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 .14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Health problem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-.01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All events</a:t>
                      </a:r>
                      <a:endParaRPr lang="en-GB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-.25**</a:t>
                      </a:r>
                      <a:endParaRPr lang="en-GB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Severe events</a:t>
                      </a:r>
                      <a:endParaRPr lang="en-GB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-.23**</a:t>
                      </a:r>
                      <a:endParaRPr lang="en-GB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Education</a:t>
                      </a:r>
                      <a:r>
                        <a:rPr lang="en-GB" baseline="0" dirty="0" smtClean="0"/>
                        <a:t> events</a:t>
                      </a:r>
                      <a:endParaRPr lang="en-GB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-.18*</a:t>
                      </a:r>
                      <a:endParaRPr lang="en-GB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Total LTPs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 .03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Severe LTPs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.13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195613"/>
              </p:ext>
            </p:extLst>
          </p:nvPr>
        </p:nvGraphicFramePr>
        <p:xfrm>
          <a:off x="539552" y="3933056"/>
          <a:ext cx="2831976" cy="1752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12168"/>
                <a:gridCol w="1319808"/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Attachment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Grade </a:t>
                      </a:r>
                      <a:r>
                        <a:rPr lang="en-GB" dirty="0" err="1" smtClean="0"/>
                        <a:t>av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Total score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.38**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Anxious score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.59*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Avoidant score</a:t>
                      </a:r>
                      <a:endParaRPr lang="en-GB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.65**</a:t>
                      </a:r>
                      <a:endParaRPr lang="en-GB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</a:tr>
            </a:tbl>
          </a:graphicData>
        </a:graphic>
      </p:graphicFrame>
      <p:pic>
        <p:nvPicPr>
          <p:cNvPr id="7" name="Picture 2" descr="C:\Users\User\AppData\Local\Microsoft\Windows\INetCache\IE\W75YAKNY\graduation_hat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4581128"/>
            <a:ext cx="1828800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2903338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Findings 5 –Student good grades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00408338"/>
              </p:ext>
            </p:extLst>
          </p:nvPr>
        </p:nvGraphicFramePr>
        <p:xfrm>
          <a:off x="457200" y="1600201"/>
          <a:ext cx="7139136" cy="40610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5" name="Picture 3" descr="C:\Users\User\AppData\Local\Microsoft\Windows\INetCache\IE\HN2Y5FV4\BonneNote[1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1268760"/>
            <a:ext cx="1822704" cy="121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563888" y="5867980"/>
            <a:ext cx="15383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Not significant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7236296" y="3933056"/>
            <a:ext cx="89768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Absent</a:t>
            </a:r>
          </a:p>
          <a:p>
            <a:r>
              <a:rPr lang="en-GB" dirty="0" smtClean="0"/>
              <a:t>Present</a:t>
            </a:r>
          </a:p>
          <a:p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6892309" y="4329971"/>
            <a:ext cx="216024" cy="17914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02356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Aims of the study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260004"/>
            <a:ext cx="8352928" cy="4137323"/>
          </a:xfrm>
        </p:spPr>
        <p:txBody>
          <a:bodyPr>
            <a:noAutofit/>
          </a:bodyPr>
          <a:lstStyle/>
          <a:p>
            <a:r>
              <a:rPr lang="en-GB" sz="2400" dirty="0" smtClean="0"/>
              <a:t>To design an online assessment of recent life change both  negative and positive events and long term problems.</a:t>
            </a:r>
          </a:p>
          <a:p>
            <a:pPr lvl="1"/>
            <a:r>
              <a:rPr lang="en-GB" sz="2400" dirty="0" smtClean="0"/>
              <a:t>To check its reliability over time, and its validity in comparison to an  interview measure (LEDS)</a:t>
            </a:r>
          </a:p>
          <a:p>
            <a:r>
              <a:rPr lang="en-GB" sz="2400" dirty="0" smtClean="0"/>
              <a:t>To test the association of events with self-report measures of </a:t>
            </a:r>
          </a:p>
          <a:p>
            <a:pPr lvl="1"/>
            <a:r>
              <a:rPr lang="en-GB" sz="2400" dirty="0" smtClean="0"/>
              <a:t>depression, wellbeing, physical illness and attachment style. </a:t>
            </a:r>
          </a:p>
          <a:p>
            <a:pPr lvl="1"/>
            <a:r>
              <a:rPr lang="en-GB" sz="2400" dirty="0" smtClean="0"/>
              <a:t>Poor grade average in 1</a:t>
            </a:r>
            <a:r>
              <a:rPr lang="en-GB" sz="2400" baseline="30000" dirty="0" smtClean="0"/>
              <a:t>st</a:t>
            </a:r>
            <a:r>
              <a:rPr lang="en-GB" sz="2400" dirty="0" smtClean="0"/>
              <a:t> year students.</a:t>
            </a:r>
          </a:p>
          <a:p>
            <a:r>
              <a:rPr lang="en-GB" sz="2400" dirty="0" smtClean="0"/>
              <a:t>To replicate the vulnerability-provoking agent model of depression.</a:t>
            </a:r>
          </a:p>
          <a:p>
            <a:r>
              <a:rPr lang="en-GB" sz="2400" dirty="0" smtClean="0"/>
              <a:t>Severe events important – those highly negative and focused on the self. Categories such as trauma (bereavement, violence) increase </a:t>
            </a:r>
            <a:r>
              <a:rPr lang="en-GB" sz="2400" dirty="0" smtClean="0"/>
              <a:t>risk. Features </a:t>
            </a:r>
            <a:r>
              <a:rPr lang="en-GB" sz="2400" dirty="0" smtClean="0"/>
              <a:t>of severe events such as loss, danger, humiliation, goal frustration increase risk.</a:t>
            </a:r>
          </a:p>
          <a:p>
            <a:pPr marL="0" indent="0">
              <a:buNone/>
            </a:pPr>
            <a:endParaRPr lang="en-GB" sz="2400" dirty="0"/>
          </a:p>
        </p:txBody>
      </p:sp>
      <p:pic>
        <p:nvPicPr>
          <p:cNvPr id="4098" name="Picture 2" descr="C:\Users\User\AppData\Local\Microsoft\Windows\INetCache\IE\HN2Y5FV4\objectives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9510" y="32230"/>
            <a:ext cx="1874490" cy="12496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41962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Findings 5 – Student poor grades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00980183"/>
              </p:ext>
            </p:extLst>
          </p:nvPr>
        </p:nvGraphicFramePr>
        <p:xfrm>
          <a:off x="897117" y="1221520"/>
          <a:ext cx="7447289" cy="48965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9" name="Picture 4" descr="C:\Users\User\AppData\Local\Microsoft\Windows\INetCache\IE\W75YAKNY\f-school-letter-grade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9942" y="1232410"/>
            <a:ext cx="1452301" cy="968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146330" y="2245514"/>
            <a:ext cx="7104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P&lt;.03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1763688" y="2015945"/>
            <a:ext cx="3962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ns</a:t>
            </a:r>
            <a:endParaRPr lang="en-GB" dirty="0"/>
          </a:p>
        </p:txBody>
      </p:sp>
      <p:sp>
        <p:nvSpPr>
          <p:cNvPr id="12" name="Rectangle 11"/>
          <p:cNvSpPr/>
          <p:nvPr/>
        </p:nvSpPr>
        <p:spPr>
          <a:xfrm>
            <a:off x="8460432" y="3933056"/>
            <a:ext cx="288032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/>
          <p:cNvSpPr/>
          <p:nvPr/>
        </p:nvSpPr>
        <p:spPr>
          <a:xfrm>
            <a:off x="8460432" y="4293096"/>
            <a:ext cx="288032" cy="21602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/>
          <p:cNvSpPr txBox="1"/>
          <p:nvPr/>
        </p:nvSpPr>
        <p:spPr>
          <a:xfrm>
            <a:off x="5104776" y="2245514"/>
            <a:ext cx="7104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P&lt;.03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6428549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Findings 4 – Wellbeing</a:t>
            </a:r>
            <a:br>
              <a:rPr lang="en-GB" dirty="0" smtClean="0"/>
            </a:br>
            <a:r>
              <a:rPr lang="en-GB" dirty="0" smtClean="0"/>
              <a:t>Positive events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6088" y="1680363"/>
            <a:ext cx="8229600" cy="4525963"/>
          </a:xfrm>
        </p:spPr>
        <p:txBody>
          <a:bodyPr/>
          <a:lstStyle/>
          <a:p>
            <a:r>
              <a:rPr lang="en-GB" dirty="0" smtClean="0"/>
              <a:t>48% had a high positive event</a:t>
            </a:r>
          </a:p>
          <a:p>
            <a:pPr lvl="2"/>
            <a:r>
              <a:rPr lang="en-GB" dirty="0" smtClean="0"/>
              <a:t>Similar rates between groups (45%-52%)</a:t>
            </a:r>
          </a:p>
          <a:p>
            <a:r>
              <a:rPr lang="en-GB" dirty="0" smtClean="0"/>
              <a:t>Most common domains</a:t>
            </a:r>
          </a:p>
          <a:p>
            <a:pPr lvl="2"/>
            <a:r>
              <a:rPr lang="en-GB" dirty="0" smtClean="0"/>
              <a:t>21% education; 21% work; 12% health</a:t>
            </a:r>
          </a:p>
          <a:p>
            <a:pPr lvl="2"/>
            <a:r>
              <a:rPr lang="en-GB" dirty="0" smtClean="0"/>
              <a:t>Students had highest education positive events; least health positive events</a:t>
            </a:r>
          </a:p>
          <a:p>
            <a:r>
              <a:rPr lang="en-GB" dirty="0" smtClean="0"/>
              <a:t>Most common characteristics:</a:t>
            </a:r>
          </a:p>
          <a:p>
            <a:pPr lvl="2"/>
            <a:r>
              <a:rPr lang="en-GB" dirty="0" smtClean="0"/>
              <a:t>20% relief; 14% routinisation; 16% anchoring; 17% self-image</a:t>
            </a:r>
          </a:p>
        </p:txBody>
      </p:sp>
      <p:pic>
        <p:nvPicPr>
          <p:cNvPr id="4" name="Picture 2" descr="C:\Users\User\AppData\Local\Microsoft\Windows\INetCache\IE\Y1SYZM4M\Tree-Clip-Art-3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908720"/>
            <a:ext cx="1397000" cy="1511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9" name="Picture 3" descr="C:\Users\User\AppData\Local\Microsoft\Windows\INetCache\IE\Y1SYZM4M\diverse-hands-holding-word-wellbeing-40979280[1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1816" y="5445224"/>
            <a:ext cx="2290240" cy="989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052428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Positive experience and wellbeing</a:t>
            </a:r>
            <a:endParaRPr lang="en-GB" dirty="0"/>
          </a:p>
        </p:txBody>
      </p:sp>
      <p:graphicFrame>
        <p:nvGraphicFramePr>
          <p:cNvPr id="3" name="Content Placeholder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73948319"/>
              </p:ext>
            </p:extLst>
          </p:nvPr>
        </p:nvGraphicFramePr>
        <p:xfrm>
          <a:off x="539552" y="2420888"/>
          <a:ext cx="6995120" cy="39890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077342" y="2072179"/>
            <a:ext cx="13079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% wellbeing</a:t>
            </a:r>
            <a:endParaRPr lang="en-GB" dirty="0"/>
          </a:p>
        </p:txBody>
      </p:sp>
      <p:pic>
        <p:nvPicPr>
          <p:cNvPr id="6" name="Picture 4" descr="C:\Users\User\AppData\Local\Microsoft\Windows\INetCache\IE\Y1SYZM4M\sun-47083_960_720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1264164"/>
            <a:ext cx="1872208" cy="1593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0093801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CLEAR is able to provide good data to allow analysis of severe events and depression.</a:t>
            </a:r>
          </a:p>
          <a:p>
            <a:r>
              <a:rPr lang="en-GB" dirty="0" smtClean="0"/>
              <a:t>A provoking agent-vulnerability model confirmed</a:t>
            </a:r>
          </a:p>
          <a:p>
            <a:r>
              <a:rPr lang="en-GB" dirty="0" smtClean="0"/>
              <a:t>Characteristics of events can be examined, including features of negative and positive events</a:t>
            </a:r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5445224"/>
            <a:ext cx="2407116" cy="863445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270977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Next steps – applications re interventions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6895151" cy="4525963"/>
          </a:xfrm>
        </p:spPr>
        <p:txBody>
          <a:bodyPr>
            <a:normAutofit fontScale="85000" lnSpcReduction="10000"/>
          </a:bodyPr>
          <a:lstStyle/>
          <a:p>
            <a:r>
              <a:rPr lang="en-GB" dirty="0" smtClean="0"/>
              <a:t>Trauma services</a:t>
            </a:r>
          </a:p>
          <a:p>
            <a:pPr lvl="1"/>
            <a:r>
              <a:rPr lang="en-GB" dirty="0" smtClean="0"/>
              <a:t>Identifying more varied trauma and related events to aid treatment (Exeter </a:t>
            </a:r>
            <a:r>
              <a:rPr lang="en-GB" dirty="0" err="1" smtClean="0"/>
              <a:t>Uni</a:t>
            </a:r>
            <a:r>
              <a:rPr lang="en-GB" dirty="0" smtClean="0"/>
              <a:t>)</a:t>
            </a:r>
          </a:p>
          <a:p>
            <a:r>
              <a:rPr lang="en-GB" dirty="0" smtClean="0"/>
              <a:t>Perinatal services (NHS)</a:t>
            </a:r>
          </a:p>
          <a:p>
            <a:pPr lvl="1"/>
            <a:r>
              <a:rPr lang="en-GB" dirty="0" smtClean="0"/>
              <a:t>Pioneer Community project Derry N Ireland</a:t>
            </a:r>
          </a:p>
          <a:p>
            <a:pPr lvl="1"/>
            <a:r>
              <a:rPr lang="en-GB" dirty="0" smtClean="0"/>
              <a:t>Vulnerability/resilience severe events and depression re child birth and baby interaction</a:t>
            </a:r>
          </a:p>
          <a:p>
            <a:r>
              <a:rPr lang="en-GB" dirty="0" smtClean="0"/>
              <a:t>Student wellbeing</a:t>
            </a:r>
          </a:p>
          <a:p>
            <a:pPr lvl="1"/>
            <a:r>
              <a:rPr lang="en-GB" dirty="0" smtClean="0"/>
              <a:t>Middlesex </a:t>
            </a:r>
            <a:r>
              <a:rPr lang="en-GB" dirty="0" err="1" smtClean="0"/>
              <a:t>Uni</a:t>
            </a:r>
            <a:r>
              <a:rPr lang="en-GB" dirty="0" smtClean="0"/>
              <a:t> Wellbeing project</a:t>
            </a:r>
          </a:p>
          <a:p>
            <a:r>
              <a:rPr lang="en-GB" dirty="0" smtClean="0"/>
              <a:t>Staff wellbeing</a:t>
            </a:r>
          </a:p>
          <a:p>
            <a:pPr lvl="1"/>
            <a:r>
              <a:rPr lang="en-GB" dirty="0" smtClean="0"/>
              <a:t>HR (QED) in relation to coaching</a:t>
            </a:r>
          </a:p>
        </p:txBody>
      </p:sp>
      <p:pic>
        <p:nvPicPr>
          <p:cNvPr id="1027" name="Picture 3" descr="C:\Users\User\AppData\Local\Microsoft\Windows\INetCache\IE\Y1SYZM4M\students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68251" y="3724752"/>
            <a:ext cx="1540024" cy="10235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User\AppData\Local\Microsoft\Windows\INetCache\IE\Y1SYZM4M\15074546_zim9d[1]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5924" y="4748305"/>
            <a:ext cx="2392351" cy="15885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C:\Users\User\AppData\Local\Microsoft\Windows\INetCache\IE\Y1SYZM4M\34_cute_baby[1]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68251" y="2325427"/>
            <a:ext cx="1616968" cy="12612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C:\Users\User\AppData\Local\Microsoft\Windows\INetCache\IE\W75YAKNY\ptsd_trauma2[1]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4520" y="1412776"/>
            <a:ext cx="1664430" cy="803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7065847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2123728" y="1196752"/>
            <a:ext cx="4680520" cy="1440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0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  <p:txBody>
          <a:bodyPr vert="horz" wrap="square" lIns="36195" tIns="36195" rIns="36195" bIns="36195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400" b="0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Franklin Gothic Medium Cond" pitchFamily="34" charset="0"/>
                <a:cs typeface="Arial" pitchFamily="34" charset="0"/>
              </a:rPr>
              <a:t>clear@mdx.ac.uk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Franklin Gothic Medium Cond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Franklin Gothic Medium Cond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1987104" y="509835"/>
            <a:ext cx="4464496" cy="836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0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  <p:txBody>
          <a:bodyPr vert="horz" wrap="square" lIns="36195" tIns="36195" rIns="36195" bIns="36195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4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Bodoni MT Condensed" pitchFamily="18" charset="0"/>
                <a:cs typeface="Arial" pitchFamily="34" charset="0"/>
              </a:rPr>
              <a:t>CLEAR RESEARCH PROJECT</a:t>
            </a:r>
            <a:endParaRPr kumimoji="0" lang="en-US" altLang="en-US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Rectangle 4" hidden="1"/>
          <p:cNvSpPr>
            <a:spLocks noChangeArrowheads="1"/>
          </p:cNvSpPr>
          <p:nvPr/>
        </p:nvSpPr>
        <p:spPr bwMode="auto">
          <a:xfrm>
            <a:off x="1826259" y="1815126"/>
            <a:ext cx="2332841" cy="800484"/>
          </a:xfrm>
          <a:prstGeom prst="rect">
            <a:avLst/>
          </a:prstGeom>
          <a:solidFill>
            <a:srgbClr val="FFFFFF"/>
          </a:solidFill>
          <a:ln w="31750" algn="ctr">
            <a:solidFill>
              <a:schemeClr val="accent3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4" name="Text Box 5"/>
          <p:cNvSpPr txBox="1">
            <a:spLocks noChangeArrowheads="1"/>
          </p:cNvSpPr>
          <p:nvPr/>
        </p:nvSpPr>
        <p:spPr bwMode="auto">
          <a:xfrm>
            <a:off x="4493316" y="1346448"/>
            <a:ext cx="2410908" cy="737939"/>
          </a:xfrm>
          <a:prstGeom prst="rect">
            <a:avLst/>
          </a:prstGeom>
          <a:solidFill>
            <a:srgbClr val="FFFFFF"/>
          </a:solidFill>
          <a:ln w="31750" algn="in">
            <a:noFill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vert="horz" wrap="square" lIns="36195" tIns="0" rIns="36195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b="0" i="0" u="sng" strike="noStrike" cap="none" normalizeH="0" baseline="0" dirty="0" smtClean="0">
                <a:solidFill>
                  <a:srgbClr val="668019"/>
                </a:solidFill>
                <a:effectLst/>
                <a:latin typeface="Franklin Gothic Medium Cond" pitchFamily="34" charset="0"/>
                <a:cs typeface="Arial" pitchFamily="34" charset="0"/>
              </a:rPr>
              <a:t>www.clearaboutstress.net</a:t>
            </a:r>
            <a:endParaRPr kumimoji="0" lang="en-US" altLang="en-US" b="0" i="0" u="none" strike="noStrike" cap="none" normalizeH="0" baseline="0" dirty="0" smtClean="0"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5764283"/>
            <a:ext cx="1872208" cy="645741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</p:pic>
      <p:pic>
        <p:nvPicPr>
          <p:cNvPr id="3082" name="Picture 10" descr="C:\Users\Toni\AppData\Local\Microsoft\Windows\Temporary Internet Files\Content.IE5\ZDTTKEDC\Thank-you-pinned-note[1]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431" y="1733931"/>
            <a:ext cx="4106701" cy="4106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C:\Users\User\AppData\Local\Microsoft\Windows\INetCache\IE\Y1SYZM4M\sun-47083_960_720[1]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3188" y="2050471"/>
            <a:ext cx="1872208" cy="1593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698770" y="4598881"/>
            <a:ext cx="2052357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/>
              <a:t>Questions?</a:t>
            </a:r>
          </a:p>
          <a:p>
            <a:r>
              <a:rPr lang="en-GB" sz="3200" dirty="0" smtClean="0"/>
              <a:t>Discussion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27033175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Vulnerability- provoking agent </a:t>
            </a:r>
            <a:br>
              <a:rPr lang="en-GB" dirty="0" smtClean="0"/>
            </a:br>
            <a:r>
              <a:rPr lang="en-GB" dirty="0" smtClean="0"/>
              <a:t>model of depression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4168194" y="2086998"/>
            <a:ext cx="1734706" cy="646331"/>
          </a:xfrm>
          <a:prstGeom prst="rect">
            <a:avLst/>
          </a:prstGeom>
          <a:solidFill>
            <a:schemeClr val="accent6"/>
          </a:solidFill>
          <a:ln w="28575">
            <a:solidFill>
              <a:schemeClr val="accent6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/>
              <a:t>Provoking agent</a:t>
            </a:r>
          </a:p>
          <a:p>
            <a:r>
              <a:rPr lang="en-GB" dirty="0" smtClean="0"/>
              <a:t>Severe life event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2123728" y="3505852"/>
            <a:ext cx="1522583" cy="1200329"/>
          </a:xfrm>
          <a:prstGeom prst="rect">
            <a:avLst/>
          </a:prstGeom>
          <a:solidFill>
            <a:srgbClr val="CCFF99"/>
          </a:solidFill>
          <a:ln w="28575">
            <a:solidFill>
              <a:schemeClr val="accent3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Vulnerability</a:t>
            </a:r>
          </a:p>
          <a:p>
            <a:r>
              <a:rPr lang="en-GB" dirty="0" err="1" smtClean="0"/>
              <a:t>Eg</a:t>
            </a:r>
            <a:r>
              <a:rPr lang="en-GB" dirty="0" smtClean="0"/>
              <a:t> insecure attachment</a:t>
            </a:r>
          </a:p>
          <a:p>
            <a:r>
              <a:rPr lang="en-GB" dirty="0" smtClean="0"/>
              <a:t>style</a:t>
            </a:r>
          </a:p>
        </p:txBody>
      </p:sp>
      <p:sp>
        <p:nvSpPr>
          <p:cNvPr id="5" name="Oval 4"/>
          <p:cNvSpPr/>
          <p:nvPr/>
        </p:nvSpPr>
        <p:spPr>
          <a:xfrm>
            <a:off x="6562560" y="3393823"/>
            <a:ext cx="1800200" cy="1274440"/>
          </a:xfrm>
          <a:prstGeom prst="ellipse">
            <a:avLst/>
          </a:prstGeom>
          <a:solidFill>
            <a:srgbClr val="CC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Onset depression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6" name="Right Arrow 5"/>
          <p:cNvSpPr/>
          <p:nvPr/>
        </p:nvSpPr>
        <p:spPr>
          <a:xfrm>
            <a:off x="3851920" y="4036579"/>
            <a:ext cx="2592288" cy="185926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Down Arrow 6"/>
          <p:cNvSpPr/>
          <p:nvPr/>
        </p:nvSpPr>
        <p:spPr>
          <a:xfrm>
            <a:off x="5004048" y="2733329"/>
            <a:ext cx="144016" cy="1260883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Curved Down Arrow 7"/>
          <p:cNvSpPr/>
          <p:nvPr/>
        </p:nvSpPr>
        <p:spPr>
          <a:xfrm rot="19826283">
            <a:off x="2294393" y="2356972"/>
            <a:ext cx="1904148" cy="610456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9" name="Curved Up Arrow 8"/>
          <p:cNvSpPr/>
          <p:nvPr/>
        </p:nvSpPr>
        <p:spPr>
          <a:xfrm>
            <a:off x="3646311" y="4797152"/>
            <a:ext cx="3024336" cy="720080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0" name="Curved Down Arrow 9"/>
          <p:cNvSpPr/>
          <p:nvPr/>
        </p:nvSpPr>
        <p:spPr>
          <a:xfrm rot="2750989">
            <a:off x="5841231" y="2469053"/>
            <a:ext cx="1656184" cy="528552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23528" y="3641836"/>
            <a:ext cx="1144865" cy="923330"/>
          </a:xfrm>
          <a:prstGeom prst="rect">
            <a:avLst/>
          </a:prstGeom>
          <a:solidFill>
            <a:srgbClr val="FFCCFF"/>
          </a:solidFill>
          <a:ln w="28575">
            <a:solidFill>
              <a:srgbClr val="FF99FF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/>
              <a:t>Childhood</a:t>
            </a:r>
          </a:p>
          <a:p>
            <a:r>
              <a:rPr lang="en-GB" dirty="0" smtClean="0"/>
              <a:t>Loss/</a:t>
            </a:r>
          </a:p>
          <a:p>
            <a:r>
              <a:rPr lang="en-GB" dirty="0" smtClean="0"/>
              <a:t>adversity</a:t>
            </a:r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1083127" y="6021288"/>
            <a:ext cx="6585217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3979691" y="6091716"/>
            <a:ext cx="30243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Timeline</a:t>
            </a:r>
            <a:endParaRPr lang="en-GB" dirty="0"/>
          </a:p>
        </p:txBody>
      </p:sp>
      <p:sp>
        <p:nvSpPr>
          <p:cNvPr id="18" name="Right Arrow 17"/>
          <p:cNvSpPr/>
          <p:nvPr/>
        </p:nvSpPr>
        <p:spPr>
          <a:xfrm>
            <a:off x="1547664" y="3965000"/>
            <a:ext cx="504056" cy="25750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7590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Need for new assessment</a:t>
            </a:r>
            <a:endParaRPr lang="en-GB" dirty="0"/>
          </a:p>
        </p:txBody>
      </p:sp>
      <p:pic>
        <p:nvPicPr>
          <p:cNvPr id="5122" name="Picture 2" descr="C:\Users\User\AppData\Local\Microsoft\Windows\INetCache\IE\HN2Y5FV4\686-risk-management_0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1052736"/>
            <a:ext cx="1586239" cy="1032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User\AppData\Local\Microsoft\Windows\INetCache\IE\W75YAKNY\evaluation_checklist_iStock_000005141823XSmall[1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9443" y="4797152"/>
            <a:ext cx="2345060" cy="15523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514230"/>
            <a:ext cx="7427168" cy="4291034"/>
          </a:xfrm>
        </p:spPr>
        <p:txBody>
          <a:bodyPr>
            <a:normAutofit fontScale="85000" lnSpcReduction="20000"/>
          </a:bodyPr>
          <a:lstStyle/>
          <a:p>
            <a:r>
              <a:rPr lang="en-GB" dirty="0" smtClean="0"/>
              <a:t>Severe life events (stressors) are an important factor in ill health. Particularly for depression.</a:t>
            </a:r>
          </a:p>
          <a:p>
            <a:r>
              <a:rPr lang="en-GB" dirty="0" smtClean="0"/>
              <a:t>They are difficult to measure, because very varied and the context important to their meaning.</a:t>
            </a:r>
          </a:p>
          <a:p>
            <a:r>
              <a:rPr lang="en-GB" dirty="0" smtClean="0"/>
              <a:t>Interviews lengthy, expensive, require researcher training. These restrict sample size and location.</a:t>
            </a:r>
          </a:p>
          <a:p>
            <a:r>
              <a:rPr lang="en-GB" dirty="0" smtClean="0"/>
              <a:t>Questionnaires overly brief in terms of classification, timing and severity of experience.</a:t>
            </a:r>
          </a:p>
          <a:p>
            <a:r>
              <a:rPr lang="en-GB" dirty="0" smtClean="0"/>
              <a:t>Online approach ideal for large usage (</a:t>
            </a:r>
            <a:r>
              <a:rPr lang="en-GB" dirty="0" err="1" smtClean="0"/>
              <a:t>eg</a:t>
            </a:r>
            <a:r>
              <a:rPr lang="en-GB" dirty="0" smtClean="0"/>
              <a:t> NHS; genetic studies) and repeat use.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474668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CLEAR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7355160" cy="3989040"/>
          </a:xfrm>
        </p:spPr>
        <p:txBody>
          <a:bodyPr>
            <a:normAutofit fontScale="85000" lnSpcReduction="20000"/>
          </a:bodyPr>
          <a:lstStyle/>
          <a:p>
            <a:r>
              <a:rPr lang="en-GB" dirty="0" smtClean="0"/>
              <a:t>An online assessment of change in the prior 12 months in 12 domains grouped under lifestyle, health and relationships.</a:t>
            </a:r>
          </a:p>
          <a:p>
            <a:r>
              <a:rPr lang="en-GB" dirty="0" smtClean="0"/>
              <a:t>It incorporates other questionnaires </a:t>
            </a:r>
            <a:r>
              <a:rPr lang="en-GB" dirty="0" err="1" smtClean="0"/>
              <a:t>eg</a:t>
            </a:r>
            <a:r>
              <a:rPr lang="en-GB" dirty="0" smtClean="0"/>
              <a:t> depression and wellbeing.</a:t>
            </a:r>
          </a:p>
          <a:p>
            <a:r>
              <a:rPr lang="en-GB" dirty="0" smtClean="0"/>
              <a:t>It is very secure and anonymised; it has instructional video’s; respondents complete in own time and location.</a:t>
            </a:r>
          </a:p>
          <a:p>
            <a:r>
              <a:rPr lang="en-GB" dirty="0" smtClean="0"/>
              <a:t>The complete submitted CLEAR provides an individualised feedback report.</a:t>
            </a:r>
            <a:endParaRPr lang="en-GB" dirty="0"/>
          </a:p>
        </p:txBody>
      </p:sp>
      <p:pic>
        <p:nvPicPr>
          <p:cNvPr id="1030" name="Picture 6" descr="C:\Users\User\AppData\Local\Microsoft\Windows\INetCache\IE\W75YAKNY\contenido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4982632"/>
            <a:ext cx="2369840" cy="1575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946420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404664"/>
            <a:ext cx="7776864" cy="619268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9565704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sample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2326" y="1434303"/>
            <a:ext cx="7358244" cy="4176464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GB" dirty="0" smtClean="0"/>
              <a:t>Depression and Case Control (</a:t>
            </a:r>
            <a:r>
              <a:rPr lang="en-GB" dirty="0" err="1" smtClean="0"/>
              <a:t>DeCC</a:t>
            </a:r>
            <a:r>
              <a:rPr lang="en-GB" dirty="0" smtClean="0"/>
              <a:t>) re-contacted:</a:t>
            </a:r>
          </a:p>
          <a:p>
            <a:pPr>
              <a:buFontTx/>
              <a:buChar char="-"/>
            </a:pPr>
            <a:r>
              <a:rPr lang="en-GB" dirty="0" smtClean="0"/>
              <a:t>127 Control midlife respondents (no prior clinical depression)</a:t>
            </a:r>
          </a:p>
          <a:p>
            <a:pPr>
              <a:buFontTx/>
              <a:buChar char="-"/>
            </a:pPr>
            <a:r>
              <a:rPr lang="en-GB" dirty="0" smtClean="0"/>
              <a:t>75 Clinical midlife respondents (history of recurrent depression)</a:t>
            </a:r>
          </a:p>
          <a:p>
            <a:pPr marL="0" indent="0">
              <a:buNone/>
            </a:pPr>
            <a:r>
              <a:rPr lang="en-GB" dirty="0" smtClean="0"/>
              <a:t>New sample</a:t>
            </a:r>
          </a:p>
          <a:p>
            <a:pPr>
              <a:buFontTx/>
              <a:buChar char="-"/>
            </a:pPr>
            <a:r>
              <a:rPr lang="en-GB" dirty="0" smtClean="0"/>
              <a:t>126 first year students at Middlesex </a:t>
            </a:r>
            <a:r>
              <a:rPr lang="en-GB" dirty="0" err="1" smtClean="0"/>
              <a:t>Univ</a:t>
            </a:r>
            <a:endParaRPr lang="en-GB" dirty="0" smtClean="0"/>
          </a:p>
          <a:p>
            <a:pPr>
              <a:buFontTx/>
              <a:buChar char="-"/>
            </a:pPr>
            <a:endParaRPr lang="en-GB" dirty="0" smtClean="0"/>
          </a:p>
          <a:p>
            <a:pPr>
              <a:buFontTx/>
              <a:buChar char="-"/>
            </a:pPr>
            <a:r>
              <a:rPr lang="en-GB" i="1" dirty="0" smtClean="0"/>
              <a:t>Ethical permission – Middlesex </a:t>
            </a:r>
            <a:r>
              <a:rPr lang="en-GB" i="1" dirty="0" err="1" smtClean="0"/>
              <a:t>Uni</a:t>
            </a:r>
            <a:r>
              <a:rPr lang="en-GB" i="1" dirty="0" smtClean="0"/>
              <a:t> &amp; IRAS; Permission from KCL to </a:t>
            </a:r>
            <a:r>
              <a:rPr lang="en-GB" i="1" dirty="0" err="1" smtClean="0"/>
              <a:t>recontact</a:t>
            </a:r>
            <a:r>
              <a:rPr lang="en-GB" i="1" dirty="0" smtClean="0"/>
              <a:t> </a:t>
            </a:r>
            <a:r>
              <a:rPr lang="en-GB" i="1" dirty="0" err="1" smtClean="0"/>
              <a:t>DeCC</a:t>
            </a:r>
            <a:r>
              <a:rPr lang="en-GB" i="1" dirty="0" smtClean="0"/>
              <a:t>.</a:t>
            </a:r>
          </a:p>
        </p:txBody>
      </p:sp>
      <p:pic>
        <p:nvPicPr>
          <p:cNvPr id="6146" name="Picture 2" descr="C:\Users\User\AppData\Local\Microsoft\Windows\INetCache\IE\QYH86L6E\pop[1]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25425" y="4077072"/>
            <a:ext cx="1187900" cy="15469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 descr="C:\Users\User\AppData\Local\Microsoft\Windows\INetCache\IE\W75YAKNY\tragedy_theatre_mask_sad[1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2054" y="2708920"/>
            <a:ext cx="872653" cy="11016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58913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Procedure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764704"/>
            <a:ext cx="8280920" cy="5616624"/>
          </a:xfrm>
        </p:spPr>
        <p:txBody>
          <a:bodyPr>
            <a:noAutofit/>
          </a:bodyPr>
          <a:lstStyle/>
          <a:p>
            <a:r>
              <a:rPr lang="en-GB" sz="2400" dirty="0" smtClean="0"/>
              <a:t>All respondents selected for CLEAR contacted. </a:t>
            </a:r>
          </a:p>
          <a:p>
            <a:r>
              <a:rPr lang="en-GB" sz="2400" dirty="0" smtClean="0"/>
              <a:t>Those giving signed informed consent were given unique login.</a:t>
            </a:r>
          </a:p>
          <a:p>
            <a:r>
              <a:rPr lang="en-GB" sz="2400" dirty="0" smtClean="0"/>
              <a:t>When complete the system produced a brief personalise report.</a:t>
            </a:r>
          </a:p>
          <a:p>
            <a:r>
              <a:rPr lang="en-GB" sz="2400" dirty="0" smtClean="0"/>
              <a:t>Participants given Amazon vouchers.</a:t>
            </a:r>
          </a:p>
          <a:p>
            <a:r>
              <a:rPr lang="en-GB" sz="2400" dirty="0" smtClean="0"/>
              <a:t>Their data was stored for analysis.</a:t>
            </a:r>
          </a:p>
          <a:p>
            <a:pPr lvl="1"/>
            <a:r>
              <a:rPr lang="en-GB" sz="2400" dirty="0" smtClean="0"/>
              <a:t>Reliability: A subset (60) completed CLEAR twice (4.5wks)</a:t>
            </a:r>
          </a:p>
          <a:p>
            <a:pPr lvl="1"/>
            <a:r>
              <a:rPr lang="en-GB" sz="2400" dirty="0" smtClean="0"/>
              <a:t>Validity: Another subset (3)completed a LEDS interview</a:t>
            </a:r>
          </a:p>
          <a:p>
            <a:r>
              <a:rPr lang="en-GB" sz="2400" dirty="0" smtClean="0"/>
              <a:t>Student end of year grades accessed</a:t>
            </a:r>
          </a:p>
          <a:p>
            <a:r>
              <a:rPr lang="en-GB" sz="2400" dirty="0" smtClean="0"/>
              <a:t>Group data harvested from CLEAR site, converted to Python, derived variables computed, downloaded to SPSS for analysis.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0058667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1713</TotalTime>
  <Words>1536</Words>
  <Application>Microsoft Office PowerPoint</Application>
  <PresentationFormat>On-screen Show (4:3)</PresentationFormat>
  <Paragraphs>317</Paragraphs>
  <Slides>35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36" baseType="lpstr">
      <vt:lpstr>Office Theme</vt:lpstr>
      <vt:lpstr> The CLEAR project for assessing stress online: preliminary findings</vt:lpstr>
      <vt:lpstr>PowerPoint Presentation</vt:lpstr>
      <vt:lpstr>Aims of the study</vt:lpstr>
      <vt:lpstr>Vulnerability- provoking agent  model of depression</vt:lpstr>
      <vt:lpstr>Need for new assessment</vt:lpstr>
      <vt:lpstr>CLEAR</vt:lpstr>
      <vt:lpstr>PowerPoint Presentation</vt:lpstr>
      <vt:lpstr>The sample</vt:lpstr>
      <vt:lpstr>Procedure</vt:lpstr>
      <vt:lpstr>Additional scales:</vt:lpstr>
      <vt:lpstr>Sample (n=328)</vt:lpstr>
      <vt:lpstr>Findings - 1 Reliability and validity</vt:lpstr>
      <vt:lpstr>Comparison to RLEQ</vt:lpstr>
      <vt:lpstr>Categories of RLEQ events and depression - total sample (all ns)</vt:lpstr>
      <vt:lpstr>Categories of CLEAR severe events and depression - total sample (all sig)*</vt:lpstr>
      <vt:lpstr>Findings 2 – health outcomes DeCC group comparison</vt:lpstr>
      <vt:lpstr>Findings 3 – Attachment style DeCC group comparison</vt:lpstr>
      <vt:lpstr>Findings 4 – Negative events DeCC group comparison</vt:lpstr>
      <vt:lpstr>Findings 5 –Severe life events and depression – DeCC total sample</vt:lpstr>
      <vt:lpstr>Findings 5c - depression model DeCC midlife sample</vt:lpstr>
      <vt:lpstr>Vulnerability- provoking agent  model of depression</vt:lpstr>
      <vt:lpstr>Findings  – Early loss of parent DeCC sample</vt:lpstr>
      <vt:lpstr>Severe events prior to onset depression – DeCC sample</vt:lpstr>
      <vt:lpstr>Onset depression model - confirmed in DeCC sample</vt:lpstr>
      <vt:lpstr>Student findings</vt:lpstr>
      <vt:lpstr>Findings – students Vulnerability, negative events &amp; depression</vt:lpstr>
      <vt:lpstr>Findings – students Depression model - confirmed</vt:lpstr>
      <vt:lpstr>Student grade achievement</vt:lpstr>
      <vt:lpstr>Findings 5 –Student good grades</vt:lpstr>
      <vt:lpstr>Findings 5 – Student poor grades</vt:lpstr>
      <vt:lpstr>Findings 4 – Wellbeing Positive events</vt:lpstr>
      <vt:lpstr>Positive experience and wellbeing</vt:lpstr>
      <vt:lpstr>Summary</vt:lpstr>
      <vt:lpstr>Next steps – applications re interventions</vt:lpstr>
      <vt:lpstr>PowerPoint Presentation</vt:lpstr>
    </vt:vector>
  </TitlesOfParts>
  <Company>Middlesex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CLEAR project</dc:title>
  <dc:creator>Ruth Spence</dc:creator>
  <cp:lastModifiedBy>Antonia</cp:lastModifiedBy>
  <cp:revision>130</cp:revision>
  <cp:lastPrinted>2017-05-12T10:55:56Z</cp:lastPrinted>
  <dcterms:created xsi:type="dcterms:W3CDTF">2016-01-22T10:37:45Z</dcterms:created>
  <dcterms:modified xsi:type="dcterms:W3CDTF">2017-05-15T07:47:59Z</dcterms:modified>
</cp:coreProperties>
</file>