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8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84" y="-400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handoutMaster" Target="handoutMasters/handout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79" cy="5342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79" cy="5342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399"/>
            <a:ext cx="3280679" cy="5342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399"/>
            <a:ext cx="3280679" cy="5342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C72ABFE-7EDE-4ECC-8B44-3A226D3B6499}" type="slidenum">
              <a:t>‹#›</a:t>
            </a:fld>
            <a:endParaRPr lang="en-GB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74491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6999" y="812520"/>
            <a:ext cx="5345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19"/>
            <a:ext cx="6047639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79" cy="534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79" cy="534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399"/>
            <a:ext cx="3280679" cy="534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399"/>
            <a:ext cx="3280679" cy="534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algn="r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4A9EA37A-0815-43EF-8CC1-E71A5FB48EE0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23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GB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F2BAA68-D2FC-4E1B-AB8F-46F8DFB713A4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0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4EC105-E128-4490-8AEB-CC8929885BD2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73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778C13F-4CEA-402B-B90C-FFA762DBDA38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89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B187D09-AA71-4CEB-A609-CD16B431AF90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80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2676D24-19BC-4E98-A1C7-23EB57FAAEE8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68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F836784-15FF-4E12-9B1A-FD40133D26F6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821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691D519-E679-44B8-BBCC-AE9F1426AAB5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66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0CC7918-C780-4368-95ED-210989005E3C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07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C6C1B47-077E-42E3-8A87-3724213802B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0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51D6114-9093-4F8E-8633-F6677599675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41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7D50D38-0976-4C75-BA12-8AD14C5ED182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58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n-GB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03999" y="1769039"/>
            <a:ext cx="9071640" cy="4989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1999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3999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79" cy="5212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ctr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79" cy="5212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en-GB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D2A4BFCA-3C57-4597-9F5A-B23F510223A1}" type="slidenum"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en-GB" sz="4400" b="0" i="0" u="none" strike="noStrike" kern="1200">
          <a:ln>
            <a:noFill/>
          </a:ln>
          <a:latin typeface="Arial" pitchFamily="18"/>
          <a:ea typeface="Microsoft YaHei" pitchFamily="2"/>
          <a:cs typeface="Mangal" pitchFamily="2"/>
        </a:defRPr>
      </a:lvl1pPr>
    </p:titleStyle>
    <p:bodyStyle>
      <a:lvl1pPr marL="0" marR="0" indent="0" rtl="0" hangingPunct="0">
        <a:spcBef>
          <a:spcPts val="0"/>
        </a:spcBef>
        <a:spcAft>
          <a:spcPts val="1414"/>
        </a:spcAft>
        <a:tabLst/>
        <a:defRPr lang="en-GB" sz="3200" b="0" i="0" u="none" strike="noStrike" kern="1200">
          <a:ln>
            <a:noFill/>
          </a:ln>
          <a:latin typeface="Arial" pitchFamily="18"/>
          <a:ea typeface="Microsoft YaHei" pitchFamily="2"/>
          <a:cs typeface="Mangal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77184" y="1763613"/>
            <a:ext cx="9071640" cy="12621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  <a:defRPr/>
            </a:defPPr>
            <a:lvl1pPr lvl="0" algn="ctr" rtl="0" hangingPunct="0">
              <a:buSzPct val="45000"/>
              <a:buFont typeface="StarSymbol"/>
              <a:buChar char="●"/>
              <a:tabLst/>
              <a:defRPr lang="en-GB" sz="4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lvl="1">
              <a:buSzPct val="45000"/>
              <a:buFont typeface="StarSymbol"/>
              <a:buChar char="●"/>
              <a:defRPr/>
            </a:lvl2pPr>
            <a:lvl3pPr lvl="2">
              <a:buSzPct val="45000"/>
              <a:buFont typeface="StarSymbol"/>
              <a:buChar char="●"/>
              <a:defRPr/>
            </a:lvl3pPr>
            <a:lvl4pPr lvl="3">
              <a:buSzPct val="45000"/>
              <a:buFont typeface="StarSymbol"/>
              <a:buChar char="●"/>
              <a:defRPr/>
            </a:lvl4pPr>
            <a:lvl5pPr lvl="4">
              <a:buSzPct val="45000"/>
              <a:buFont typeface="StarSymbol"/>
              <a:buChar char="●"/>
              <a:defRPr/>
            </a:lvl5pPr>
            <a:lvl6pPr lvl="5">
              <a:buSzPct val="45000"/>
              <a:buFont typeface="StarSymbol"/>
              <a:buChar char="●"/>
              <a:defRPr/>
            </a:lvl6pPr>
            <a:lvl7pPr lvl="6">
              <a:buSzPct val="45000"/>
              <a:buFont typeface="StarSymbol"/>
              <a:buChar char="●"/>
              <a:defRPr/>
            </a:lvl7pPr>
            <a:lvl8pPr lvl="7">
              <a:buSzPct val="45000"/>
              <a:buFont typeface="StarSymbol"/>
              <a:buChar char="●"/>
              <a:defRPr/>
            </a:lvl8pPr>
            <a:lvl9pPr lvl="8">
              <a:buSzPct val="45000"/>
              <a:buFont typeface="StarSymbol"/>
              <a:buChar char="●"/>
              <a:defRPr/>
            </a:lvl9pPr>
          </a:lstStyle>
          <a:p>
            <a:pPr>
              <a:buFont typeface="StarSymbol"/>
              <a:buNone/>
            </a:pPr>
            <a:r>
              <a:rPr lang="en-GB" b="1" dirty="0" smtClean="0">
                <a:solidFill>
                  <a:srgbClr val="008000"/>
                </a:solidFill>
              </a:rPr>
              <a:t>HYDE PARK NEIGHBOURHOOD FOOD-GROWING PROJECT</a:t>
            </a:r>
          </a:p>
          <a:p>
            <a:pPr>
              <a:buFont typeface="StarSymbol"/>
              <a:buNone/>
            </a:pPr>
            <a:r>
              <a:rPr lang="en-GB" b="1" dirty="0" smtClean="0">
                <a:solidFill>
                  <a:srgbClr val="008000"/>
                </a:solidFill>
              </a:rPr>
              <a:t>Leeds</a:t>
            </a:r>
            <a:endParaRPr lang="en-GB" b="1" dirty="0">
              <a:solidFill>
                <a:srgbClr val="008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27944" y="3563813"/>
            <a:ext cx="663737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/>
              <a:t>Ellen </a:t>
            </a:r>
            <a:r>
              <a:rPr lang="en-US" sz="3600" dirty="0" err="1" smtClean="0"/>
              <a:t>Robottom</a:t>
            </a:r>
            <a:endParaRPr lang="en-US" sz="3600" dirty="0" smtClean="0"/>
          </a:p>
          <a:p>
            <a:pPr algn="ctr"/>
            <a:endParaRPr lang="en-US" sz="3600" dirty="0"/>
          </a:p>
          <a:p>
            <a:pPr algn="ctr"/>
            <a:r>
              <a:rPr lang="en-US" sz="3600" dirty="0" smtClean="0"/>
              <a:t>22 April 2013</a:t>
            </a:r>
          </a:p>
          <a:p>
            <a:pPr algn="ctr"/>
            <a:r>
              <a:rPr lang="en-US" sz="3600" dirty="0" smtClean="0"/>
              <a:t>Urban Food Justice social platform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2889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5040" y="-1548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180000"/>
            <a:ext cx="10080000" cy="77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-92268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-922680"/>
            <a:ext cx="10417679" cy="8482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80000" cy="7560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 smtClean="0">
                <a:solidFill>
                  <a:srgbClr val="008000"/>
                </a:solidFill>
              </a:rPr>
              <a:t>Summary</a:t>
            </a:r>
            <a:endParaRPr lang="en-GB" b="1" dirty="0">
              <a:solidFill>
                <a:srgbClr val="008000"/>
              </a:solidFill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5035134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1999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3999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en-GB" sz="2800" dirty="0" smtClean="0"/>
              <a:t>21 </a:t>
            </a:r>
            <a:r>
              <a:rPr lang="en-GB" sz="2800" dirty="0"/>
              <a:t>small garden plots in Kings Road, Regent's Terrace, Hyde Park Close and Alexandra Grove</a:t>
            </a:r>
          </a:p>
          <a:p>
            <a:pPr lvl="0"/>
            <a:r>
              <a:rPr lang="en-GB" sz="2800" dirty="0"/>
              <a:t>Many more available dependent on new volunteer capacity – mainly family homes but would like to extend into student area</a:t>
            </a:r>
          </a:p>
          <a:p>
            <a:pPr lvl="0"/>
            <a:r>
              <a:rPr lang="en-GB" sz="2800" dirty="0"/>
              <a:t>Gardens used with consent of residents; produce shared amongst residents, growers and neighbours. In some cases, the arrangement is more about helping the resident with their own gardening, including tool-sharing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80000"/>
            <a:ext cx="10080000" cy="7740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255291"/>
            <a:ext cx="9071640" cy="1354217"/>
          </a:xfrm>
        </p:spPr>
        <p:txBody>
          <a:bodyPr>
            <a:spAutoFit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>
                <a:solidFill>
                  <a:srgbClr val="008000"/>
                </a:solidFill>
              </a:rPr>
              <a:t>HYDE PARK NEIGHBOURHOOD FOOD-GROWING PROJECT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39"/>
            <a:ext cx="9071640" cy="500040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1999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3999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>
              <a:buNone/>
            </a:pPr>
            <a:endParaRPr lang="en-GB"/>
          </a:p>
          <a:p>
            <a:pPr lvl="0"/>
            <a:r>
              <a:rPr lang="en-GB"/>
              <a:t>What are the requirements of sustainability?</a:t>
            </a:r>
          </a:p>
          <a:p>
            <a:pPr lvl="0"/>
            <a:r>
              <a:rPr lang="en-GB"/>
              <a:t>What makes a well-functioning community?</a:t>
            </a:r>
          </a:p>
          <a:p>
            <a:pPr lvl="0"/>
            <a:r>
              <a:rPr lang="en-GB"/>
              <a:t>How do we “reach out” to uninvolved sections of the population and get people involved in projects?</a:t>
            </a:r>
          </a:p>
          <a:p>
            <a:pPr lvl="0"/>
            <a:r>
              <a:rPr lang="en-GB"/>
              <a:t>How do we better support and meet the needs of more vulnerable (groups of) people?</a:t>
            </a:r>
          </a:p>
          <a:p>
            <a:pPr lvl="0"/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>
                <a:solidFill>
                  <a:srgbClr val="008000"/>
                </a:solidFill>
              </a:rPr>
              <a:t>SUSTAINABILITY and JUSTICE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39"/>
            <a:ext cx="9071640" cy="545616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1999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3999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en-GB" sz="2800" dirty="0"/>
              <a:t>Food produced as close as possible to where it will be consumed</a:t>
            </a:r>
          </a:p>
          <a:p>
            <a:pPr lvl="0"/>
            <a:r>
              <a:rPr lang="en-GB" sz="2800" dirty="0"/>
              <a:t>Food available to all</a:t>
            </a:r>
          </a:p>
          <a:p>
            <a:pPr lvl="0"/>
            <a:r>
              <a:rPr lang="en-GB" sz="2800" dirty="0"/>
              <a:t>Increased level of involvement in food-growing</a:t>
            </a:r>
          </a:p>
          <a:p>
            <a:pPr lvl="0"/>
            <a:r>
              <a:rPr lang="en-GB" sz="2800" dirty="0"/>
              <a:t>Minimise need for expensive resources or for top-down intervention</a:t>
            </a:r>
          </a:p>
          <a:p>
            <a:pPr lvl="0"/>
            <a:r>
              <a:rPr lang="en-GB" sz="2800" dirty="0"/>
              <a:t>Adopt methods available to all</a:t>
            </a:r>
          </a:p>
          <a:p>
            <a:pPr lvl="0"/>
            <a:r>
              <a:rPr lang="en-GB" sz="2800" dirty="0"/>
              <a:t>Mode of production and distribution supports collective self-provisioning as well as local independent businesses.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289209" y="301320"/>
            <a:ext cx="9575639" cy="1262159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>
                <a:solidFill>
                  <a:srgbClr val="008000"/>
                </a:solidFill>
              </a:rPr>
              <a:t>Ideas about what a well-functioning community might look like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769039"/>
            <a:ext cx="9071640" cy="573228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1999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3999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en-GB" sz="2800" dirty="0"/>
              <a:t>High level of participation in mutual aid and collective self-provisioning</a:t>
            </a:r>
          </a:p>
          <a:p>
            <a:pPr lvl="0"/>
            <a:r>
              <a:rPr lang="en-GB" sz="2800" dirty="0"/>
              <a:t>People feel confident and empowered</a:t>
            </a:r>
          </a:p>
          <a:p>
            <a:pPr lvl="0"/>
            <a:r>
              <a:rPr lang="en-GB" sz="2800" dirty="0"/>
              <a:t>Sense of “ownership” and responsibility for shared environment</a:t>
            </a:r>
          </a:p>
          <a:p>
            <a:pPr lvl="0"/>
            <a:r>
              <a:rPr lang="en-GB" sz="2800" dirty="0"/>
              <a:t>High level of trust and cooperation between different “groups” (older/younger, student/family, different ethnic groups)</a:t>
            </a:r>
          </a:p>
          <a:p>
            <a:pPr lvl="0"/>
            <a:r>
              <a:rPr lang="en-GB" sz="2800" dirty="0"/>
              <a:t>Increased economic resilience and capacity to organise collectively to defend/gain access to economic resources and political power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68359" y="180000"/>
            <a:ext cx="9071640" cy="1262159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>
                <a:solidFill>
                  <a:srgbClr val="008000"/>
                </a:solidFill>
              </a:rPr>
              <a:t>“Outreach”/increasing participation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808" y="1475581"/>
            <a:ext cx="9071640" cy="573228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1999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3999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en-GB" sz="3000" dirty="0"/>
              <a:t>Go to (or be) where people are, rather than asking them to come to you.</a:t>
            </a:r>
          </a:p>
          <a:p>
            <a:pPr lvl="0"/>
            <a:r>
              <a:rPr lang="en-GB" sz="3000" dirty="0"/>
              <a:t>Have activities that people can be involved in, rather than just talking to them</a:t>
            </a:r>
          </a:p>
          <a:p>
            <a:pPr lvl="0"/>
            <a:r>
              <a:rPr lang="en-GB" sz="3000" dirty="0"/>
              <a:t>Connect with people around issues that concern them</a:t>
            </a:r>
          </a:p>
          <a:p>
            <a:pPr lvl="0"/>
            <a:r>
              <a:rPr lang="en-GB" sz="3000" dirty="0"/>
              <a:t>Do something that can easily be replicated by the “non-expert” (but also be a resource for skill-sharing)</a:t>
            </a:r>
          </a:p>
          <a:p>
            <a:pPr lvl="0"/>
            <a:r>
              <a:rPr lang="en-GB" sz="3000" dirty="0"/>
              <a:t>Be visible and accessible; let the activity speak for itself, but also make it easy to join in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107429"/>
            <a:ext cx="9071640" cy="1262159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>
                <a:solidFill>
                  <a:srgbClr val="008000"/>
                </a:solidFill>
              </a:rPr>
              <a:t>Supporting people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999" y="1547589"/>
            <a:ext cx="9071640" cy="5096879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1999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3999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en-GB" dirty="0"/>
              <a:t>Support people who are not in a position to grow their own food</a:t>
            </a:r>
          </a:p>
          <a:p>
            <a:pPr lvl="0"/>
            <a:r>
              <a:rPr lang="en-GB" dirty="0"/>
              <a:t>Activity which supports physical and mental health, skills development and a sense of meaning and purpose</a:t>
            </a:r>
          </a:p>
          <a:p>
            <a:pPr lvl="0"/>
            <a:r>
              <a:rPr lang="en-GB" dirty="0"/>
              <a:t>Integration of people with higher support needs, who are differently-abled or who are economically marginalised</a:t>
            </a:r>
          </a:p>
          <a:p>
            <a:pPr lvl="0"/>
            <a:r>
              <a:rPr lang="en-GB" i="1" dirty="0"/>
              <a:t>but </a:t>
            </a:r>
            <a:r>
              <a:rPr lang="en-GB" dirty="0"/>
              <a:t>with adequate resources and active support from service providers to make this a reality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179437"/>
            <a:ext cx="9071640" cy="1262159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>
                <a:solidFill>
                  <a:srgbClr val="008000"/>
                </a:solidFill>
              </a:rPr>
              <a:t>Problems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503808" y="1475581"/>
            <a:ext cx="9071640" cy="5180040"/>
          </a:xfrm>
        </p:spPr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1999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3999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en-GB" dirty="0"/>
              <a:t>Cats</a:t>
            </a:r>
          </a:p>
          <a:p>
            <a:pPr lvl="0"/>
            <a:r>
              <a:rPr lang="en-GB" dirty="0"/>
              <a:t>Litter</a:t>
            </a:r>
          </a:p>
          <a:p>
            <a:pPr lvl="0"/>
            <a:r>
              <a:rPr lang="en-GB" dirty="0"/>
              <a:t>Ball-games</a:t>
            </a:r>
          </a:p>
          <a:p>
            <a:pPr lvl="0"/>
            <a:r>
              <a:rPr lang="en-GB" dirty="0"/>
              <a:t>Composting capacity</a:t>
            </a:r>
          </a:p>
          <a:p>
            <a:pPr lvl="0"/>
            <a:r>
              <a:rPr lang="en-GB" dirty="0"/>
              <a:t>Lack of continuity of participants</a:t>
            </a:r>
          </a:p>
          <a:p>
            <a:pPr lvl="0"/>
            <a:r>
              <a:rPr lang="en-GB" dirty="0"/>
              <a:t>Insufficient capacity to work with kids or people who need lots of support or supervision</a:t>
            </a:r>
          </a:p>
          <a:p>
            <a:pPr lvl="0"/>
            <a:r>
              <a:rPr lang="en-GB" dirty="0"/>
              <a:t>Insufficient capacity for strategic planning, networking and outreach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503999" y="107429"/>
            <a:ext cx="9071640" cy="1262159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en-GB" b="1" dirty="0">
                <a:solidFill>
                  <a:srgbClr val="008000"/>
                </a:solidFill>
              </a:rPr>
              <a:t>WISH-LIST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en-GB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GB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GB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1999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3999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GB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en-GB" dirty="0"/>
              <a:t>An (informal but reasonably committed) hub-group for strategic planning</a:t>
            </a:r>
          </a:p>
          <a:p>
            <a:pPr lvl="0"/>
            <a:r>
              <a:rPr lang="en-GB" dirty="0"/>
              <a:t>People to take on volunteer recruitment, including outreach/liaison with other groups and organisations – </a:t>
            </a:r>
            <a:r>
              <a:rPr lang="en-GB" dirty="0" err="1"/>
              <a:t>eg</a:t>
            </a:r>
            <a:r>
              <a:rPr lang="en-GB" dirty="0"/>
              <a:t> probation, self-help groups, tenants'/residents' groups, schools, faith groups</a:t>
            </a:r>
          </a:p>
          <a:p>
            <a:pPr lvl="0"/>
            <a:r>
              <a:rPr lang="en-GB" dirty="0"/>
              <a:t>People to take on organising events</a:t>
            </a:r>
          </a:p>
          <a:p>
            <a:pPr lvl="0"/>
            <a:r>
              <a:rPr lang="en-GB" dirty="0"/>
              <a:t>People to work on fund-raising and accessing resources (manure/compost, tip-runs </a:t>
            </a:r>
            <a:r>
              <a:rPr lang="en-GB" dirty="0" err="1"/>
              <a:t>etc</a:t>
            </a:r>
            <a:r>
              <a:rPr lang="en-GB" dirty="0"/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089359" cy="75441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>
            <a:lum/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080000" cy="75600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4176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37680" y="14760"/>
            <a:ext cx="10079279" cy="755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567</Words>
  <Application>Microsoft Macintosh PowerPoint</Application>
  <PresentationFormat>Custom</PresentationFormat>
  <Paragraphs>53</Paragraphs>
  <Slides>27</Slides>
  <Notes>26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Default</vt:lpstr>
      <vt:lpstr>PowerPoint Presentation</vt:lpstr>
      <vt:lpstr>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HYDE PARK NEIGHBOURHOOD FOOD-GROWING PROJECT</vt:lpstr>
      <vt:lpstr>SUSTAINABILITY and JUSTICE</vt:lpstr>
      <vt:lpstr>Ideas about what a well-functioning community might look like</vt:lpstr>
      <vt:lpstr>“Outreach”/increasing participation</vt:lpstr>
      <vt:lpstr>Supporting people</vt:lpstr>
      <vt:lpstr>Problems</vt:lpstr>
      <vt:lpstr>WISH-LIST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HYDE PARK NEIGHBOURHOOD FOOD-GROWING PROJECT</dc:title>
  <dc:creator>Ellen Robottom</dc:creator>
  <cp:lastModifiedBy>Chiara</cp:lastModifiedBy>
  <cp:revision>10</cp:revision>
  <dcterms:created xsi:type="dcterms:W3CDTF">2013-04-21T08:33:52Z</dcterms:created>
  <dcterms:modified xsi:type="dcterms:W3CDTF">2014-04-25T08:20:46Z</dcterms:modified>
</cp:coreProperties>
</file>