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6" r:id="rId9"/>
    <p:sldId id="263" r:id="rId10"/>
    <p:sldId id="262" r:id="rId11"/>
    <p:sldId id="264" r:id="rId12"/>
    <p:sldId id="271" r:id="rId13"/>
    <p:sldId id="265" r:id="rId14"/>
    <p:sldId id="267" r:id="rId15"/>
    <p:sldId id="268" r:id="rId16"/>
    <p:sldId id="269" r:id="rId17"/>
    <p:sldId id="270" r:id="rId18"/>
    <p:sldId id="272" r:id="rId19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5CD79-01B8-4237-963E-89ABD956E573}" type="datetimeFigureOut">
              <a:rPr lang="en-GB" smtClean="0"/>
              <a:pPr/>
              <a:t>26/06/2013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CF10E-A92D-4FDE-9AFC-6C9ACDF00C3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512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http://www.wageningenur.nl/en/Research-Results/Projects-and-programmes/Agromere/Why-Agromere.htm</a:t>
            </a:r>
          </a:p>
          <a:p>
            <a:r>
              <a:rPr lang="en-GB" dirty="0" smtClean="0"/>
              <a:t>http://www.os-almere.nl/nl-nl.aspx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http://edibleurban.co.uk/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Brighton and Hove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http://www.concretefood.com/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http://web.wellesley.edu/adminandplanning/Sustainability/news/compost.html</a:t>
            </a:r>
          </a:p>
          <a:p>
            <a:r>
              <a:rPr lang="en-GB" dirty="0" smtClean="0"/>
              <a:t>http://thrivefarm.wordpress.com/2012/10/12/permaculture-designing-for-a-sustainable-future/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901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F10E-A92D-4FDE-9AFC-6C9ACDF00C3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mailto:chiara.tornaghi@gmail.com" TargetMode="External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“Urban metabolism, agro-ecology and food security</a:t>
            </a:r>
            <a:r>
              <a:rPr lang="en-GB" b="1" dirty="0" smtClean="0"/>
              <a:t>”: a </a:t>
            </a:r>
            <a:r>
              <a:rPr lang="en-GB" b="1" dirty="0"/>
              <a:t>research project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981200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27</a:t>
            </a:r>
            <a:r>
              <a:rPr lang="en-GB" sz="2000" baseline="30000" dirty="0" smtClean="0">
                <a:solidFill>
                  <a:schemeClr val="tx1"/>
                </a:solidFill>
              </a:rPr>
              <a:t>th</a:t>
            </a:r>
            <a:r>
              <a:rPr lang="en-GB" sz="2000" dirty="0" smtClean="0">
                <a:solidFill>
                  <a:schemeClr val="tx1"/>
                </a:solidFill>
              </a:rPr>
              <a:t> June - </a:t>
            </a:r>
            <a:r>
              <a:rPr lang="en-GB" sz="2000" dirty="0" err="1" smtClean="0">
                <a:solidFill>
                  <a:schemeClr val="tx1"/>
                </a:solidFill>
              </a:rPr>
              <a:t>Armley</a:t>
            </a:r>
            <a:r>
              <a:rPr lang="en-GB" sz="2000" dirty="0" smtClean="0">
                <a:solidFill>
                  <a:schemeClr val="tx1"/>
                </a:solidFill>
              </a:rPr>
              <a:t> Mills Museum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pPr algn="l"/>
            <a:r>
              <a:rPr lang="en-GB" sz="2000" dirty="0" smtClean="0">
                <a:solidFill>
                  <a:schemeClr val="tx1"/>
                </a:solidFill>
              </a:rPr>
              <a:t>Dr Chiara Tornaghi (School of Geography, University of Leeds), </a:t>
            </a:r>
            <a:r>
              <a:rPr lang="en-GB" sz="2000" dirty="0" smtClean="0">
                <a:solidFill>
                  <a:schemeClr val="tx1"/>
                </a:solidFill>
                <a:hlinkClick r:id="rId4"/>
              </a:rPr>
              <a:t>chiara.tornaghi@gmail.com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4" name="Picture 3" descr="H:\Chiara\Lavori in corso\0_ESRC\5_press and communication\ESRC logo\JPG RGB Large with Border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917260" cy="767085"/>
          </a:xfrm>
          <a:prstGeom prst="rect">
            <a:avLst/>
          </a:prstGeom>
          <a:noFill/>
        </p:spPr>
      </p:pic>
      <p:pic>
        <p:nvPicPr>
          <p:cNvPr id="5" name="Picture 5" descr="http://www.brighter-business.com/wp-content/uploads/2011/07/leeds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83316"/>
            <a:ext cx="1912690" cy="6576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0" y="283316"/>
            <a:ext cx="1739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Leeds Social Science Institute (LSSI)</a:t>
            </a:r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4734430"/>
              </p:ext>
            </p:extLst>
          </p:nvPr>
        </p:nvGraphicFramePr>
        <p:xfrm>
          <a:off x="6019800" y="347985"/>
          <a:ext cx="6477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Acrobat Document" r:id="rId7" imgW="2159280" imgH="2159280" progId="AcroExch.Document.7">
                  <p:embed/>
                </p:oleObj>
              </mc:Choice>
              <mc:Fallback>
                <p:oleObj name="Acrobat Document" r:id="rId7" imgW="2159280" imgH="2159280" progId="AcroExch.Document.7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347985"/>
                        <a:ext cx="6477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290936"/>
            <a:ext cx="143256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lmere Oosterwo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09600"/>
            <a:ext cx="5048250" cy="3629025"/>
          </a:xfrm>
          <a:prstGeom prst="rect">
            <a:avLst/>
          </a:prstGeom>
          <a:noFill/>
        </p:spPr>
      </p:pic>
      <p:pic>
        <p:nvPicPr>
          <p:cNvPr id="8196" name="Picture 4" descr="http://www.os-almere.nl/%7E/media/Images/Overig/OSA/header.ash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419600"/>
            <a:ext cx="7620000" cy="159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35" y="1371600"/>
            <a:ext cx="907356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Design brief</a:t>
            </a:r>
            <a:endParaRPr lang="en-GB" dirty="0"/>
          </a:p>
        </p:txBody>
      </p:sp>
      <p:pic>
        <p:nvPicPr>
          <p:cNvPr id="4" name="Picture 3" descr="C:\Users\Agat-a77\Contacts\Desktop\Desktop\Desktop\Desktop\P10607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"/>
            <a:ext cx="9033555" cy="5257800"/>
          </a:xfrm>
          <a:prstGeom prst="rect">
            <a:avLst/>
          </a:prstGeo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971800"/>
            <a:ext cx="2486025" cy="3589959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5000" y="152400"/>
            <a:ext cx="5124539" cy="662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Education/Re-skilling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Seminars/workshops </a:t>
            </a:r>
            <a:r>
              <a:rPr lang="en-GB" dirty="0" smtClean="0"/>
              <a:t>on three </a:t>
            </a:r>
            <a:r>
              <a:rPr lang="en-GB" dirty="0" smtClean="0"/>
              <a:t>broad topics</a:t>
            </a:r>
            <a:r>
              <a:rPr lang="en-GB" dirty="0" smtClean="0"/>
              <a:t>:</a:t>
            </a:r>
          </a:p>
          <a:p>
            <a:pPr lvl="2"/>
            <a:r>
              <a:rPr lang="en-GB" dirty="0" smtClean="0"/>
              <a:t>Agro-ecology </a:t>
            </a:r>
            <a:r>
              <a:rPr lang="en-GB" dirty="0" smtClean="0"/>
              <a:t>and horticulture</a:t>
            </a:r>
          </a:p>
          <a:p>
            <a:pPr lvl="2"/>
            <a:r>
              <a:rPr lang="en-GB" dirty="0" smtClean="0"/>
              <a:t>Soil metabolism</a:t>
            </a:r>
          </a:p>
          <a:p>
            <a:pPr lvl="2"/>
            <a:r>
              <a:rPr lang="en-GB" dirty="0" smtClean="0"/>
              <a:t>Sustainable Land </a:t>
            </a:r>
            <a:r>
              <a:rPr lang="en-GB" dirty="0" smtClean="0"/>
              <a:t>management </a:t>
            </a:r>
            <a:endParaRPr lang="en-GB" dirty="0" smtClean="0"/>
          </a:p>
          <a:p>
            <a:r>
              <a:rPr lang="en-GB" dirty="0" smtClean="0"/>
              <a:t>Training </a:t>
            </a:r>
            <a:r>
              <a:rPr lang="en-GB" dirty="0" smtClean="0"/>
              <a:t>sessions at the pilot </a:t>
            </a:r>
            <a:r>
              <a:rPr lang="en-GB" dirty="0" smtClean="0"/>
              <a:t>gardens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AutoShape 2" descr="data:image/jpeg;base64,/9j/4AAQSkZJRgABAQAAAQABAAD/2wCEAAkGBxQTEhUTExQVFRUXFxgYFRgVGBcUFhgYFRgXFxwdGBgYHCggGB0lHRUXITEhJSkrLi4uFyAzODMsNygtLisBCgoKDg0OGhAQGiwkICQsLCwsLCwsLCwsLCwsLCwsLCwsLCwsLCwsLCwsLCwsLCwsLCwsLCwsLCwsLCwsLCwsLP/AABEIAMkA+wMBIgACEQEDEQH/xAAcAAABBQEBAQAAAAAAAAAAAAAEAQIDBQYHAAj/xABBEAABAwIEAwYDBgQEBQUAAAABAAIRAyEEEjFBBVFhBhMicYGRMqGxB0LB0eHwUnKy8RQjM4IWg5KzwhU0YnOi/8QAGQEAAgMBAAAAAAAAAAAAAAAAAQMAAgQF/8QAJREAAgICAwACAQUBAAAAAAAAAAECEQMhEjFBBCJREzJhcZEU/9oADAMBAAIRAxEAPwDh69CVeRAKCnSmhLCJDxTYT2FOlAg7DmFe8NNxHoqNq0nZ/Bl7mgevQJObo0/H7NW2jmYBBLnLT9n+GVWBug9CfVW3ZfhbGsEXO5gfitLSoEcvZZIxtGqUqBWU3xcNcOkgqvxA8UiWnkfwWlp0wBBHqFDisGHCRfkncNClIqKcxMkTqkx2DLmka21RVNlr7FQY1kiGu1VGtFvT567asIxdSRBt+So1t/tM4Q9lUVIJaRBPLzWHIWrG7ijJlVSZ5oWr4NQytA0J1Ko+E4XO6YsFpsO2LxolZpeD/jwpcixxlNpyMBJ0VxhsbZzA5wAgAWKzeDzF5cNTp5LZ9neFaZiZ1MLPI0jeH4N+suAnp+S0+Dp5RmJn5H23CJbw8AWeQdgYdPpqnVwQ2Mo82/lsgo0VcrIe+mDuNE4Yo3k3TaOGPxOi/sUHjK+U9DMHkeRUbolWEYziGVjoOoXNO0HFhJaNZuQrPthxosZ8VzaFzqvxKTOpGn6puODlti5zS0WwxE2TcZiBodIVXgsYc8r2NxWZ8Aey0UIsc1hfYL1SmWiDZOw1QMdE6ojiBBA5ohKesLxKjyImtT35qDOrFGgBKEicrCTwCUlIvIkFBTgmgJwCDIT4emXEDfRdS7E8Na0NLiL7Wkn8lguzeBL3i39l1jheGbLWOAIDbLF8iVujf8eFRs2GCqHpYaCytsG+QfxWb4cTT0lzNxqR5bkLQ4N4LZBCGMORBrbIZ9SCYsVK5yFxLd5TZOhUUC4qqLn5KKlVb/dVXEsRZ17g/RAcPxhII1J3SOVmhR0O7UNZUY5rwCHBcUdwod85s+FpXVO0+MLaTnHkuXYWsTLjuSSjiclbQZRi6s0/CsK0ABoACh4xXyeFoHmosJi8oQj8TneSearFPtlm14XnZ/Cy5ua319l0ThOVtoNucCPdc94Ni8hzafVaPBY7MTJMb9SqN7C1o3NOq1wECeV59l51D9yqbCYuwAFle4KrmA0/fVXT5CpKh2WyyPaCoGg8onyIW1r0gRbVc++0AltMxMmyMo20gRdWcs7Q4k1Xm/oqGYESrEtl0mTe8ckNxlrQ7w6WW2KrRjnvY/hzmkw4x1VvgcMyM1gPOVmaBurqmQyASpJBg7Qc/hrXPk+iG4jgiJgyAj8NVJMi4RLACCHHVVLmSpvm3WyNdhTNtFHi8CWPJHw7J7eJRZWf8FVrspl5KAvJgg8vJJShQg5qJwlDO6PfyQ4W17D8G717QRuCevIJWWfFWNww5yNL2N4HDM5EcuQ81shgg6zhDho4WiDt+SvsDwptNgAA0uOaAqYb/MDXaasPSfwWFxfbN6kuke4XUM5HjxjQ7OHNX+FohpMCJuR15qmfhjYgAuafCem49QrplUFoPNNxipi1NUPi9FNVeNZVD2i4w2iwkmLIzkkgRVsz/HK2UkzY/VVeHxYYMxIHUlUuJxj8bZriym0+IiMxnQAdb/NaHD9maNRmVzDJaCPEXGXE63gEC+m+iySyxhqRaeeMNGc7acSDqBhwM8jKxOGdAWx7S9nH4eGvANN/wOOlrwY3hZjiOFFPQWgTy9FsxpcdelVlUnYPicVayTCVZIB9UFX1XsLUgpvHRVZPtRrcJibwr/B1ojosjgq8kLRYZ1hBWOapmtGs4ZiiVosBWGnwzsNz58lisC7rH1WibXLQA0+J1hzHWFWPYJGtw5mOaou2XChVoVGxeMzd4IR3B2nQkkmJJv5+SssdSlttlo8sR0z5mksqHaZBnZBcQozpeNCtJ23wPdYt4ggEyOsrNVTyPotEXaszyXgDREGSiatWV40ZBG6He7YhX7F7SLjhdeJurSg8HVUuEe0U3CL7Kx4fV8GaOhS2hy6IOJ4ggRFpUDSwiSE7ieJBMAW5qu7xWRVsEC8V6EiuIPJQvLyhAzh9LM7oLldM+z/Ed3UBOhuVgeBuaKdSRJJELa9maZMSDaNI/cLJ8h2bvjxSX9nYRxDMAWxOi9xVs0c1i9niEDUbj1FlnsDWyxI2v02n0R3+KJaWzbY7+iVz1sZwp6DsBiA9oc3kiHVABrvp5rG8Lxhp1HM5G17Xv+Ktn46fPkqrJotLHsOxeLhvuuL9v+PGpUNIOsNStt2o433TDzMwBqSVxzHhziXkGSZM6CZ3TMMecuTFZZcI0uzWdmcW0UQ0uIHeF0gbgNDRfaAfcrq/ZcBzKckGSWSJAdEuBBPlouC8LxDqR8Y8B1i4HIhdO7F1DJohwGeHUzNszbgjmQfx9M3ysfGfN7MEl6a77SMCP8E68BtRhERO7D5fEbjn1XE+KPmYnLcAEzB8x+7Lr/b/AI013DR3sCpUIYB94PbUzGfJrCfXquPGjDnMLn5iLtdcO1I0G5stmCuP16GQ6KWvRcBPSfRQU33Vs+k5usiC4XEi14HI2hV2KokGYIm91pRGq2WGCrxC0OExNgsdQqqwoYwiEjLjs14sto6JwasDrt9Vo8IS4y27gPT0XOeG8QgROq2nCeLCmJt0A3OyyU0zR2jV4PEZHCm0y7V4GwO3QnmtE8+GeiwGCx2V5N73JPM3Wj4fxkVPC24iJ1J6gcupToyEzizH/arwbNSFdo+A+L+U7rkT2Q6dl9FviqH0nixEQdYM6hcV7Q8JbSfUpn4mGB1Go+SdjlqhM47KbC1MrsxEhDYiCTI3KIpsDNbz8kPVE7hNFjrZfD6qVz3BkD1QuaAnUqhRJYkD1Tw0KOQpmsHNQhUlIlKRWECrwC8lUIWXCGyS0bkLrXY6laC2Trdc27I4bM5zzo3murdnNogxYfv0WLPL7Ub8C+hd0KTs5secbQVFxAkOblJYGmSLZT00sjgIcIkWMR+BCyPanjho5muPOD+fVIf4HIyrONkYqs4uEZ3DXYGFZ/8AFwectNgMauuJJnS3T57LntEOe8mC5ziYAE5iZsJFyug9mOzTWNL6+RzpkUz8LesaOMR0t6pmRY8SuX+GbJ8qkZzE4OtiqhcHF97BrXEt0iInnCZiOzWKaHTSkQLFzQ43uIJHMm66vhhb4WWiwIEAaWIHNWXD303Oy1CWEWEyZN4Egx8tklfMlaUUkZHmcmfP2KpPpOGem5jSbB2hI66FWHDsTVpOc5hLCHTFoDtzFwRoNN19AYjglB4IezMC2+YD/wDQIvrF1z3tXj8Jg3lmHwOHc7V1eu3vGtec1ms0m0kgj4hrdaY5XP6ySLRd9lb2hzY/B0sW0CWgirTDXH/MNQMc5m7ZsY6R1WUPDq+fu2Mc/NBBc1zRa0EuIynn5rfdj3VMbg8RDhRd3rSx7LA5S2Za3Rtg3nqeQXuD0sThsRVwuNEudSdVoOc4Pa8sILgxxuQWlx6ZRYSk48mSMZJJaZHLWim4X2Cr1Gf5rqbNS0iS4a228k/if2aVG0xlr0rRGZvdkxrcF2kwT0HNa3heLa8jI91N7iRlMkGNOUehV7gczgC+conK9mZ0GQDNpHz0volL5WVi1kkfO/HOCVsJUy1WFs/CdWuHNrhY7aHe6FpvX1HxbglKvSNKuzvab7nc85BaBGsiOi4L9oPZL/0/E5WEvoPE03OuQREscdyJF9wehXQx5uWpaZeMqZRUcURAV7w/iZdVY0bfj+/mqItaWSDfkvcJeQ+eV1JwTTZshNppHVaGLbUcGNHwtAO0laDs3T8Q3PoQeXyHsFguzAc5xIMTv+K3/B3HvBLYmd4Ou2ltVmj3Ron0XGNbNYZbQZt5Llv2rUw3E03iLtIP+02+q6liqeWqHAmIg66Ljf2qcRbVrhrPuDxebjJ+UJ8P3GbI/qUVWiMhOpVcA02T8BX+7MyoqoyyE9CbIqzdkxjrKSpcTKjc2ICJR92S5VGGlK2w5o1lBkfGoHspivSvFeVhR4JQklLKJDYdk/CzYFzhB3gX9l0fgleXgkHW5grkPDccWAHkQfZbzgXHQ4gkx+4XPzRadnTwtONHS3xEkrkv2kcRa7/Lh05pE/gd1vMbjHOaIKwfGMF3lem51wHE+oEge6XGST5PwGRNQZH2cwHcMBIl7hreWg/dHLr+i0GCryYyzz1/vqqWuXA35/u6Kw9cg3kaSL/isGW5tyZy5K9mtwVcME5rfw/F5wTdug0Ksm8QYy4jQifvR5+oWQoVSbDndQcQ4/QojxVA52mSmczgTPxXhv6pMFkbqKsrvw0nGu0hZTkuIFgB1P1/Rc6xfEqje8e9zTma9rqYLTMmZPnGtj0VfxLiz8VUJPgY1ssYLti2o/iM/Loq2g1xqNokxnIynbxGw8psuz8bA8cbk9jofVWztH2W02ii6hmALqcAc3QTp0yk+oVh26w5r4DvBGajFYTZ7TTMVA3plzDrIWJ7N8UNFzXSMzHSWk7yJ+Q+a1/H8UH4Su0OygU6gF8st8RidJuPZYv1uLp93/tsUnswfCeK54EFtSJ8Qy5oAcSwm0gHa91qsFxWqyHAubIEE28OgP676+fLQ8OOWXBrXXgFx0gZpiPh19+tnT4zWptBFRrxOSXjOBlsLgyBED6J+X4Tu8botLF+DtPDeOmZLbEfdA36b3J5WhY37ZctXCB+9Oq3JFoz+FwjrM+izmH7YVGiQcsQ7MGhwBa0EtaDE6GxM+WqF7S9pn16QY9mQfHEzMeFpP8ADc6X2uhixZ1KPLxhUZemEL7aonhzhN0LVbf8FLgruH0XUl0Mxt8kdR7EUWuYSTMaLd8OaBEWjWfbf1WJ7IMinIsNNFtuD0yXxE8yT+yFz4/uOjLossaQGyZ0Mc7/ADC+dO04LMVXYTJ7x2vU/kV9C8Xdla0mIzgG+3l/dcJ7f0QcZXeCPjFupaFoxv7tGbKvpZR4Cu0G8AjdWeIrtqgZWxGpO6zjiisLico18wtDRnjPxhdXD3sLHRC123tqr57WvpSLKnqvgiL80EWaRFSOye+ndNrNIgje6L/w5N4KJF+CkSpClVhIoXl5eRITUCr7gboMrP0DdXnA6IdOa4G236pOaqZq+O9nROGcQbUDRmvaY/fVQdpMPla6DfUEWgxaEPS4eGMp1mQwyGvgAWc7KNokGPdO7cYrK0+IGGR6i0HqsUY29G6bVbMLgu0tZjgXBtW33x+Snq9rax0yNHJrZI/6plUtJr2w4Ta/tH4hR1XSZPyWt/HxN3xRyKLOrxiq8Q95IPI5d7fDF/NAueIi8G94/BMa8bztEec3G/8AZE4wlrbaEzY5m6RzOxTFFR0kFElP/LLXAtLXCXN3BEiDrE/QqSvV8LKkiQXQYgiRpHIE7c/JAscCBHxb6kbAeV0QypdjbyDeD/DJ3HUlSg2a3hvEBiHMa0A4h05w4gFx8RJbBAIy3I1EdVP2n7QEMdRZDg4Fz2iYDHEtIbOswBNxbeVi3uMAgEuAtMeEA3I31IS4dneu8LjJEnNcyAN9TcWF1l/5IcuT8K8VY+ni3ESTDog6+IC4kC51m/JTDFhry14BBMAA5gMzgd9veYQjg5tQPP3SDa3wmNvJTUqDSA6JdDzBtobW00vFvktRdWWuMptLS0lozTc6WgiPckenrW0HuLsrySC2BYEHKAI3Bi+imr081Omw+F0C41ggQDe5NigMfUJLiXBxFgRYgDaNAJO3VBBYPjBlcdtjeZI30SYBpLh5pmJqTEwTAv5DdFcKZJCtLUQY1c0de7GcNa2n3gkuOpJMC0aaLVcMqulwZlbzOUud9YXP+AV3NJc+cgaALANvqS7XkIG5Wl4ZxFgqCnRLni5cZzBojN4nGDqYAvqFgVrZ0X+DQ8RxIyjPBEl0jQhoJvyXAeNY4V8TUeBapUJHloPkAuk/aLx40qPdNjO8Ftj8OYXI9PquQ9wWuibp+BXcjNndVFHuIYUsN0PTZurLGBwALrwosMA8wBErRejM4qwrAYsjwEQDzQuKwrmyYtOyIxLMt5zXhNoVTNjaNCgMavQLTcjmVHRYpuFw7SCXW5Ieo2CblQi0V4CRKF5MEHl5eSSoQc0wtL2YGYlZhH8MxjqZMGEvLHlEdgnxmdcova7DuoAy+MwgTEGZnbT3Cxvb3FiGtB8RMH0uosL2qZSpkNHiOp1JPUrNcRxLqz+8cdfl+7rNixyva0jTnyxppPbJBTc1kgzI2g2jmNNfrKBix9/yUuQxEk20IOh38klCAHAmLSLTJGx5DXntblqRiZCDzRL6uYMBNpAnlteEzuQcpJiSAYvA8uamZTyAus5ttRrMHU2BE/NEBLhIBcTMgQ0gjW4G3l7KBmHLhIMu5CeZEeynFOA4jTNvZpgGR0M/VPpVO8jISHDYiQA2B+Xz6IFqIKzRex+Hw6iCAJnncFGcPblaHOgzJAuCLESHDTUanbpaKqAbZZl0SCDNwINvCY9yZ5pjKxYMt9XCBobWIAEc7+XK8J6EVi4gBwcRY3DhImx+Z9d0ooEVAJJaHc7jKBEX8hZK+pEAtkyJMQLAEj6DlA0TqdQZnXJDbZoDZEEE3uLZZ8t0Cw0h2eRIiDlJgAkZtdQCTKArV5m0coECDr/bzVg0teIkEAZQ6Jdz9b8lX1qLmDI6DyI1v+9OiiIwFyteDOghVbwiMHWy3FkZq1QMUqlZqHcReHNk5aZcIAsAWmTJabkxvMT0W44bxeg+GYXIDlBc5zcrhJkAbOMvJ6+a5phnMNJwcc4cWwYh1tmk6ctFruC8M7ijVqVaXculpZmyhwdBcMsmRmbAJ0OlotnnFcaNUJu78KHtnje8ruIcCKRLB1INz7/RUNEhxM6lOa85HB4mTM9UlERvNvZOjHiqESblKyWq/wAMH0U/A6Ic+BHkhMRRJHNE8D8DpI03BRfRPQvieAAzFliLkFVLG5S6+osrbi5Bu286qmdubG1lEBk+FJ0KnfSBMyAoKXjAkxCGqPIJChLoGTXFSEKNwVxIi8vLyhDyVroSLyhCYHcKWk+RlMdJ9d/UoQFTMIKAUG8PrNactQBwEamLXkNIMTpGt41TTRvvkzGCdwb6b7pAbbaH8Yurfg3DnVTDXQCL7wN56df7GjaWxig3opjSh1iY31MA76G1wpcIHsboSx4cIAs6x8JNuUxqNYWqxvY2rla9v+ZeSZgxGnIiYvynVZT/AA5ax9htI35gxz8+akZqXRJY5R7HYh5FOBMmM1jpqBJN/p6yo2NLfEwy0O1tqPeNioyJbMkyAALzb8JlewtYtcMri28k7abg2PqrFA6s+YiLNJB+6WiYAnTax3b7R4mpDgfiEgiwgA+IzsZnprCgrvifEDMO0+KIsI66yNkTiq7f4mkAZfCIHnBvFxHkoElbWBe0U/hyj4rRcgQ2/PadesJ9akNaYkuBzaAXuZvbllv76QYZwZLdZlp8VtQTBHOPmtVwvKGBztDaQHEhxMESYgzZLlLiNxxUvTJNwlUAEMdeZDiBEG0Tf16IrB4Nz3gPBm8h41vaP0C2tFjS0vD3tF5zSDFySDFxAN5vAupXspd3lOV2okRmgCQ5riLmPNUeRjY4UvTF8Z4Z3bZEdddf2VnA662HGcooyHNcXE+JpcZE2sbC0AjYrLUcI5x0tumY3rYnLG5aLfgfEBTdTd4SGuLsrm5gZgeKxkWFuS2fGMDVdTqYvvW1A+TXaxpBa60AG8tAtqNOq57SwLgZaQY015ac1cUuMPczu82xBFiQ0RAk3jopJX0GEmlTKetTuDLTmvAOnnyRWcljmhvpuE2gwC8CZMg2BQpqFpBghs23+asV6J+7JENEEanYpzWgsInK47c1Pjq7CRBAkCeh5pr2uJsWugWjUKBBGBzCQTIIXoAgWupO8cyQ4SDfqEJVgm2n0RK3QQ+kBvpyUBozeVLRZFwZnnyUjqEWzfNANAVRm5UMIx7DpsPZDwrIU0QkJCpCE2EQDUhSryhBErTCReKhAmlXWu7NcSbIaIb8/wB6LEKfDVy0yNUrJj5qh+HNwls+i+EVqdSnrcdDqev79Fz77QeHtbXZERVYQ46CWG0n/mfIelZwLt0aTQ1zTblf6pcZXrcSrMcacU22aDAI3LidNQJHRZoRlF/bRqm1NfV2ZjH0DJiDlAkiLiBe3mFVh0X32W1xPZeu3O803lrfid92XRcONiLa2WQx1EtqObex3sVrjJMxTi12M12ul7z4ZkRbnp0/eqfQfBv+Y9k6gA52WJmYPoSFYoSUKrd/iEZTtubgDXS/RXdCo40hme1oAGVskB0EGwG+nztCoDhoEzfkLpajXkakjYTpoP09FWSsZCTXhoMTis4DXPBGbNlaZBa6CTaYIgR6qOrxVzyGMEQIDW3iIGvXpboNvcNwzGsb38QJIBAm/MbplbijKbi2lSDbk5nAA35QLCEq96Vjn0m9BeJoRTdUq3Jb4GyZc8wZcDsDBtus/TkkSbz+7ol+Nc+73DcbTEztYKKm8DNnbI2G87fVXimuykmvCxGLaGFwEZYE2k/sqBrB4yCMwEkWHqI1QdEDxB0mwiOvQ7Ibu/EJNp3O07q1FGy4oUPCW1ALiQdUCaFXurEQDIG/oiqOIOZwbdh0JsdNAkwA7uq1xINN9geXmoF7KvD1PEJE30O6tcOMhzWGtuSjxlJhe5zWkCd+f5FB125g0NdJjbnyvqj2BaLPEv8Ahe3yI2KFeyXO8MTBgaIrh2LBoOafiaTrqECx9wdwboBExDnfdFvolNUfeAneFJWlpII8LhPVD9yP2UQDh4rixBjpO30TC2Ty/NE1Gx9zUDTVpGtvJMpMva+se36oAoDcxMyqwrNOh/uhsggz7o2VcQUtSEKV4KY+6sVGLydC80KEGrycWpCFCDmPha3sx2hDCA60LHhOhUnjU1TG4srxu0dx/wCLqRpOYSILYvv6LmnEsD31R1Vtm2DZ3AsqTBYwg81eU+NMayGgudGm0rP+nKD1s1LJCa2Z7FUyxxaVEypE/Lz6/NS16he4uOup/RR5J91qXWzC+9DhXP76o2jxFzBDQB11+WkoBwgoim8SLwDqenIhBpFoyf5JRcZy4yeckleEvJveB0+qdWZlJEWBFp0MTp1UrqWZkgS+YBmJ390CwzJzbBOhsBm6zpovYlwtALobebwedtU7EPJLDm2Gs3h0QY3EnVDOdlJGt4kbk/goAdXfpESLEjfrdLiBDQDMG4NvVRFkgiYcDbqDzSVXnKGk2nbREDZJ3hY0XmQ4RGgP4qwZX/y2lpIcQQNMsgRPzQOMoEBpnM06Gbz5apWTYEwBoYB8TRuoGwuhWDqYYRDgD4tR+koOnQEzIEGekBSPqQIa68XcBE9D+aI4a7wl1SS0H4LAXG3XogEXLMvOhBmYjnMjokdh3MLahALbTyg80tJljqA4uERBAGw+iXFEi2YuA3AMOEbjmFCwJjK97iOXkpqGHoloLqhB3EJ9WnTqsAafEBfXXoqx9CDE/P8ARQqy8xVOAZPiEeQnS+17XURw8AbzoZggHqY57qVjXsLrZg67ZvM3M289ea89jZAkgERuBF48xdAJC7DExbUajSNUHXpZbHUhWFJmXLqANZmMpkAn6g9F7EU287SbutNo8xqoSiobT9NxZDvElWTagkt8I53tE7fxIMUpm9pt18lZMW0MqUC0A80kollI+gmRyCh+KIHoN0bA0MtPP8khapadL+KR6bL1elEX/HW6lkobTpggnT8zop/8H48hsQB11EpMFTsdDcWIkGLxbT9VNTJkuiBYXgEEm3pf5INlkgfuYcbaa9CpKdGHa6b81YZJynKBI9T5n2Q+Iw5ykaRMdRHTRCy1UD06XgDxdxLgZE7cvK6gIv1/FT8PzMfJBuLTaT1XseQSS0RrmGtxuj6V8Bw2RG+yYWzpsiqeUhtzmEzYR0UAp+aIKHYYl5uRYH4uSMpuAiS4gB2XbK46GYvNlWRHki8PjCKbmkTPMTyQaJFhWGBuRBsdQZB1nkVE2CWnKYbAIEZrXmN07AYqHARLTr9Jv9N0QykCSIJEAtykmQ6TYIF+yvDjPodbSPzUjaoPeeHxEDKIjeSfayYa5kl7TBEGZGmkcl4NBMjaNbzYWRK/0S9yCxrg4SYtIsdYM+UqPvrlxMlxBzCD1iNkyk4XDmi5m9rXFovqdlJTp5RmIMeKYvMW5azGqgR1VxAbBBDibR1C930OtuYjbb93Q7RBB9+k8lIzCucZAkZSbEHTnBtoVAWTZnZmkkEHxAHQkG+9irzuA64JgTA1kOgi+yp6TYAzCJzZOVgN/Pqi+97wDww6NrNOvyt9UC6AKtHLVJFhtIP4InJRP33+wKaL5jzEOaZsYtBVQ5zmnKZkIlW+Je4Rzy4BueHBsiZsIFwBBGhvyROIY4Oc2Wk2y7XgdL7W8lH2f+A+bkzE/wCu7+Z//bVPSy6H98XHxf8AyBBBBOk+G25idkjWZCAAHtixN7OBFt+kHSyTEfe8nfQIXhv+pS9P6EQD6eR0h8gyQBEzH6fTqn0sLTJFJxgkwwyJBPMfeFoUPG/9X/mH6MVpV0f/ADD/ALhUIAYvDZZboRabw68Xi2x9k1mDBph0bEHUDafI3+aJft/MiMT8P+w/0NUCUFckOBkkNgDpsphSzgRvLRoL6842KSlt/wDYPqpsV/pf7/8AxKJWgdtVzMzZ1va3iEQec2TsN4mOHiLy9oaNvf1SV9/MJnD/AI3/AMj/AKKE9DarKrGDRxEEkXgEaXtaPmpMJiA4yBB0ObS411uLIzivw/7Wf1NQDdKvp9HIFumSYql99sA/EQb7EFI0tLXOytOYaxFyPlEeqgrfA3+RT4z4B5N/FQgNh+HEgOIMOBIPPnEbJK1H7hsLdcs6+yI4R/qUvIf1hOrfE/8AnP8A5KEop6zoNrxpYbaIjvGl0tBykeOIBg69B7IbE7+abV+/6fUK4v0JwYJeI8piwtqbfso7AszGYiQ5pAiPMXsbcknZvV38h/qagsLr7/RBlokmJquLQHCXb7EbX97KANi4BDY2P1RWH+Op5fiEG3fyKhAl7C4AnLDiYPIiJzD2TH1C0Pb10O2v79kyhp/1InGfG/8AkP1ChPLAKbjMi8c9L8wkFUhxItJn8U2qns19D9EShZ0a4NOXzmaJadQ6djNp05Gx1Tab8rszM3xQ60R57jf2Khb/AO3/AOY3+moiHaN/kb/SFUYh2Iw+YmYvNtIMEj3vAK8KNJ/iOUE6hxuIte3RG8Q+M/ys/pCoMR8TvMqIkt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6" name="Picture 4" descr="http://web.wellesley.edu/adminandplanning/Sustainability/news/img/compos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4776663"/>
            <a:ext cx="2603942" cy="208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vintage-views.com/MeyersKonversations/Vol1/Wood/images/0527241k6-Arzneipflanzen2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4784283"/>
            <a:ext cx="2819400" cy="208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thrivefarm.files.wordpress.com/2012/10/design-calalla-bay.jpg?w=398&amp;h=28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024" y="4776662"/>
            <a:ext cx="2947943" cy="208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"/>
            <a:ext cx="8229600" cy="1143000"/>
          </a:xfrm>
        </p:spPr>
        <p:txBody>
          <a:bodyPr/>
          <a:lstStyle/>
          <a:p>
            <a:r>
              <a:rPr lang="en-GB" dirty="0" smtClean="0"/>
              <a:t>4. Policy 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715000" cy="5334000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Identify a </a:t>
            </a:r>
            <a:r>
              <a:rPr lang="en-GB" b="1" dirty="0" smtClean="0"/>
              <a:t>neighbourhood</a:t>
            </a:r>
            <a:endParaRPr lang="en-GB" sz="1100" dirty="0" smtClean="0"/>
          </a:p>
          <a:p>
            <a:r>
              <a:rPr lang="en-GB" dirty="0" smtClean="0"/>
              <a:t>Build a </a:t>
            </a:r>
            <a:r>
              <a:rPr lang="en-GB" dirty="0" smtClean="0"/>
              <a:t>strategy to </a:t>
            </a:r>
            <a:r>
              <a:rPr lang="en-GB" b="1" dirty="0" smtClean="0"/>
              <a:t>engage local communities</a:t>
            </a:r>
          </a:p>
          <a:p>
            <a:pPr>
              <a:buNone/>
            </a:pPr>
            <a:endParaRPr lang="en-GB" sz="1200" dirty="0" smtClean="0"/>
          </a:p>
          <a:p>
            <a:r>
              <a:rPr lang="en-GB" dirty="0" smtClean="0"/>
              <a:t>Create and monitor </a:t>
            </a:r>
            <a:r>
              <a:rPr lang="en-GB" b="1" dirty="0" smtClean="0"/>
              <a:t>three pilot </a:t>
            </a:r>
            <a:r>
              <a:rPr lang="en-GB" b="1" dirty="0" smtClean="0"/>
              <a:t>gardens: </a:t>
            </a:r>
          </a:p>
          <a:p>
            <a:pPr lvl="3"/>
            <a:r>
              <a:rPr lang="en-GB" dirty="0" smtClean="0"/>
              <a:t>a </a:t>
            </a:r>
            <a:r>
              <a:rPr lang="en-GB" dirty="0" smtClean="0"/>
              <a:t>kitchen </a:t>
            </a:r>
            <a:r>
              <a:rPr lang="en-GB" dirty="0" smtClean="0"/>
              <a:t>garden</a:t>
            </a:r>
          </a:p>
          <a:p>
            <a:pPr lvl="3"/>
            <a:r>
              <a:rPr lang="en-GB" dirty="0" smtClean="0"/>
              <a:t>a </a:t>
            </a:r>
            <a:r>
              <a:rPr lang="en-GB" dirty="0" smtClean="0"/>
              <a:t>forest </a:t>
            </a:r>
            <a:r>
              <a:rPr lang="en-GB" dirty="0" smtClean="0"/>
              <a:t>garden</a:t>
            </a:r>
          </a:p>
          <a:p>
            <a:pPr lvl="3"/>
            <a:r>
              <a:rPr lang="en-GB" dirty="0" smtClean="0"/>
              <a:t>an </a:t>
            </a:r>
            <a:r>
              <a:rPr lang="en-GB" dirty="0" smtClean="0"/>
              <a:t>allotment-style </a:t>
            </a:r>
            <a:r>
              <a:rPr lang="en-GB" dirty="0" smtClean="0"/>
              <a:t>garden</a:t>
            </a:r>
            <a:endParaRPr lang="en-GB" dirty="0" smtClean="0"/>
          </a:p>
          <a:p>
            <a:endParaRPr lang="en-GB" sz="1300" dirty="0" smtClean="0"/>
          </a:p>
          <a:p>
            <a:r>
              <a:rPr lang="en-GB" b="1" dirty="0" smtClean="0"/>
              <a:t>Monitor</a:t>
            </a:r>
            <a:r>
              <a:rPr lang="en-GB" dirty="0" smtClean="0"/>
              <a:t> use, skills needs, and productivity </a:t>
            </a:r>
            <a:r>
              <a:rPr lang="en-GB" dirty="0" smtClean="0"/>
              <a:t>(</a:t>
            </a:r>
            <a:r>
              <a:rPr lang="en-GB" dirty="0" smtClean="0"/>
              <a:t>to provide data for modelling ecosystem services)</a:t>
            </a:r>
            <a:endParaRPr lang="en-GB" dirty="0"/>
          </a:p>
        </p:txBody>
      </p:sp>
      <p:pic>
        <p:nvPicPr>
          <p:cNvPr id="4098" name="Picture 2" descr="http://dignityadvocate.files.wordpress.com/2009/06/community-garden-in-the-making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6560" y="3962400"/>
            <a:ext cx="2381250" cy="178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baske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6560" y="1670209"/>
            <a:ext cx="2386867" cy="178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Expected outcomes and scenarios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Three food growing sites (food commons) managed by the community to provide food for free, education and recreation</a:t>
            </a:r>
          </a:p>
          <a:p>
            <a:r>
              <a:rPr lang="en-GB" dirty="0" smtClean="0"/>
              <a:t>A policy brief to be used by Leeds City Council in their planning documents</a:t>
            </a:r>
          </a:p>
          <a:p>
            <a:r>
              <a:rPr lang="en-GB" dirty="0" smtClean="0"/>
              <a:t>Modelling of ecosystem services connected to community food growing</a:t>
            </a:r>
          </a:p>
          <a:p>
            <a:r>
              <a:rPr lang="en-GB" dirty="0" smtClean="0"/>
              <a:t>Figures for scaling up food productivity in Leeds public space</a:t>
            </a:r>
          </a:p>
          <a:p>
            <a:r>
              <a:rPr lang="en-GB" dirty="0" smtClean="0"/>
              <a:t>Learning trajectory to work collaboratively across partners</a:t>
            </a:r>
          </a:p>
          <a:p>
            <a:r>
              <a:rPr lang="en-GB" dirty="0" smtClean="0"/>
              <a:t>A neighbourhood experiment for a city wide strategy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Questions?</a:t>
            </a:r>
            <a:br>
              <a:rPr lang="en-GB" dirty="0" smtClean="0"/>
            </a:br>
            <a:r>
              <a:rPr lang="en-GB" dirty="0" smtClean="0"/>
              <a:t>Comment?</a:t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Feed </a:t>
            </a:r>
            <a:r>
              <a:rPr lang="en-GB" dirty="0" smtClean="0"/>
              <a:t>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1) </a:t>
            </a:r>
            <a:r>
              <a:rPr lang="en-GB" dirty="0" smtClean="0"/>
              <a:t>The seminars/training programme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2) engagement strategy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3</a:t>
            </a:r>
            <a:r>
              <a:rPr lang="en-GB" dirty="0" smtClean="0"/>
              <a:t>) your support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b="1" dirty="0"/>
              <a:t>Morning: Urban metabolism, </a:t>
            </a:r>
            <a:r>
              <a:rPr lang="en-GB" b="1" dirty="0" err="1"/>
              <a:t>agroecology</a:t>
            </a:r>
            <a:r>
              <a:rPr lang="en-GB" b="1" dirty="0"/>
              <a:t> and food security: a research project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Welcome </a:t>
            </a:r>
            <a:r>
              <a:rPr lang="en-GB" dirty="0"/>
              <a:t>and </a:t>
            </a:r>
            <a:r>
              <a:rPr lang="en-GB" dirty="0" smtClean="0"/>
              <a:t>introduction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Chiara </a:t>
            </a:r>
            <a:r>
              <a:rPr lang="en-GB" dirty="0"/>
              <a:t>Tornaghi: </a:t>
            </a:r>
            <a:r>
              <a:rPr lang="en-GB" dirty="0" smtClean="0"/>
              <a:t>presenting the project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Les </a:t>
            </a:r>
            <a:r>
              <a:rPr lang="en-GB" dirty="0"/>
              <a:t>Firbank: ecosystem services and modelling public space productivity</a:t>
            </a:r>
          </a:p>
          <a:p>
            <a:pPr marL="0" indent="0">
              <a:buNone/>
            </a:pPr>
            <a:r>
              <a:rPr lang="en-GB" dirty="0" smtClean="0"/>
              <a:t>Andy </a:t>
            </a:r>
            <a:r>
              <a:rPr lang="en-GB" dirty="0"/>
              <a:t>Ross: dissemination, education and field trials</a:t>
            </a:r>
          </a:p>
          <a:p>
            <a:pPr marL="0" indent="0">
              <a:buNone/>
            </a:pPr>
            <a:r>
              <a:rPr lang="en-GB" dirty="0" smtClean="0"/>
              <a:t>Discussion </a:t>
            </a:r>
            <a:r>
              <a:rPr lang="en-GB" dirty="0"/>
              <a:t>with research </a:t>
            </a:r>
            <a:r>
              <a:rPr lang="en-GB" dirty="0" smtClean="0"/>
              <a:t>partners, question </a:t>
            </a:r>
            <a:r>
              <a:rPr lang="en-GB" dirty="0"/>
              <a:t>from the </a:t>
            </a:r>
            <a:r>
              <a:rPr lang="en-GB" dirty="0" smtClean="0"/>
              <a:t>public and feed back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dirty="0"/>
              <a:t>12.30-1.30	Lunch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b="1" dirty="0"/>
              <a:t>Afternoon: Leeds </a:t>
            </a:r>
            <a:r>
              <a:rPr lang="en-GB" b="1" dirty="0" err="1"/>
              <a:t>Biochar</a:t>
            </a:r>
            <a:r>
              <a:rPr lang="en-GB" b="1" dirty="0"/>
              <a:t> Initiative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Andy </a:t>
            </a:r>
            <a:r>
              <a:rPr lang="en-GB" dirty="0"/>
              <a:t>Ross: welcome and </a:t>
            </a:r>
            <a:r>
              <a:rPr lang="en-GB" dirty="0" smtClean="0"/>
              <a:t>introduction</a:t>
            </a:r>
          </a:p>
          <a:p>
            <a:pPr marL="0" indent="0">
              <a:buNone/>
            </a:pPr>
            <a:r>
              <a:rPr lang="en-GB" dirty="0" smtClean="0"/>
              <a:t>Andy Ross: Intro to </a:t>
            </a:r>
            <a:r>
              <a:rPr lang="en-GB" dirty="0" err="1" smtClean="0"/>
              <a:t>biochar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/>
              <a:t>Andy Cross (UK </a:t>
            </a:r>
            <a:r>
              <a:rPr lang="en-GB" dirty="0" err="1"/>
              <a:t>Biochar</a:t>
            </a:r>
            <a:r>
              <a:rPr lang="en-GB" dirty="0"/>
              <a:t> Centre, </a:t>
            </a:r>
            <a:r>
              <a:rPr lang="en-GB" dirty="0" smtClean="0"/>
              <a:t>Edinburgh): </a:t>
            </a:r>
            <a:r>
              <a:rPr lang="en-GB" dirty="0" err="1" smtClean="0"/>
              <a:t>Biochar</a:t>
            </a:r>
            <a:r>
              <a:rPr lang="en-GB" dirty="0" smtClean="0"/>
              <a:t>-soil interactions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3 Flash </a:t>
            </a:r>
            <a:r>
              <a:rPr lang="en-GB" dirty="0"/>
              <a:t>presentations on </a:t>
            </a:r>
            <a:r>
              <a:rPr lang="en-GB" dirty="0" err="1"/>
              <a:t>biochar</a:t>
            </a:r>
            <a:r>
              <a:rPr lang="en-GB" dirty="0"/>
              <a:t> production in </a:t>
            </a:r>
            <a:r>
              <a:rPr lang="en-GB" dirty="0" smtClean="0"/>
              <a:t>Yorkshire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Distributing </a:t>
            </a:r>
            <a:r>
              <a:rPr lang="en-GB" dirty="0" err="1" smtClean="0"/>
              <a:t>biochar</a:t>
            </a:r>
            <a:r>
              <a:rPr lang="en-GB" dirty="0" smtClean="0"/>
              <a:t> kits , discussion </a:t>
            </a:r>
            <a:r>
              <a:rPr lang="en-GB" dirty="0"/>
              <a:t>of </a:t>
            </a:r>
            <a:r>
              <a:rPr lang="en-GB" dirty="0" smtClean="0"/>
              <a:t>collaborative data collection and </a:t>
            </a:r>
            <a:r>
              <a:rPr lang="en-GB" dirty="0"/>
              <a:t>project </a:t>
            </a:r>
            <a:r>
              <a:rPr lang="en-GB" dirty="0" smtClean="0"/>
              <a:t>reporting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4.00 pm: End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GB" b="1" i="1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GB" dirty="0" smtClean="0"/>
              <a:t>rban </a:t>
            </a:r>
            <a:r>
              <a:rPr lang="en-GB" b="1" i="1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en-GB" dirty="0" smtClean="0"/>
              <a:t>ood </a:t>
            </a:r>
            <a:r>
              <a:rPr lang="en-GB" b="1" i="1" dirty="0" smtClean="0">
                <a:solidFill>
                  <a:schemeClr val="accent6">
                    <a:lumMod val="75000"/>
                  </a:schemeClr>
                </a:solidFill>
              </a:rPr>
              <a:t>J</a:t>
            </a:r>
            <a:r>
              <a:rPr lang="en-GB" dirty="0" smtClean="0"/>
              <a:t>ustice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Feed </a:t>
            </a:r>
            <a:r>
              <a:rPr lang="en-GB" dirty="0" smtClean="0"/>
              <a:t>Leeds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conversations in the </a:t>
            </a:r>
            <a:r>
              <a:rPr lang="en-GB" dirty="0" smtClean="0"/>
              <a:t>allotment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Leeds Social Science Institute seed corn funding for collaborative research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main idea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</a:t>
            </a:r>
            <a:r>
              <a:rPr lang="en-GB" dirty="0" smtClean="0">
                <a:solidFill>
                  <a:srgbClr val="FF0000"/>
                </a:solidFill>
              </a:rPr>
              <a:t>multi-partners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multi-disciplinary</a:t>
            </a:r>
            <a:r>
              <a:rPr lang="en-GB" dirty="0" smtClean="0"/>
              <a:t> project </a:t>
            </a:r>
            <a:r>
              <a:rPr lang="en-GB" dirty="0" smtClean="0">
                <a:solidFill>
                  <a:srgbClr val="00B0F0"/>
                </a:solidFill>
              </a:rPr>
              <a:t>action-research</a:t>
            </a:r>
            <a:r>
              <a:rPr lang="en-GB" dirty="0" smtClean="0"/>
              <a:t> to tackle food security via </a:t>
            </a:r>
            <a:r>
              <a:rPr lang="en-GB" dirty="0" smtClean="0">
                <a:solidFill>
                  <a:srgbClr val="7030A0"/>
                </a:solidFill>
              </a:rPr>
              <a:t>agro-ecology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Increase food production (ecological intensification)</a:t>
            </a:r>
          </a:p>
          <a:p>
            <a:pPr lvl="1"/>
            <a:r>
              <a:rPr lang="en-GB" dirty="0" smtClean="0"/>
              <a:t>Extend sustainable public land management (and experiment with food commons)</a:t>
            </a:r>
          </a:p>
          <a:p>
            <a:pPr lvl="1"/>
            <a:r>
              <a:rPr lang="en-GB" dirty="0" smtClean="0"/>
              <a:t>Improve ecological practices and affect metabolic processes: nutrient recycling, soil quality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Agro-ecology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“</a:t>
            </a:r>
            <a:r>
              <a:rPr lang="en-GB" dirty="0" err="1" smtClean="0"/>
              <a:t>Agroecology</a:t>
            </a:r>
            <a:r>
              <a:rPr lang="en-GB" dirty="0" smtClean="0"/>
              <a:t> </a:t>
            </a:r>
            <a:r>
              <a:rPr lang="en-GB" dirty="0"/>
              <a:t>is defined as the application of ecological principles to the study, design and management of </a:t>
            </a:r>
            <a:r>
              <a:rPr lang="en-GB" dirty="0" err="1"/>
              <a:t>agroecosystems</a:t>
            </a:r>
            <a:r>
              <a:rPr lang="en-GB" dirty="0"/>
              <a:t> that are both productive and natural resource conserving, culturally sensitive, socially just and economically </a:t>
            </a:r>
            <a:r>
              <a:rPr lang="en-GB" dirty="0" smtClean="0"/>
              <a:t>viable”</a:t>
            </a:r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 err="1"/>
              <a:t>Altieri</a:t>
            </a:r>
            <a:r>
              <a:rPr lang="en-GB" dirty="0"/>
              <a:t> &amp; Toledo 2011; </a:t>
            </a:r>
            <a:r>
              <a:rPr lang="en-GB" dirty="0" err="1"/>
              <a:t>Gliessman</a:t>
            </a:r>
            <a:r>
              <a:rPr lang="en-GB" dirty="0"/>
              <a:t> 2012</a:t>
            </a:r>
            <a:r>
              <a:rPr lang="en-GB" dirty="0" smtClean="0"/>
              <a:t>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166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</a:t>
            </a:r>
            <a:r>
              <a:rPr lang="en-GB" dirty="0" smtClean="0"/>
              <a:t>team: </a:t>
            </a:r>
            <a:br>
              <a:rPr lang="en-GB" dirty="0" smtClean="0"/>
            </a:br>
            <a:r>
              <a:rPr lang="en-GB" dirty="0" smtClean="0"/>
              <a:t>researchers and confirmed partners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27237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Chiara Tornaghi</a:t>
            </a:r>
          </a:p>
          <a:p>
            <a:r>
              <a:rPr lang="en-GB" dirty="0" smtClean="0"/>
              <a:t>Les Firbank</a:t>
            </a:r>
          </a:p>
          <a:p>
            <a:r>
              <a:rPr lang="en-GB" dirty="0" smtClean="0"/>
              <a:t>Andy Ross</a:t>
            </a:r>
          </a:p>
          <a:p>
            <a:r>
              <a:rPr lang="en-GB" dirty="0" smtClean="0"/>
              <a:t>A R.A.</a:t>
            </a:r>
          </a:p>
          <a:p>
            <a:endParaRPr lang="en-GB" dirty="0" smtClean="0"/>
          </a:p>
          <a:p>
            <a:r>
              <a:rPr lang="en-GB" dirty="0" smtClean="0"/>
              <a:t>A researcher from Permaculture association</a:t>
            </a:r>
          </a:p>
          <a:p>
            <a:endParaRPr lang="en-GB" dirty="0" smtClean="0"/>
          </a:p>
          <a:p>
            <a:r>
              <a:rPr lang="en-GB" dirty="0" smtClean="0"/>
              <a:t>Tom Bliss (Turnstone TV)</a:t>
            </a:r>
          </a:p>
          <a:p>
            <a:r>
              <a:rPr lang="en-GB" dirty="0" smtClean="0"/>
              <a:t>Niels Corfield (Edible Cities)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27237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Peter </a:t>
            </a:r>
            <a:r>
              <a:rPr lang="en-GB" dirty="0" err="1" smtClean="0"/>
              <a:t>Tatham</a:t>
            </a:r>
            <a:r>
              <a:rPr lang="en-GB" dirty="0" smtClean="0"/>
              <a:t> (Hyde Park Source)</a:t>
            </a:r>
          </a:p>
          <a:p>
            <a:r>
              <a:rPr lang="en-GB" dirty="0" smtClean="0"/>
              <a:t>Church Lane Allotment Association</a:t>
            </a:r>
          </a:p>
          <a:p>
            <a:endParaRPr lang="en-GB" dirty="0" smtClean="0"/>
          </a:p>
          <a:p>
            <a:r>
              <a:rPr lang="en-GB" dirty="0" smtClean="0"/>
              <a:t>RHS</a:t>
            </a:r>
          </a:p>
          <a:p>
            <a:r>
              <a:rPr lang="en-GB" dirty="0" smtClean="0"/>
              <a:t>West North-West Homes Leeds</a:t>
            </a:r>
            <a:endParaRPr lang="en-GB" dirty="0" smtClean="0"/>
          </a:p>
          <a:p>
            <a:r>
              <a:rPr lang="en-GB" dirty="0" smtClean="0"/>
              <a:t>Leeds City Council </a:t>
            </a:r>
            <a:r>
              <a:rPr lang="en-GB" dirty="0" smtClean="0"/>
              <a:t>(Parks </a:t>
            </a:r>
            <a:r>
              <a:rPr lang="en-GB" dirty="0" smtClean="0"/>
              <a:t>and Countryside </a:t>
            </a:r>
            <a:r>
              <a:rPr lang="en-GB" dirty="0" smtClean="0"/>
              <a:t>Services)</a:t>
            </a:r>
            <a:endParaRPr lang="en-GB" dirty="0" smtClean="0"/>
          </a:p>
          <a:p>
            <a:r>
              <a:rPr lang="en-GB" dirty="0" smtClean="0"/>
              <a:t>Leeds </a:t>
            </a:r>
            <a:r>
              <a:rPr lang="en-GB" dirty="0"/>
              <a:t>City Council </a:t>
            </a:r>
            <a:r>
              <a:rPr lang="en-GB" dirty="0" smtClean="0"/>
              <a:t>(</a:t>
            </a:r>
            <a:r>
              <a:rPr lang="en-GB" dirty="0"/>
              <a:t>Urban Design and Forward Planning and </a:t>
            </a:r>
            <a:r>
              <a:rPr lang="en-GB" dirty="0" smtClean="0"/>
              <a:t>Implementation)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project: 4 main pillars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525963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Background </a:t>
            </a:r>
            <a:r>
              <a:rPr lang="en-GB" dirty="0" smtClean="0"/>
              <a:t>research</a:t>
            </a:r>
          </a:p>
          <a:p>
            <a:r>
              <a:rPr lang="en-GB" dirty="0" smtClean="0"/>
              <a:t>Policy Design</a:t>
            </a:r>
          </a:p>
          <a:p>
            <a:r>
              <a:rPr lang="en-GB" dirty="0" smtClean="0"/>
              <a:t>Education </a:t>
            </a:r>
          </a:p>
          <a:p>
            <a:r>
              <a:rPr lang="en-GB" dirty="0" smtClean="0"/>
              <a:t>Policy implementation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Background research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657600"/>
          </a:xfrm>
        </p:spPr>
        <p:txBody>
          <a:bodyPr/>
          <a:lstStyle/>
          <a:p>
            <a:r>
              <a:rPr lang="en-GB" dirty="0" smtClean="0"/>
              <a:t>Beliefs, behaviours, motivation</a:t>
            </a:r>
          </a:p>
          <a:p>
            <a:r>
              <a:rPr lang="en-GB" dirty="0" smtClean="0"/>
              <a:t>Ecological practices (growing </a:t>
            </a:r>
            <a:r>
              <a:rPr lang="en-GB" dirty="0" smtClean="0"/>
              <a:t>approaches, composting methods, etc.)</a:t>
            </a:r>
          </a:p>
          <a:p>
            <a:r>
              <a:rPr lang="en-GB" dirty="0" smtClean="0"/>
              <a:t>Use </a:t>
            </a:r>
            <a:r>
              <a:rPr lang="en-GB" dirty="0" smtClean="0"/>
              <a:t>of public space (recreational value of </a:t>
            </a:r>
            <a:r>
              <a:rPr lang="en-GB" dirty="0" smtClean="0"/>
              <a:t>parks, type of land management)</a:t>
            </a:r>
            <a:endParaRPr lang="en-GB" dirty="0" smtClean="0"/>
          </a:p>
          <a:p>
            <a:r>
              <a:rPr lang="en-GB" dirty="0" smtClean="0"/>
              <a:t>Forest </a:t>
            </a:r>
            <a:r>
              <a:rPr lang="en-GB" dirty="0" smtClean="0"/>
              <a:t>gardens: uses, design and success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Policy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GIS map of public space, classified per type of (potential) food productivity </a:t>
            </a:r>
            <a:r>
              <a:rPr lang="en-GB" sz="1600" dirty="0" smtClean="0"/>
              <a:t>(i.e. orchards, hydroponics, greenhouses, community gardens, forest gardens, urban farms)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dirty="0" smtClean="0"/>
              <a:t>Policy brief (guidelines) for integration of food growing in public space</a:t>
            </a:r>
          </a:p>
          <a:p>
            <a:endParaRPr lang="en-GB" dirty="0" smtClean="0"/>
          </a:p>
          <a:p>
            <a:r>
              <a:rPr lang="en-GB" dirty="0" smtClean="0"/>
              <a:t>Understanding of ecosystem services of food production in public space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Modelling figures to scale up food production at city level</a:t>
            </a:r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603</Words>
  <Application>Microsoft Office PowerPoint</Application>
  <PresentationFormat>On-screen Show (4:3)</PresentationFormat>
  <Paragraphs>133</Paragraphs>
  <Slides>18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Adobe Acrobat Document</vt:lpstr>
      <vt:lpstr>“Urban metabolism, agro-ecology and food security”: a research project</vt:lpstr>
      <vt:lpstr>Agenda</vt:lpstr>
      <vt:lpstr>Background</vt:lpstr>
      <vt:lpstr>The main idea</vt:lpstr>
      <vt:lpstr>Agro-ecology</vt:lpstr>
      <vt:lpstr>The team:  researchers and confirmed partners</vt:lpstr>
      <vt:lpstr>The project: 4 main pillars</vt:lpstr>
      <vt:lpstr>1. Background research</vt:lpstr>
      <vt:lpstr>2. Policy design</vt:lpstr>
      <vt:lpstr>PowerPoint Presentation</vt:lpstr>
      <vt:lpstr>PowerPoint Presentation</vt:lpstr>
      <vt:lpstr>PowerPoint Presentation</vt:lpstr>
      <vt:lpstr>PowerPoint Presentation</vt:lpstr>
      <vt:lpstr>3. Education/Re-skilling</vt:lpstr>
      <vt:lpstr>4. Policy implementation</vt:lpstr>
      <vt:lpstr>Expected outcomes and scenarios</vt:lpstr>
      <vt:lpstr>Questions? Comment? </vt:lpstr>
      <vt:lpstr>Feed back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Agat-a77</dc:creator>
  <cp:lastModifiedBy>geocto</cp:lastModifiedBy>
  <cp:revision>22</cp:revision>
  <cp:lastPrinted>2013-06-26T18:19:53Z</cp:lastPrinted>
  <dcterms:created xsi:type="dcterms:W3CDTF">2006-08-16T00:00:00Z</dcterms:created>
  <dcterms:modified xsi:type="dcterms:W3CDTF">2013-06-26T18:22:24Z</dcterms:modified>
</cp:coreProperties>
</file>